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 id="2147484186" r:id="rId2"/>
    <p:sldMasterId id="2147484205" r:id="rId3"/>
  </p:sldMasterIdLst>
  <p:notesMasterIdLst>
    <p:notesMasterId r:id="rId23"/>
  </p:notesMasterIdLst>
  <p:handoutMasterIdLst>
    <p:handoutMasterId r:id="rId24"/>
  </p:handoutMasterIdLst>
  <p:sldIdLst>
    <p:sldId id="423" r:id="rId4"/>
    <p:sldId id="463" r:id="rId5"/>
    <p:sldId id="466" r:id="rId6"/>
    <p:sldId id="465" r:id="rId7"/>
    <p:sldId id="486" r:id="rId8"/>
    <p:sldId id="430" r:id="rId9"/>
    <p:sldId id="462" r:id="rId10"/>
    <p:sldId id="474" r:id="rId11"/>
    <p:sldId id="477" r:id="rId12"/>
    <p:sldId id="480" r:id="rId13"/>
    <p:sldId id="491" r:id="rId14"/>
    <p:sldId id="492" r:id="rId15"/>
    <p:sldId id="460" r:id="rId16"/>
    <p:sldId id="448" r:id="rId17"/>
    <p:sldId id="495" r:id="rId18"/>
    <p:sldId id="497" r:id="rId19"/>
    <p:sldId id="485" r:id="rId20"/>
    <p:sldId id="493" r:id="rId21"/>
    <p:sldId id="494" r:id="rId22"/>
  </p:sldIdLst>
  <p:sldSz cx="9144000" cy="6858000" type="screen4x3"/>
  <p:notesSz cx="7019925" cy="9305925"/>
  <p:defaultTextStyle>
    <a:defPPr>
      <a:defRPr lang="en-US"/>
    </a:defPPr>
    <a:lvl1pPr algn="l" defTabSz="457200" rtl="0" fontAlgn="base">
      <a:spcBef>
        <a:spcPct val="0"/>
      </a:spcBef>
      <a:spcAft>
        <a:spcPct val="0"/>
      </a:spcAft>
      <a:defRPr sz="9600" b="1"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9600" b="1"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9600" b="1"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9600" b="1"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96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96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96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96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9600"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FF9999"/>
    <a:srgbClr val="D7E9CF"/>
    <a:srgbClr val="FF0000"/>
    <a:srgbClr val="080808"/>
    <a:srgbClr val="CCECFF"/>
    <a:srgbClr val="FFD200"/>
    <a:srgbClr val="1CE87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7" autoAdjust="0"/>
    <p:restoredTop sz="91904" autoAdjust="0"/>
  </p:normalViewPr>
  <p:slideViewPr>
    <p:cSldViewPr snapToGrid="0">
      <p:cViewPr>
        <p:scale>
          <a:sx n="82" d="100"/>
          <a:sy n="82" d="100"/>
        </p:scale>
        <p:origin x="-556" y="212"/>
      </p:cViewPr>
      <p:guideLst>
        <p:guide orient="horz" pos="2160"/>
        <p:guide pos="2871"/>
      </p:guideLst>
    </p:cSldViewPr>
  </p:slideViewPr>
  <p:outlineViewPr>
    <p:cViewPr>
      <p:scale>
        <a:sx n="33" d="100"/>
        <a:sy n="33" d="100"/>
      </p:scale>
      <p:origin x="0" y="120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p:scale>
          <a:sx n="66" d="100"/>
          <a:sy n="66" d="100"/>
        </p:scale>
        <p:origin x="-1488"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24B05-6B78-4C2E-86A7-052A62116462}"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6BBB89A0-D691-4E6A-AD93-DB2430A49BC9}">
      <dgm:prSet phldrT="[Text]" custT="1"/>
      <dgm:spPr/>
      <dgm:t>
        <a:bodyPr/>
        <a:lstStyle/>
        <a:p>
          <a:pPr>
            <a:spcAft>
              <a:spcPts val="200"/>
            </a:spcAft>
          </a:pPr>
          <a:r>
            <a:rPr lang="en-US" sz="2000" b="1" dirty="0" smtClean="0"/>
            <a:t>Energy Storage R&amp;D</a:t>
          </a:r>
        </a:p>
        <a:p>
          <a:pPr>
            <a:spcAft>
              <a:spcPct val="35000"/>
            </a:spcAft>
          </a:pPr>
          <a:r>
            <a:rPr lang="en-US" sz="2000" b="1" dirty="0" smtClean="0"/>
            <a:t>$93 M</a:t>
          </a:r>
        </a:p>
      </dgm:t>
    </dgm:pt>
    <dgm:pt modelId="{0130A1D5-C556-4FB5-9DCB-4F6747A82E4D}" type="parTrans" cxnId="{CD89ABAC-15A5-44ED-B5C4-8ECC48A917F5}">
      <dgm:prSet/>
      <dgm:spPr/>
      <dgm:t>
        <a:bodyPr/>
        <a:lstStyle/>
        <a:p>
          <a:endParaRPr lang="en-US" sz="1400" b="1"/>
        </a:p>
      </dgm:t>
    </dgm:pt>
    <dgm:pt modelId="{7AE9EC01-CDF4-4E7C-A116-15884B105E92}" type="sibTrans" cxnId="{CD89ABAC-15A5-44ED-B5C4-8ECC48A917F5}">
      <dgm:prSet/>
      <dgm:spPr/>
      <dgm:t>
        <a:bodyPr/>
        <a:lstStyle/>
        <a:p>
          <a:endParaRPr lang="en-US" sz="1400" b="1"/>
        </a:p>
      </dgm:t>
    </dgm:pt>
    <dgm:pt modelId="{F54A1A19-4515-4A2B-8DF8-C2A042BB9CE5}">
      <dgm:prSet phldrT="[Text]" custT="1"/>
      <dgm:spPr/>
      <dgm:t>
        <a:bodyPr/>
        <a:lstStyle/>
        <a:p>
          <a:pPr>
            <a:spcAft>
              <a:spcPts val="200"/>
            </a:spcAft>
          </a:pPr>
          <a:r>
            <a:rPr lang="en-US" sz="1600" b="1" dirty="0" smtClean="0"/>
            <a:t>Battery Development</a:t>
          </a:r>
        </a:p>
        <a:p>
          <a:pPr>
            <a:spcAft>
              <a:spcPts val="200"/>
            </a:spcAft>
          </a:pPr>
          <a:endParaRPr lang="en-US" sz="1600" b="1" dirty="0" smtClean="0"/>
        </a:p>
        <a:p>
          <a:pPr>
            <a:spcAft>
              <a:spcPts val="200"/>
            </a:spcAft>
          </a:pPr>
          <a:r>
            <a:rPr lang="en-US" sz="1800" b="1" dirty="0" smtClean="0"/>
            <a:t>45%</a:t>
          </a:r>
        </a:p>
      </dgm:t>
    </dgm:pt>
    <dgm:pt modelId="{8C193CCC-58D6-4DFE-B191-79BA2C08F394}" type="parTrans" cxnId="{48E286A4-07E1-429B-ACE9-59A54C112453}">
      <dgm:prSet/>
      <dgm:spPr/>
      <dgm:t>
        <a:bodyPr/>
        <a:lstStyle/>
        <a:p>
          <a:endParaRPr lang="en-US" sz="1400" b="1" dirty="0"/>
        </a:p>
      </dgm:t>
    </dgm:pt>
    <dgm:pt modelId="{D3354C88-EB3F-48B0-A3CA-04B0FAB71237}" type="sibTrans" cxnId="{48E286A4-07E1-429B-ACE9-59A54C112453}">
      <dgm:prSet/>
      <dgm:spPr/>
      <dgm:t>
        <a:bodyPr/>
        <a:lstStyle/>
        <a:p>
          <a:endParaRPr lang="en-US" sz="1400" b="1"/>
        </a:p>
      </dgm:t>
    </dgm:pt>
    <dgm:pt modelId="{6F14BD16-4CAE-4BF1-B777-2271338ACDE4}">
      <dgm:prSet phldrT="[Text]" custT="1"/>
      <dgm:spPr/>
      <dgm:t>
        <a:bodyPr/>
        <a:lstStyle/>
        <a:p>
          <a:pPr>
            <a:spcAft>
              <a:spcPts val="200"/>
            </a:spcAft>
          </a:pPr>
          <a:r>
            <a:rPr lang="en-US" sz="1600" b="1" dirty="0" smtClean="0"/>
            <a:t>Applied Battery Research</a:t>
          </a:r>
        </a:p>
        <a:p>
          <a:pPr>
            <a:spcAft>
              <a:spcPct val="35000"/>
            </a:spcAft>
          </a:pPr>
          <a:r>
            <a:rPr lang="en-US" sz="1800" b="1" dirty="0" smtClean="0"/>
            <a:t>20%</a:t>
          </a:r>
          <a:endParaRPr lang="en-US" sz="1600" b="1" dirty="0" smtClean="0"/>
        </a:p>
      </dgm:t>
    </dgm:pt>
    <dgm:pt modelId="{C1C484D1-4C34-42B0-A940-100925CA306A}" type="parTrans" cxnId="{48D8A1CC-2B19-4736-A058-E40C4660C1B4}">
      <dgm:prSet/>
      <dgm:spPr/>
      <dgm:t>
        <a:bodyPr/>
        <a:lstStyle/>
        <a:p>
          <a:endParaRPr lang="en-US" sz="1400" b="1" dirty="0"/>
        </a:p>
      </dgm:t>
    </dgm:pt>
    <dgm:pt modelId="{95192255-46B4-4F55-A016-3EC69CB92764}" type="sibTrans" cxnId="{48D8A1CC-2B19-4736-A058-E40C4660C1B4}">
      <dgm:prSet/>
      <dgm:spPr/>
      <dgm:t>
        <a:bodyPr/>
        <a:lstStyle/>
        <a:p>
          <a:endParaRPr lang="en-US" sz="1400" b="1"/>
        </a:p>
      </dgm:t>
    </dgm:pt>
    <dgm:pt modelId="{139ABD85-8FEE-4834-95B9-8229892D7F90}">
      <dgm:prSet phldrT="[Text]" custT="1"/>
      <dgm:spPr/>
      <dgm:t>
        <a:bodyPr/>
        <a:lstStyle/>
        <a:p>
          <a:pPr>
            <a:spcAft>
              <a:spcPts val="200"/>
            </a:spcAft>
          </a:pPr>
          <a:r>
            <a:rPr lang="en-US" sz="1600" b="1" dirty="0" smtClean="0"/>
            <a:t>Testing, Analysis &amp; Design</a:t>
          </a:r>
        </a:p>
        <a:p>
          <a:pPr>
            <a:spcAft>
              <a:spcPct val="35000"/>
            </a:spcAft>
          </a:pPr>
          <a:r>
            <a:rPr lang="en-US" sz="1800" b="1" dirty="0" smtClean="0"/>
            <a:t>10%</a:t>
          </a:r>
        </a:p>
      </dgm:t>
    </dgm:pt>
    <dgm:pt modelId="{6433E377-18C6-42A1-8C21-3D2B66F8DF56}" type="parTrans" cxnId="{F918514E-9A2E-423C-A3D1-744DA3B7AC88}">
      <dgm:prSet/>
      <dgm:spPr/>
      <dgm:t>
        <a:bodyPr/>
        <a:lstStyle/>
        <a:p>
          <a:endParaRPr lang="en-US" sz="1400" b="1" dirty="0"/>
        </a:p>
      </dgm:t>
    </dgm:pt>
    <dgm:pt modelId="{AB78E6B3-58B7-4246-BEBA-FAF74ED204FB}" type="sibTrans" cxnId="{F918514E-9A2E-423C-A3D1-744DA3B7AC88}">
      <dgm:prSet/>
      <dgm:spPr/>
      <dgm:t>
        <a:bodyPr/>
        <a:lstStyle/>
        <a:p>
          <a:endParaRPr lang="en-US" sz="1400" b="1"/>
        </a:p>
      </dgm:t>
    </dgm:pt>
    <dgm:pt modelId="{2F791891-7432-466F-8001-9B9FB1F6568B}">
      <dgm:prSet custT="1"/>
      <dgm:spPr/>
      <dgm:t>
        <a:bodyPr tIns="91440"/>
        <a:lstStyle/>
        <a:p>
          <a:pPr>
            <a:spcAft>
              <a:spcPts val="0"/>
            </a:spcAft>
          </a:pPr>
          <a:r>
            <a:rPr lang="en-US" sz="1600" b="1" dirty="0" smtClean="0"/>
            <a:t>Exploratory Materials Research</a:t>
          </a:r>
        </a:p>
        <a:p>
          <a:pPr>
            <a:spcAft>
              <a:spcPts val="0"/>
            </a:spcAft>
          </a:pPr>
          <a:r>
            <a:rPr lang="en-US" sz="1800" b="1" dirty="0" smtClean="0"/>
            <a:t>25%</a:t>
          </a:r>
        </a:p>
      </dgm:t>
    </dgm:pt>
    <dgm:pt modelId="{2C61288A-FFBF-4EA3-B9EB-37156D0E8BD7}" type="parTrans" cxnId="{AAC5A5E7-8DF5-45ED-A1E4-BC2EF930608F}">
      <dgm:prSet/>
      <dgm:spPr/>
      <dgm:t>
        <a:bodyPr/>
        <a:lstStyle/>
        <a:p>
          <a:endParaRPr lang="en-US" sz="1400" b="1" dirty="0"/>
        </a:p>
      </dgm:t>
    </dgm:pt>
    <dgm:pt modelId="{2DF255CE-EF96-4936-B6B0-5F49D0F3CBCE}" type="sibTrans" cxnId="{AAC5A5E7-8DF5-45ED-A1E4-BC2EF930608F}">
      <dgm:prSet/>
      <dgm:spPr/>
      <dgm:t>
        <a:bodyPr/>
        <a:lstStyle/>
        <a:p>
          <a:endParaRPr lang="en-US" sz="1400" b="1"/>
        </a:p>
      </dgm:t>
    </dgm:pt>
    <dgm:pt modelId="{A4981274-86A8-4233-A0BD-4159697F4C22}" type="pres">
      <dgm:prSet presAssocID="{C8A24B05-6B78-4C2E-86A7-052A62116462}" presName="hierChild1" presStyleCnt="0">
        <dgm:presLayoutVars>
          <dgm:orgChart val="1"/>
          <dgm:chPref val="1"/>
          <dgm:dir/>
          <dgm:animOne val="branch"/>
          <dgm:animLvl val="lvl"/>
          <dgm:resizeHandles/>
        </dgm:presLayoutVars>
      </dgm:prSet>
      <dgm:spPr/>
      <dgm:t>
        <a:bodyPr/>
        <a:lstStyle/>
        <a:p>
          <a:endParaRPr lang="en-US"/>
        </a:p>
      </dgm:t>
    </dgm:pt>
    <dgm:pt modelId="{F6308950-CACE-41E3-9DEE-1FEBCF9F67AA}" type="pres">
      <dgm:prSet presAssocID="{6BBB89A0-D691-4E6A-AD93-DB2430A49BC9}" presName="hierRoot1" presStyleCnt="0">
        <dgm:presLayoutVars>
          <dgm:hierBranch val="init"/>
        </dgm:presLayoutVars>
      </dgm:prSet>
      <dgm:spPr/>
    </dgm:pt>
    <dgm:pt modelId="{B9C19DEB-89D5-4F04-B136-93375561CE5C}" type="pres">
      <dgm:prSet presAssocID="{6BBB89A0-D691-4E6A-AD93-DB2430A49BC9}" presName="rootComposite1" presStyleCnt="0"/>
      <dgm:spPr/>
    </dgm:pt>
    <dgm:pt modelId="{F99B730D-7189-440E-8B5D-636AE6AC7D21}" type="pres">
      <dgm:prSet presAssocID="{6BBB89A0-D691-4E6A-AD93-DB2430A49BC9}" presName="rootText1" presStyleLbl="node0" presStyleIdx="0" presStyleCnt="1" custScaleX="257753" custScaleY="115039" custLinFactNeighborX="15088" custLinFactNeighborY="-20">
        <dgm:presLayoutVars>
          <dgm:chPref val="3"/>
        </dgm:presLayoutVars>
      </dgm:prSet>
      <dgm:spPr/>
      <dgm:t>
        <a:bodyPr/>
        <a:lstStyle/>
        <a:p>
          <a:endParaRPr lang="en-US"/>
        </a:p>
      </dgm:t>
    </dgm:pt>
    <dgm:pt modelId="{CF53C75C-8AB6-49D1-9E3E-E9886ADF7974}" type="pres">
      <dgm:prSet presAssocID="{6BBB89A0-D691-4E6A-AD93-DB2430A49BC9}" presName="rootConnector1" presStyleLbl="node1" presStyleIdx="0" presStyleCnt="0"/>
      <dgm:spPr/>
      <dgm:t>
        <a:bodyPr/>
        <a:lstStyle/>
        <a:p>
          <a:endParaRPr lang="en-US"/>
        </a:p>
      </dgm:t>
    </dgm:pt>
    <dgm:pt modelId="{0D1DF3FB-0A31-4D43-AD3A-9828ED6456C7}" type="pres">
      <dgm:prSet presAssocID="{6BBB89A0-D691-4E6A-AD93-DB2430A49BC9}" presName="hierChild2" presStyleCnt="0"/>
      <dgm:spPr/>
    </dgm:pt>
    <dgm:pt modelId="{9F5B7040-AC10-4729-A3FF-BC0A73158545}" type="pres">
      <dgm:prSet presAssocID="{8C193CCC-58D6-4DFE-B191-79BA2C08F394}" presName="Name37" presStyleLbl="parChTrans1D2" presStyleIdx="0" presStyleCnt="4"/>
      <dgm:spPr/>
      <dgm:t>
        <a:bodyPr/>
        <a:lstStyle/>
        <a:p>
          <a:endParaRPr lang="en-US"/>
        </a:p>
      </dgm:t>
    </dgm:pt>
    <dgm:pt modelId="{1590B318-7D9D-4622-AD02-A8BE88316BBF}" type="pres">
      <dgm:prSet presAssocID="{F54A1A19-4515-4A2B-8DF8-C2A042BB9CE5}" presName="hierRoot2" presStyleCnt="0">
        <dgm:presLayoutVars>
          <dgm:hierBranch val="init"/>
        </dgm:presLayoutVars>
      </dgm:prSet>
      <dgm:spPr/>
    </dgm:pt>
    <dgm:pt modelId="{6DE906B0-D5B0-462E-BCA5-38F6AD7F8721}" type="pres">
      <dgm:prSet presAssocID="{F54A1A19-4515-4A2B-8DF8-C2A042BB9CE5}" presName="rootComposite" presStyleCnt="0"/>
      <dgm:spPr/>
    </dgm:pt>
    <dgm:pt modelId="{BCA6BC40-31BA-4BB7-8C66-6E1F503C8936}" type="pres">
      <dgm:prSet presAssocID="{F54A1A19-4515-4A2B-8DF8-C2A042BB9CE5}" presName="rootText" presStyleLbl="node2" presStyleIdx="0" presStyleCnt="4" custScaleX="133200" custScaleY="176326" custLinFactX="131245" custLinFactNeighborX="200000" custLinFactNeighborY="-5760">
        <dgm:presLayoutVars>
          <dgm:chPref val="3"/>
        </dgm:presLayoutVars>
      </dgm:prSet>
      <dgm:spPr/>
      <dgm:t>
        <a:bodyPr/>
        <a:lstStyle/>
        <a:p>
          <a:endParaRPr lang="en-US"/>
        </a:p>
      </dgm:t>
    </dgm:pt>
    <dgm:pt modelId="{375F227B-6FF6-4F0E-81C2-044C0FF50EF6}" type="pres">
      <dgm:prSet presAssocID="{F54A1A19-4515-4A2B-8DF8-C2A042BB9CE5}" presName="rootConnector" presStyleLbl="node2" presStyleIdx="0" presStyleCnt="4"/>
      <dgm:spPr/>
      <dgm:t>
        <a:bodyPr/>
        <a:lstStyle/>
        <a:p>
          <a:endParaRPr lang="en-US"/>
        </a:p>
      </dgm:t>
    </dgm:pt>
    <dgm:pt modelId="{74790836-4293-4B9D-A5E9-05C35D0EAF10}" type="pres">
      <dgm:prSet presAssocID="{F54A1A19-4515-4A2B-8DF8-C2A042BB9CE5}" presName="hierChild4" presStyleCnt="0"/>
      <dgm:spPr/>
    </dgm:pt>
    <dgm:pt modelId="{88AD1BED-C96E-4C00-B2AE-883B38E0AFB8}" type="pres">
      <dgm:prSet presAssocID="{F54A1A19-4515-4A2B-8DF8-C2A042BB9CE5}" presName="hierChild5" presStyleCnt="0"/>
      <dgm:spPr/>
    </dgm:pt>
    <dgm:pt modelId="{23B11A7F-6DE9-46F4-930A-12753874FF79}" type="pres">
      <dgm:prSet presAssocID="{C1C484D1-4C34-42B0-A940-100925CA306A}" presName="Name37" presStyleLbl="parChTrans1D2" presStyleIdx="1" presStyleCnt="4"/>
      <dgm:spPr/>
      <dgm:t>
        <a:bodyPr/>
        <a:lstStyle/>
        <a:p>
          <a:endParaRPr lang="en-US"/>
        </a:p>
      </dgm:t>
    </dgm:pt>
    <dgm:pt modelId="{E6BFFB08-B26A-469F-BDC9-64F286CED0C0}" type="pres">
      <dgm:prSet presAssocID="{6F14BD16-4CAE-4BF1-B777-2271338ACDE4}" presName="hierRoot2" presStyleCnt="0">
        <dgm:presLayoutVars>
          <dgm:hierBranch val="init"/>
        </dgm:presLayoutVars>
      </dgm:prSet>
      <dgm:spPr/>
    </dgm:pt>
    <dgm:pt modelId="{3C692868-CBE1-43F7-A14E-CA0CBB129828}" type="pres">
      <dgm:prSet presAssocID="{6F14BD16-4CAE-4BF1-B777-2271338ACDE4}" presName="rootComposite" presStyleCnt="0"/>
      <dgm:spPr/>
    </dgm:pt>
    <dgm:pt modelId="{8F025054-826D-409E-ABBA-DBC4C0E2BE08}" type="pres">
      <dgm:prSet presAssocID="{6F14BD16-4CAE-4BF1-B777-2271338ACDE4}" presName="rootText" presStyleLbl="node2" presStyleIdx="1" presStyleCnt="4" custScaleX="130724" custScaleY="176326" custLinFactNeighborX="-12071" custLinFactNeighborY="-4250">
        <dgm:presLayoutVars>
          <dgm:chPref val="3"/>
        </dgm:presLayoutVars>
      </dgm:prSet>
      <dgm:spPr/>
      <dgm:t>
        <a:bodyPr/>
        <a:lstStyle/>
        <a:p>
          <a:endParaRPr lang="en-US"/>
        </a:p>
      </dgm:t>
    </dgm:pt>
    <dgm:pt modelId="{5ECF730B-BD34-40AF-AD9B-76715179D18A}" type="pres">
      <dgm:prSet presAssocID="{6F14BD16-4CAE-4BF1-B777-2271338ACDE4}" presName="rootConnector" presStyleLbl="node2" presStyleIdx="1" presStyleCnt="4"/>
      <dgm:spPr/>
      <dgm:t>
        <a:bodyPr/>
        <a:lstStyle/>
        <a:p>
          <a:endParaRPr lang="en-US"/>
        </a:p>
      </dgm:t>
    </dgm:pt>
    <dgm:pt modelId="{912ED842-518C-4098-938D-51116A3F99A3}" type="pres">
      <dgm:prSet presAssocID="{6F14BD16-4CAE-4BF1-B777-2271338ACDE4}" presName="hierChild4" presStyleCnt="0"/>
      <dgm:spPr/>
    </dgm:pt>
    <dgm:pt modelId="{C0C41831-8DD4-4335-BDA6-2B1F617235EA}" type="pres">
      <dgm:prSet presAssocID="{6F14BD16-4CAE-4BF1-B777-2271338ACDE4}" presName="hierChild5" presStyleCnt="0"/>
      <dgm:spPr/>
    </dgm:pt>
    <dgm:pt modelId="{4124D176-0D5E-46EA-B9A3-C0F908F48296}" type="pres">
      <dgm:prSet presAssocID="{6433E377-18C6-42A1-8C21-3D2B66F8DF56}" presName="Name37" presStyleLbl="parChTrans1D2" presStyleIdx="2" presStyleCnt="4"/>
      <dgm:spPr/>
      <dgm:t>
        <a:bodyPr/>
        <a:lstStyle/>
        <a:p>
          <a:endParaRPr lang="en-US"/>
        </a:p>
      </dgm:t>
    </dgm:pt>
    <dgm:pt modelId="{FCAD4586-EA8B-4FE0-8CA1-A2BF311E72D3}" type="pres">
      <dgm:prSet presAssocID="{139ABD85-8FEE-4834-95B9-8229892D7F90}" presName="hierRoot2" presStyleCnt="0">
        <dgm:presLayoutVars>
          <dgm:hierBranch val="init"/>
        </dgm:presLayoutVars>
      </dgm:prSet>
      <dgm:spPr/>
    </dgm:pt>
    <dgm:pt modelId="{9D47E3A9-843A-464E-9CA3-0045EC3CB034}" type="pres">
      <dgm:prSet presAssocID="{139ABD85-8FEE-4834-95B9-8229892D7F90}" presName="rootComposite" presStyleCnt="0"/>
      <dgm:spPr/>
    </dgm:pt>
    <dgm:pt modelId="{055CE006-E0A1-4CD2-9455-C28FD5F433DE}" type="pres">
      <dgm:prSet presAssocID="{139ABD85-8FEE-4834-95B9-8229892D7F90}" presName="rootText" presStyleLbl="node2" presStyleIdx="2" presStyleCnt="4" custScaleX="132604" custScaleY="176326" custLinFactX="100000" custLinFactNeighborX="117051" custLinFactNeighborY="-5760">
        <dgm:presLayoutVars>
          <dgm:chPref val="3"/>
        </dgm:presLayoutVars>
      </dgm:prSet>
      <dgm:spPr/>
      <dgm:t>
        <a:bodyPr/>
        <a:lstStyle/>
        <a:p>
          <a:endParaRPr lang="en-US"/>
        </a:p>
      </dgm:t>
    </dgm:pt>
    <dgm:pt modelId="{510FCB47-1BE8-493F-B3CB-22D59D713107}" type="pres">
      <dgm:prSet presAssocID="{139ABD85-8FEE-4834-95B9-8229892D7F90}" presName="rootConnector" presStyleLbl="node2" presStyleIdx="2" presStyleCnt="4"/>
      <dgm:spPr/>
      <dgm:t>
        <a:bodyPr/>
        <a:lstStyle/>
        <a:p>
          <a:endParaRPr lang="en-US"/>
        </a:p>
      </dgm:t>
    </dgm:pt>
    <dgm:pt modelId="{47EDD690-55CE-4467-8E3C-F4E35F61EDB1}" type="pres">
      <dgm:prSet presAssocID="{139ABD85-8FEE-4834-95B9-8229892D7F90}" presName="hierChild4" presStyleCnt="0"/>
      <dgm:spPr/>
    </dgm:pt>
    <dgm:pt modelId="{BF84CFBA-DCE3-478D-9D49-8B5E51544E01}" type="pres">
      <dgm:prSet presAssocID="{139ABD85-8FEE-4834-95B9-8229892D7F90}" presName="hierChild5" presStyleCnt="0"/>
      <dgm:spPr/>
    </dgm:pt>
    <dgm:pt modelId="{96331457-2EB9-4EA3-9F69-736959D60F38}" type="pres">
      <dgm:prSet presAssocID="{2C61288A-FFBF-4EA3-B9EB-37156D0E8BD7}" presName="Name37" presStyleLbl="parChTrans1D2" presStyleIdx="3" presStyleCnt="4"/>
      <dgm:spPr/>
      <dgm:t>
        <a:bodyPr/>
        <a:lstStyle/>
        <a:p>
          <a:endParaRPr lang="en-US"/>
        </a:p>
      </dgm:t>
    </dgm:pt>
    <dgm:pt modelId="{F40B916E-730A-45B5-9361-51A907AC6F4B}" type="pres">
      <dgm:prSet presAssocID="{2F791891-7432-466F-8001-9B9FB1F6568B}" presName="hierRoot2" presStyleCnt="0">
        <dgm:presLayoutVars>
          <dgm:hierBranch val="init"/>
        </dgm:presLayoutVars>
      </dgm:prSet>
      <dgm:spPr/>
    </dgm:pt>
    <dgm:pt modelId="{F7AAA196-A856-492B-B2D8-1522CFEFB2E1}" type="pres">
      <dgm:prSet presAssocID="{2F791891-7432-466F-8001-9B9FB1F6568B}" presName="rootComposite" presStyleCnt="0"/>
      <dgm:spPr/>
    </dgm:pt>
    <dgm:pt modelId="{F6F74637-E3AF-41FC-82A2-E6CDA5E56C73}" type="pres">
      <dgm:prSet presAssocID="{2F791891-7432-466F-8001-9B9FB1F6568B}" presName="rootText" presStyleLbl="node2" presStyleIdx="3" presStyleCnt="4" custScaleX="136497" custScaleY="176326" custLinFactX="-202808" custLinFactNeighborX="-300000" custLinFactNeighborY="-5760">
        <dgm:presLayoutVars>
          <dgm:chPref val="3"/>
        </dgm:presLayoutVars>
      </dgm:prSet>
      <dgm:spPr/>
      <dgm:t>
        <a:bodyPr/>
        <a:lstStyle/>
        <a:p>
          <a:endParaRPr lang="en-US"/>
        </a:p>
      </dgm:t>
    </dgm:pt>
    <dgm:pt modelId="{60B8BD47-7359-49EB-AD1D-E8138E8685F5}" type="pres">
      <dgm:prSet presAssocID="{2F791891-7432-466F-8001-9B9FB1F6568B}" presName="rootConnector" presStyleLbl="node2" presStyleIdx="3" presStyleCnt="4"/>
      <dgm:spPr/>
      <dgm:t>
        <a:bodyPr/>
        <a:lstStyle/>
        <a:p>
          <a:endParaRPr lang="en-US"/>
        </a:p>
      </dgm:t>
    </dgm:pt>
    <dgm:pt modelId="{59F6A8E9-BF8B-42AF-A103-31F3C436EB8D}" type="pres">
      <dgm:prSet presAssocID="{2F791891-7432-466F-8001-9B9FB1F6568B}" presName="hierChild4" presStyleCnt="0"/>
      <dgm:spPr/>
    </dgm:pt>
    <dgm:pt modelId="{739DDC8B-9A68-4CF9-B17D-40B2295ED42D}" type="pres">
      <dgm:prSet presAssocID="{2F791891-7432-466F-8001-9B9FB1F6568B}" presName="hierChild5" presStyleCnt="0"/>
      <dgm:spPr/>
    </dgm:pt>
    <dgm:pt modelId="{354C5F39-8ADA-47ED-B01D-2E04F7D56C51}" type="pres">
      <dgm:prSet presAssocID="{6BBB89A0-D691-4E6A-AD93-DB2430A49BC9}" presName="hierChild3" presStyleCnt="0"/>
      <dgm:spPr/>
    </dgm:pt>
  </dgm:ptLst>
  <dgm:cxnLst>
    <dgm:cxn modelId="{BC2F827E-FFAD-452E-AE66-969CBACEC4BB}" type="presOf" srcId="{6BBB89A0-D691-4E6A-AD93-DB2430A49BC9}" destId="{CF53C75C-8AB6-49D1-9E3E-E9886ADF7974}" srcOrd="1" destOrd="0" presId="urn:microsoft.com/office/officeart/2005/8/layout/orgChart1"/>
    <dgm:cxn modelId="{9391E9C3-0EC2-4448-B9C9-EFBB9C2E4812}" type="presOf" srcId="{6BBB89A0-D691-4E6A-AD93-DB2430A49BC9}" destId="{F99B730D-7189-440E-8B5D-636AE6AC7D21}" srcOrd="0" destOrd="0" presId="urn:microsoft.com/office/officeart/2005/8/layout/orgChart1"/>
    <dgm:cxn modelId="{C924FAD3-0F88-4B47-94DC-FDB2A1F1E066}" type="presOf" srcId="{2F791891-7432-466F-8001-9B9FB1F6568B}" destId="{60B8BD47-7359-49EB-AD1D-E8138E8685F5}" srcOrd="1" destOrd="0" presId="urn:microsoft.com/office/officeart/2005/8/layout/orgChart1"/>
    <dgm:cxn modelId="{6AFE7F3E-FA63-49F4-A3FF-381DBCD9F05B}" type="presOf" srcId="{6F14BD16-4CAE-4BF1-B777-2271338ACDE4}" destId="{5ECF730B-BD34-40AF-AD9B-76715179D18A}" srcOrd="1" destOrd="0" presId="urn:microsoft.com/office/officeart/2005/8/layout/orgChart1"/>
    <dgm:cxn modelId="{D60B0B0F-BA3D-4941-8EEC-D492DFFCDF8D}" type="presOf" srcId="{139ABD85-8FEE-4834-95B9-8229892D7F90}" destId="{510FCB47-1BE8-493F-B3CB-22D59D713107}" srcOrd="1" destOrd="0" presId="urn:microsoft.com/office/officeart/2005/8/layout/orgChart1"/>
    <dgm:cxn modelId="{CD89ABAC-15A5-44ED-B5C4-8ECC48A917F5}" srcId="{C8A24B05-6B78-4C2E-86A7-052A62116462}" destId="{6BBB89A0-D691-4E6A-AD93-DB2430A49BC9}" srcOrd="0" destOrd="0" parTransId="{0130A1D5-C556-4FB5-9DCB-4F6747A82E4D}" sibTransId="{7AE9EC01-CDF4-4E7C-A116-15884B105E92}"/>
    <dgm:cxn modelId="{ECA456F9-7B5F-400A-9B30-5E1DBAB042E7}" type="presOf" srcId="{2C61288A-FFBF-4EA3-B9EB-37156D0E8BD7}" destId="{96331457-2EB9-4EA3-9F69-736959D60F38}" srcOrd="0" destOrd="0" presId="urn:microsoft.com/office/officeart/2005/8/layout/orgChart1"/>
    <dgm:cxn modelId="{48D8A1CC-2B19-4736-A058-E40C4660C1B4}" srcId="{6BBB89A0-D691-4E6A-AD93-DB2430A49BC9}" destId="{6F14BD16-4CAE-4BF1-B777-2271338ACDE4}" srcOrd="1" destOrd="0" parTransId="{C1C484D1-4C34-42B0-A940-100925CA306A}" sibTransId="{95192255-46B4-4F55-A016-3EC69CB92764}"/>
    <dgm:cxn modelId="{786B13A2-DB7B-496D-8145-40F04DB6FF4E}" type="presOf" srcId="{6433E377-18C6-42A1-8C21-3D2B66F8DF56}" destId="{4124D176-0D5E-46EA-B9A3-C0F908F48296}" srcOrd="0" destOrd="0" presId="urn:microsoft.com/office/officeart/2005/8/layout/orgChart1"/>
    <dgm:cxn modelId="{AAC5A5E7-8DF5-45ED-A1E4-BC2EF930608F}" srcId="{6BBB89A0-D691-4E6A-AD93-DB2430A49BC9}" destId="{2F791891-7432-466F-8001-9B9FB1F6568B}" srcOrd="3" destOrd="0" parTransId="{2C61288A-FFBF-4EA3-B9EB-37156D0E8BD7}" sibTransId="{2DF255CE-EF96-4936-B6B0-5F49D0F3CBCE}"/>
    <dgm:cxn modelId="{E30C2BF3-916F-4313-8716-65676A586D06}" type="presOf" srcId="{C8A24B05-6B78-4C2E-86A7-052A62116462}" destId="{A4981274-86A8-4233-A0BD-4159697F4C22}" srcOrd="0" destOrd="0" presId="urn:microsoft.com/office/officeart/2005/8/layout/orgChart1"/>
    <dgm:cxn modelId="{D6C41382-4E58-4530-966A-380EC4DE4332}" type="presOf" srcId="{139ABD85-8FEE-4834-95B9-8229892D7F90}" destId="{055CE006-E0A1-4CD2-9455-C28FD5F433DE}" srcOrd="0" destOrd="0" presId="urn:microsoft.com/office/officeart/2005/8/layout/orgChart1"/>
    <dgm:cxn modelId="{867464FE-9C67-4D22-9ED9-9939815B67E8}" type="presOf" srcId="{F54A1A19-4515-4A2B-8DF8-C2A042BB9CE5}" destId="{375F227B-6FF6-4F0E-81C2-044C0FF50EF6}" srcOrd="1" destOrd="0" presId="urn:microsoft.com/office/officeart/2005/8/layout/orgChart1"/>
    <dgm:cxn modelId="{7048EA5A-49EB-4FDF-8F55-F5F2D37F0F76}" type="presOf" srcId="{F54A1A19-4515-4A2B-8DF8-C2A042BB9CE5}" destId="{BCA6BC40-31BA-4BB7-8C66-6E1F503C8936}" srcOrd="0" destOrd="0" presId="urn:microsoft.com/office/officeart/2005/8/layout/orgChart1"/>
    <dgm:cxn modelId="{B94C52B4-8A92-491E-B261-5386B8D3E5F7}" type="presOf" srcId="{2F791891-7432-466F-8001-9B9FB1F6568B}" destId="{F6F74637-E3AF-41FC-82A2-E6CDA5E56C73}" srcOrd="0" destOrd="0" presId="urn:microsoft.com/office/officeart/2005/8/layout/orgChart1"/>
    <dgm:cxn modelId="{F918514E-9A2E-423C-A3D1-744DA3B7AC88}" srcId="{6BBB89A0-D691-4E6A-AD93-DB2430A49BC9}" destId="{139ABD85-8FEE-4834-95B9-8229892D7F90}" srcOrd="2" destOrd="0" parTransId="{6433E377-18C6-42A1-8C21-3D2B66F8DF56}" sibTransId="{AB78E6B3-58B7-4246-BEBA-FAF74ED204FB}"/>
    <dgm:cxn modelId="{804681DD-470A-4904-A61A-C4EF23257FB6}" type="presOf" srcId="{C1C484D1-4C34-42B0-A940-100925CA306A}" destId="{23B11A7F-6DE9-46F4-930A-12753874FF79}" srcOrd="0" destOrd="0" presId="urn:microsoft.com/office/officeart/2005/8/layout/orgChart1"/>
    <dgm:cxn modelId="{31D1879B-7A9D-4098-BB9B-0FDBAA912B64}" type="presOf" srcId="{8C193CCC-58D6-4DFE-B191-79BA2C08F394}" destId="{9F5B7040-AC10-4729-A3FF-BC0A73158545}" srcOrd="0" destOrd="0" presId="urn:microsoft.com/office/officeart/2005/8/layout/orgChart1"/>
    <dgm:cxn modelId="{B696251C-9F2E-4509-B490-B9C60C534013}" type="presOf" srcId="{6F14BD16-4CAE-4BF1-B777-2271338ACDE4}" destId="{8F025054-826D-409E-ABBA-DBC4C0E2BE08}" srcOrd="0" destOrd="0" presId="urn:microsoft.com/office/officeart/2005/8/layout/orgChart1"/>
    <dgm:cxn modelId="{48E286A4-07E1-429B-ACE9-59A54C112453}" srcId="{6BBB89A0-D691-4E6A-AD93-DB2430A49BC9}" destId="{F54A1A19-4515-4A2B-8DF8-C2A042BB9CE5}" srcOrd="0" destOrd="0" parTransId="{8C193CCC-58D6-4DFE-B191-79BA2C08F394}" sibTransId="{D3354C88-EB3F-48B0-A3CA-04B0FAB71237}"/>
    <dgm:cxn modelId="{EE4F386D-01CE-44AD-BAF9-21EF1B20A286}" type="presParOf" srcId="{A4981274-86A8-4233-A0BD-4159697F4C22}" destId="{F6308950-CACE-41E3-9DEE-1FEBCF9F67AA}" srcOrd="0" destOrd="0" presId="urn:microsoft.com/office/officeart/2005/8/layout/orgChart1"/>
    <dgm:cxn modelId="{BDB03AD7-FBD3-4946-92EC-E32FA631AE02}" type="presParOf" srcId="{F6308950-CACE-41E3-9DEE-1FEBCF9F67AA}" destId="{B9C19DEB-89D5-4F04-B136-93375561CE5C}" srcOrd="0" destOrd="0" presId="urn:microsoft.com/office/officeart/2005/8/layout/orgChart1"/>
    <dgm:cxn modelId="{2CAA1920-B94F-495E-B07F-42E3EE632B5B}" type="presParOf" srcId="{B9C19DEB-89D5-4F04-B136-93375561CE5C}" destId="{F99B730D-7189-440E-8B5D-636AE6AC7D21}" srcOrd="0" destOrd="0" presId="urn:microsoft.com/office/officeart/2005/8/layout/orgChart1"/>
    <dgm:cxn modelId="{DE32C4FE-7CBA-4249-907A-8E342A1931F0}" type="presParOf" srcId="{B9C19DEB-89D5-4F04-B136-93375561CE5C}" destId="{CF53C75C-8AB6-49D1-9E3E-E9886ADF7974}" srcOrd="1" destOrd="0" presId="urn:microsoft.com/office/officeart/2005/8/layout/orgChart1"/>
    <dgm:cxn modelId="{CBBB79FC-DB13-47DE-AEFE-9F57BB878276}" type="presParOf" srcId="{F6308950-CACE-41E3-9DEE-1FEBCF9F67AA}" destId="{0D1DF3FB-0A31-4D43-AD3A-9828ED6456C7}" srcOrd="1" destOrd="0" presId="urn:microsoft.com/office/officeart/2005/8/layout/orgChart1"/>
    <dgm:cxn modelId="{D3D1E961-62A6-45B3-9901-112E5FB27224}" type="presParOf" srcId="{0D1DF3FB-0A31-4D43-AD3A-9828ED6456C7}" destId="{9F5B7040-AC10-4729-A3FF-BC0A73158545}" srcOrd="0" destOrd="0" presId="urn:microsoft.com/office/officeart/2005/8/layout/orgChart1"/>
    <dgm:cxn modelId="{8098316B-96B0-4CFE-9BF5-F7AEA28BA542}" type="presParOf" srcId="{0D1DF3FB-0A31-4D43-AD3A-9828ED6456C7}" destId="{1590B318-7D9D-4622-AD02-A8BE88316BBF}" srcOrd="1" destOrd="0" presId="urn:microsoft.com/office/officeart/2005/8/layout/orgChart1"/>
    <dgm:cxn modelId="{19AAFA70-8708-4A11-BD87-278D81105916}" type="presParOf" srcId="{1590B318-7D9D-4622-AD02-A8BE88316BBF}" destId="{6DE906B0-D5B0-462E-BCA5-38F6AD7F8721}" srcOrd="0" destOrd="0" presId="urn:microsoft.com/office/officeart/2005/8/layout/orgChart1"/>
    <dgm:cxn modelId="{3FC5A58E-FA4D-469F-9862-B30B630D993A}" type="presParOf" srcId="{6DE906B0-D5B0-462E-BCA5-38F6AD7F8721}" destId="{BCA6BC40-31BA-4BB7-8C66-6E1F503C8936}" srcOrd="0" destOrd="0" presId="urn:microsoft.com/office/officeart/2005/8/layout/orgChart1"/>
    <dgm:cxn modelId="{6D3642F2-2321-44C5-A172-4AAB8F511AE3}" type="presParOf" srcId="{6DE906B0-D5B0-462E-BCA5-38F6AD7F8721}" destId="{375F227B-6FF6-4F0E-81C2-044C0FF50EF6}" srcOrd="1" destOrd="0" presId="urn:microsoft.com/office/officeart/2005/8/layout/orgChart1"/>
    <dgm:cxn modelId="{2ABAD1C0-9710-4524-97E7-DDA4206D4845}" type="presParOf" srcId="{1590B318-7D9D-4622-AD02-A8BE88316BBF}" destId="{74790836-4293-4B9D-A5E9-05C35D0EAF10}" srcOrd="1" destOrd="0" presId="urn:microsoft.com/office/officeart/2005/8/layout/orgChart1"/>
    <dgm:cxn modelId="{323B42FD-6CBE-4AC0-9791-0D515082B20F}" type="presParOf" srcId="{1590B318-7D9D-4622-AD02-A8BE88316BBF}" destId="{88AD1BED-C96E-4C00-B2AE-883B38E0AFB8}" srcOrd="2" destOrd="0" presId="urn:microsoft.com/office/officeart/2005/8/layout/orgChart1"/>
    <dgm:cxn modelId="{BEA2EB43-AAAB-4748-9ACC-971E6CCAD1ED}" type="presParOf" srcId="{0D1DF3FB-0A31-4D43-AD3A-9828ED6456C7}" destId="{23B11A7F-6DE9-46F4-930A-12753874FF79}" srcOrd="2" destOrd="0" presId="urn:microsoft.com/office/officeart/2005/8/layout/orgChart1"/>
    <dgm:cxn modelId="{DDACA343-AA45-4351-BBCC-D459B31DD5C9}" type="presParOf" srcId="{0D1DF3FB-0A31-4D43-AD3A-9828ED6456C7}" destId="{E6BFFB08-B26A-469F-BDC9-64F286CED0C0}" srcOrd="3" destOrd="0" presId="urn:microsoft.com/office/officeart/2005/8/layout/orgChart1"/>
    <dgm:cxn modelId="{B594070E-2C26-4572-A621-473EC7F5FB40}" type="presParOf" srcId="{E6BFFB08-B26A-469F-BDC9-64F286CED0C0}" destId="{3C692868-CBE1-43F7-A14E-CA0CBB129828}" srcOrd="0" destOrd="0" presId="urn:microsoft.com/office/officeart/2005/8/layout/orgChart1"/>
    <dgm:cxn modelId="{E6537280-9012-40BB-AC8C-A1149F4ED844}" type="presParOf" srcId="{3C692868-CBE1-43F7-A14E-CA0CBB129828}" destId="{8F025054-826D-409E-ABBA-DBC4C0E2BE08}" srcOrd="0" destOrd="0" presId="urn:microsoft.com/office/officeart/2005/8/layout/orgChart1"/>
    <dgm:cxn modelId="{063329FA-EECA-47B0-A3D7-664F0003AF5B}" type="presParOf" srcId="{3C692868-CBE1-43F7-A14E-CA0CBB129828}" destId="{5ECF730B-BD34-40AF-AD9B-76715179D18A}" srcOrd="1" destOrd="0" presId="urn:microsoft.com/office/officeart/2005/8/layout/orgChart1"/>
    <dgm:cxn modelId="{672D897E-3785-42EA-B4D9-14224070DCA5}" type="presParOf" srcId="{E6BFFB08-B26A-469F-BDC9-64F286CED0C0}" destId="{912ED842-518C-4098-938D-51116A3F99A3}" srcOrd="1" destOrd="0" presId="urn:microsoft.com/office/officeart/2005/8/layout/orgChart1"/>
    <dgm:cxn modelId="{48D7BACE-6823-4CFB-B570-601DCAB6752E}" type="presParOf" srcId="{E6BFFB08-B26A-469F-BDC9-64F286CED0C0}" destId="{C0C41831-8DD4-4335-BDA6-2B1F617235EA}" srcOrd="2" destOrd="0" presId="urn:microsoft.com/office/officeart/2005/8/layout/orgChart1"/>
    <dgm:cxn modelId="{F003C92D-8D0B-438C-95DC-962D0FA8ED74}" type="presParOf" srcId="{0D1DF3FB-0A31-4D43-AD3A-9828ED6456C7}" destId="{4124D176-0D5E-46EA-B9A3-C0F908F48296}" srcOrd="4" destOrd="0" presId="urn:microsoft.com/office/officeart/2005/8/layout/orgChart1"/>
    <dgm:cxn modelId="{224127B5-DDC3-498F-99DA-C7C960F6B036}" type="presParOf" srcId="{0D1DF3FB-0A31-4D43-AD3A-9828ED6456C7}" destId="{FCAD4586-EA8B-4FE0-8CA1-A2BF311E72D3}" srcOrd="5" destOrd="0" presId="urn:microsoft.com/office/officeart/2005/8/layout/orgChart1"/>
    <dgm:cxn modelId="{6FF22B03-DA3F-42BD-BADC-1E0E536676B2}" type="presParOf" srcId="{FCAD4586-EA8B-4FE0-8CA1-A2BF311E72D3}" destId="{9D47E3A9-843A-464E-9CA3-0045EC3CB034}" srcOrd="0" destOrd="0" presId="urn:microsoft.com/office/officeart/2005/8/layout/orgChart1"/>
    <dgm:cxn modelId="{96CA556D-9CB0-41BE-9305-B29A1160A68A}" type="presParOf" srcId="{9D47E3A9-843A-464E-9CA3-0045EC3CB034}" destId="{055CE006-E0A1-4CD2-9455-C28FD5F433DE}" srcOrd="0" destOrd="0" presId="urn:microsoft.com/office/officeart/2005/8/layout/orgChart1"/>
    <dgm:cxn modelId="{B3AF9D6C-1A42-476F-BE86-73733F8842BB}" type="presParOf" srcId="{9D47E3A9-843A-464E-9CA3-0045EC3CB034}" destId="{510FCB47-1BE8-493F-B3CB-22D59D713107}" srcOrd="1" destOrd="0" presId="urn:microsoft.com/office/officeart/2005/8/layout/orgChart1"/>
    <dgm:cxn modelId="{AD13E430-F66E-4110-9574-B65C610C72F1}" type="presParOf" srcId="{FCAD4586-EA8B-4FE0-8CA1-A2BF311E72D3}" destId="{47EDD690-55CE-4467-8E3C-F4E35F61EDB1}" srcOrd="1" destOrd="0" presId="urn:microsoft.com/office/officeart/2005/8/layout/orgChart1"/>
    <dgm:cxn modelId="{110AFCF7-BC84-4B47-88DE-BFA087AD0E45}" type="presParOf" srcId="{FCAD4586-EA8B-4FE0-8CA1-A2BF311E72D3}" destId="{BF84CFBA-DCE3-478D-9D49-8B5E51544E01}" srcOrd="2" destOrd="0" presId="urn:microsoft.com/office/officeart/2005/8/layout/orgChart1"/>
    <dgm:cxn modelId="{25F6074A-8691-4C76-AE65-C0BCF671210C}" type="presParOf" srcId="{0D1DF3FB-0A31-4D43-AD3A-9828ED6456C7}" destId="{96331457-2EB9-4EA3-9F69-736959D60F38}" srcOrd="6" destOrd="0" presId="urn:microsoft.com/office/officeart/2005/8/layout/orgChart1"/>
    <dgm:cxn modelId="{66DBD1ED-81A6-49D4-B4C2-3CDFD6689253}" type="presParOf" srcId="{0D1DF3FB-0A31-4D43-AD3A-9828ED6456C7}" destId="{F40B916E-730A-45B5-9361-51A907AC6F4B}" srcOrd="7" destOrd="0" presId="urn:microsoft.com/office/officeart/2005/8/layout/orgChart1"/>
    <dgm:cxn modelId="{1EE02023-99CF-4B65-88DF-72F99E6E57D6}" type="presParOf" srcId="{F40B916E-730A-45B5-9361-51A907AC6F4B}" destId="{F7AAA196-A856-492B-B2D8-1522CFEFB2E1}" srcOrd="0" destOrd="0" presId="urn:microsoft.com/office/officeart/2005/8/layout/orgChart1"/>
    <dgm:cxn modelId="{1DA58E2D-9303-490F-BB5B-26DDBAA621C5}" type="presParOf" srcId="{F7AAA196-A856-492B-B2D8-1522CFEFB2E1}" destId="{F6F74637-E3AF-41FC-82A2-E6CDA5E56C73}" srcOrd="0" destOrd="0" presId="urn:microsoft.com/office/officeart/2005/8/layout/orgChart1"/>
    <dgm:cxn modelId="{D48CBAC7-4C41-4B90-B7E0-803AFC49904C}" type="presParOf" srcId="{F7AAA196-A856-492B-B2D8-1522CFEFB2E1}" destId="{60B8BD47-7359-49EB-AD1D-E8138E8685F5}" srcOrd="1" destOrd="0" presId="urn:microsoft.com/office/officeart/2005/8/layout/orgChart1"/>
    <dgm:cxn modelId="{974DCC0E-E72E-4C8D-B048-DEC677CD8D67}" type="presParOf" srcId="{F40B916E-730A-45B5-9361-51A907AC6F4B}" destId="{59F6A8E9-BF8B-42AF-A103-31F3C436EB8D}" srcOrd="1" destOrd="0" presId="urn:microsoft.com/office/officeart/2005/8/layout/orgChart1"/>
    <dgm:cxn modelId="{9020C442-7EC7-4CC1-9057-B1319DD1507B}" type="presParOf" srcId="{F40B916E-730A-45B5-9361-51A907AC6F4B}" destId="{739DDC8B-9A68-4CF9-B17D-40B2295ED42D}" srcOrd="2" destOrd="0" presId="urn:microsoft.com/office/officeart/2005/8/layout/orgChart1"/>
    <dgm:cxn modelId="{54F350C8-C329-417E-B305-299B9918B125}" type="presParOf" srcId="{F6308950-CACE-41E3-9DEE-1FEBCF9F67AA}" destId="{354C5F39-8ADA-47ED-B01D-2E04F7D56C5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31457-2EB9-4EA3-9F69-736959D60F38}">
      <dsp:nvSpPr>
        <dsp:cNvPr id="0" name=""/>
        <dsp:cNvSpPr/>
      </dsp:nvSpPr>
      <dsp:spPr>
        <a:xfrm>
          <a:off x="1431120" y="653252"/>
          <a:ext cx="3270580" cy="205793"/>
        </a:xfrm>
        <a:custGeom>
          <a:avLst/>
          <a:gdLst/>
          <a:ahLst/>
          <a:cxnLst/>
          <a:rect l="0" t="0" r="0" b="0"/>
          <a:pathLst>
            <a:path>
              <a:moveTo>
                <a:pt x="3270580" y="0"/>
              </a:moveTo>
              <a:lnTo>
                <a:pt x="3270580" y="86607"/>
              </a:lnTo>
              <a:lnTo>
                <a:pt x="0" y="86607"/>
              </a:lnTo>
              <a:lnTo>
                <a:pt x="0" y="205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24D176-0D5E-46EA-B9A3-C0F908F48296}">
      <dsp:nvSpPr>
        <dsp:cNvPr id="0" name=""/>
        <dsp:cNvSpPr/>
      </dsp:nvSpPr>
      <dsp:spPr>
        <a:xfrm>
          <a:off x="4701701" y="653252"/>
          <a:ext cx="3134873" cy="205793"/>
        </a:xfrm>
        <a:custGeom>
          <a:avLst/>
          <a:gdLst/>
          <a:ahLst/>
          <a:cxnLst/>
          <a:rect l="0" t="0" r="0" b="0"/>
          <a:pathLst>
            <a:path>
              <a:moveTo>
                <a:pt x="0" y="0"/>
              </a:moveTo>
              <a:lnTo>
                <a:pt x="0" y="86607"/>
              </a:lnTo>
              <a:lnTo>
                <a:pt x="3134873" y="86607"/>
              </a:lnTo>
              <a:lnTo>
                <a:pt x="3134873" y="205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11A7F-6DE9-46F4-930A-12753874FF79}">
      <dsp:nvSpPr>
        <dsp:cNvPr id="0" name=""/>
        <dsp:cNvSpPr/>
      </dsp:nvSpPr>
      <dsp:spPr>
        <a:xfrm>
          <a:off x="3502929" y="653252"/>
          <a:ext cx="1198771" cy="214363"/>
        </a:xfrm>
        <a:custGeom>
          <a:avLst/>
          <a:gdLst/>
          <a:ahLst/>
          <a:cxnLst/>
          <a:rect l="0" t="0" r="0" b="0"/>
          <a:pathLst>
            <a:path>
              <a:moveTo>
                <a:pt x="1198771" y="0"/>
              </a:moveTo>
              <a:lnTo>
                <a:pt x="1198771" y="95177"/>
              </a:lnTo>
              <a:lnTo>
                <a:pt x="0" y="95177"/>
              </a:lnTo>
              <a:lnTo>
                <a:pt x="0" y="2143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B7040-AC10-4729-A3FF-BC0A73158545}">
      <dsp:nvSpPr>
        <dsp:cNvPr id="0" name=""/>
        <dsp:cNvSpPr/>
      </dsp:nvSpPr>
      <dsp:spPr>
        <a:xfrm>
          <a:off x="4701701" y="653252"/>
          <a:ext cx="961933" cy="205793"/>
        </a:xfrm>
        <a:custGeom>
          <a:avLst/>
          <a:gdLst/>
          <a:ahLst/>
          <a:cxnLst/>
          <a:rect l="0" t="0" r="0" b="0"/>
          <a:pathLst>
            <a:path>
              <a:moveTo>
                <a:pt x="0" y="0"/>
              </a:moveTo>
              <a:lnTo>
                <a:pt x="0" y="86607"/>
              </a:lnTo>
              <a:lnTo>
                <a:pt x="961933" y="86607"/>
              </a:lnTo>
              <a:lnTo>
                <a:pt x="961933" y="205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B730D-7189-440E-8B5D-636AE6AC7D21}">
      <dsp:nvSpPr>
        <dsp:cNvPr id="0" name=""/>
        <dsp:cNvSpPr/>
      </dsp:nvSpPr>
      <dsp:spPr>
        <a:xfrm>
          <a:off x="3238826" y="350"/>
          <a:ext cx="2925749" cy="6529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200"/>
            </a:spcAft>
          </a:pPr>
          <a:r>
            <a:rPr lang="en-US" sz="2000" b="1" kern="1200" dirty="0" smtClean="0"/>
            <a:t>Energy Storage R&amp;D</a:t>
          </a:r>
        </a:p>
        <a:p>
          <a:pPr lvl="0" algn="ctr" defTabSz="889000">
            <a:lnSpc>
              <a:spcPct val="90000"/>
            </a:lnSpc>
            <a:spcBef>
              <a:spcPct val="0"/>
            </a:spcBef>
            <a:spcAft>
              <a:spcPct val="35000"/>
            </a:spcAft>
          </a:pPr>
          <a:r>
            <a:rPr lang="en-US" sz="2000" b="1" kern="1200" dirty="0" smtClean="0"/>
            <a:t>$93 M</a:t>
          </a:r>
        </a:p>
      </dsp:txBody>
      <dsp:txXfrm>
        <a:off x="3238826" y="350"/>
        <a:ext cx="2925749" cy="652902"/>
      </dsp:txXfrm>
    </dsp:sp>
    <dsp:sp modelId="{BCA6BC40-31BA-4BB7-8C66-6E1F503C8936}">
      <dsp:nvSpPr>
        <dsp:cNvPr id="0" name=""/>
        <dsp:cNvSpPr/>
      </dsp:nvSpPr>
      <dsp:spPr>
        <a:xfrm>
          <a:off x="4907658" y="859046"/>
          <a:ext cx="1511950" cy="10007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200"/>
            </a:spcAft>
          </a:pPr>
          <a:r>
            <a:rPr lang="en-US" sz="1600" b="1" kern="1200" dirty="0" smtClean="0"/>
            <a:t>Battery Development</a:t>
          </a:r>
        </a:p>
        <a:p>
          <a:pPr lvl="0" algn="ctr" defTabSz="711200">
            <a:lnSpc>
              <a:spcPct val="90000"/>
            </a:lnSpc>
            <a:spcBef>
              <a:spcPct val="0"/>
            </a:spcBef>
            <a:spcAft>
              <a:spcPts val="200"/>
            </a:spcAft>
          </a:pPr>
          <a:endParaRPr lang="en-US" sz="1600" b="1" kern="1200" dirty="0" smtClean="0"/>
        </a:p>
        <a:p>
          <a:pPr lvl="0" algn="ctr" defTabSz="711200">
            <a:lnSpc>
              <a:spcPct val="90000"/>
            </a:lnSpc>
            <a:spcBef>
              <a:spcPct val="0"/>
            </a:spcBef>
            <a:spcAft>
              <a:spcPts val="200"/>
            </a:spcAft>
          </a:pPr>
          <a:r>
            <a:rPr lang="en-US" sz="1800" b="1" kern="1200" dirty="0" smtClean="0"/>
            <a:t>45%</a:t>
          </a:r>
        </a:p>
      </dsp:txBody>
      <dsp:txXfrm>
        <a:off x="4907658" y="859046"/>
        <a:ext cx="1511950" cy="1000736"/>
      </dsp:txXfrm>
    </dsp:sp>
    <dsp:sp modelId="{8F025054-826D-409E-ABBA-DBC4C0E2BE08}">
      <dsp:nvSpPr>
        <dsp:cNvPr id="0" name=""/>
        <dsp:cNvSpPr/>
      </dsp:nvSpPr>
      <dsp:spPr>
        <a:xfrm>
          <a:off x="2761006" y="867616"/>
          <a:ext cx="1483845" cy="10007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200"/>
            </a:spcAft>
          </a:pPr>
          <a:r>
            <a:rPr lang="en-US" sz="1600" b="1" kern="1200" dirty="0" smtClean="0"/>
            <a:t>Applied Battery Research</a:t>
          </a:r>
        </a:p>
        <a:p>
          <a:pPr lvl="0" algn="ctr" defTabSz="711200">
            <a:lnSpc>
              <a:spcPct val="90000"/>
            </a:lnSpc>
            <a:spcBef>
              <a:spcPct val="0"/>
            </a:spcBef>
            <a:spcAft>
              <a:spcPct val="35000"/>
            </a:spcAft>
          </a:pPr>
          <a:r>
            <a:rPr lang="en-US" sz="1800" b="1" kern="1200" dirty="0" smtClean="0"/>
            <a:t>20%</a:t>
          </a:r>
          <a:endParaRPr lang="en-US" sz="1600" b="1" kern="1200" dirty="0" smtClean="0"/>
        </a:p>
      </dsp:txBody>
      <dsp:txXfrm>
        <a:off x="2761006" y="867616"/>
        <a:ext cx="1483845" cy="1000736"/>
      </dsp:txXfrm>
    </dsp:sp>
    <dsp:sp modelId="{055CE006-E0A1-4CD2-9455-C28FD5F433DE}">
      <dsp:nvSpPr>
        <dsp:cNvPr id="0" name=""/>
        <dsp:cNvSpPr/>
      </dsp:nvSpPr>
      <dsp:spPr>
        <a:xfrm>
          <a:off x="7083982" y="859046"/>
          <a:ext cx="1505185" cy="10007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200"/>
            </a:spcAft>
          </a:pPr>
          <a:r>
            <a:rPr lang="en-US" sz="1600" b="1" kern="1200" dirty="0" smtClean="0"/>
            <a:t>Testing, Analysis &amp; Design</a:t>
          </a:r>
        </a:p>
        <a:p>
          <a:pPr lvl="0" algn="ctr" defTabSz="711200">
            <a:lnSpc>
              <a:spcPct val="90000"/>
            </a:lnSpc>
            <a:spcBef>
              <a:spcPct val="0"/>
            </a:spcBef>
            <a:spcAft>
              <a:spcPct val="35000"/>
            </a:spcAft>
          </a:pPr>
          <a:r>
            <a:rPr lang="en-US" sz="1800" b="1" kern="1200" dirty="0" smtClean="0"/>
            <a:t>10%</a:t>
          </a:r>
        </a:p>
      </dsp:txBody>
      <dsp:txXfrm>
        <a:off x="7083982" y="859046"/>
        <a:ext cx="1505185" cy="1000736"/>
      </dsp:txXfrm>
    </dsp:sp>
    <dsp:sp modelId="{F6F74637-E3AF-41FC-82A2-E6CDA5E56C73}">
      <dsp:nvSpPr>
        <dsp:cNvPr id="0" name=""/>
        <dsp:cNvSpPr/>
      </dsp:nvSpPr>
      <dsp:spPr>
        <a:xfrm>
          <a:off x="656433" y="859046"/>
          <a:ext cx="1549374" cy="10007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91440" rIns="10160" bIns="10160" numCol="1" spcCol="1270" anchor="ctr" anchorCtr="0">
          <a:noAutofit/>
        </a:bodyPr>
        <a:lstStyle/>
        <a:p>
          <a:pPr lvl="0" algn="ctr" defTabSz="711200">
            <a:lnSpc>
              <a:spcPct val="90000"/>
            </a:lnSpc>
            <a:spcBef>
              <a:spcPct val="0"/>
            </a:spcBef>
            <a:spcAft>
              <a:spcPts val="0"/>
            </a:spcAft>
          </a:pPr>
          <a:r>
            <a:rPr lang="en-US" sz="1600" b="1" kern="1200" dirty="0" smtClean="0"/>
            <a:t>Exploratory Materials Research</a:t>
          </a:r>
        </a:p>
        <a:p>
          <a:pPr lvl="0" algn="ctr" defTabSz="711200">
            <a:lnSpc>
              <a:spcPct val="90000"/>
            </a:lnSpc>
            <a:spcBef>
              <a:spcPct val="0"/>
            </a:spcBef>
            <a:spcAft>
              <a:spcPts val="0"/>
            </a:spcAft>
          </a:pPr>
          <a:r>
            <a:rPr lang="en-US" sz="1800" b="1" kern="1200" dirty="0" smtClean="0"/>
            <a:t>25%</a:t>
          </a:r>
        </a:p>
      </dsp:txBody>
      <dsp:txXfrm>
        <a:off x="656433" y="859046"/>
        <a:ext cx="1549374" cy="10007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466725">
              <a:defRPr sz="1200" b="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466725">
              <a:defRPr sz="1200" b="0">
                <a:latin typeface="Calibri" pitchFamily="34" charset="0"/>
                <a:ea typeface="ＭＳ Ｐゴシック" pitchFamily="34" charset="-128"/>
                <a:cs typeface="+mn-cs"/>
              </a:defRPr>
            </a:lvl1pPr>
          </a:lstStyle>
          <a:p>
            <a:pPr>
              <a:defRPr/>
            </a:pPr>
            <a:fld id="{EC8809D1-6A87-4727-AA8E-A1728CE34557}" type="datetime1">
              <a:rPr lang="en-US"/>
              <a:pPr>
                <a:defRPr/>
              </a:pPr>
              <a:t>5/17/2012</a:t>
            </a:fld>
            <a:endParaRPr lang="en-US"/>
          </a:p>
        </p:txBody>
      </p:sp>
      <p:sp>
        <p:nvSpPr>
          <p:cNvPr id="4" name="Footer Placeholder 3"/>
          <p:cNvSpPr>
            <a:spLocks noGrp="1"/>
          </p:cNvSpPr>
          <p:nvPr>
            <p:ph type="ftr" sz="quarter" idx="2"/>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466725">
              <a:defRPr sz="1200" b="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466725">
              <a:defRPr sz="1200" b="0">
                <a:latin typeface="Calibri" pitchFamily="34" charset="0"/>
                <a:ea typeface="ＭＳ Ｐゴシック" pitchFamily="34" charset="-128"/>
                <a:cs typeface="+mn-cs"/>
              </a:defRPr>
            </a:lvl1pPr>
          </a:lstStyle>
          <a:p>
            <a:pPr>
              <a:defRPr/>
            </a:pPr>
            <a:fld id="{DA820077-5953-4525-94A2-A6E56396A5BD}" type="slidenum">
              <a:rPr lang="en-US"/>
              <a:pPr>
                <a:defRPr/>
              </a:pPr>
              <a:t>‹#›</a:t>
            </a:fld>
            <a:endParaRPr lang="en-US"/>
          </a:p>
        </p:txBody>
      </p:sp>
    </p:spTree>
    <p:extLst>
      <p:ext uri="{BB962C8B-B14F-4D97-AF65-F5344CB8AC3E}">
        <p14:creationId xmlns:p14="http://schemas.microsoft.com/office/powerpoint/2010/main" val="234420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466725">
              <a:defRPr sz="1200" b="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466725">
              <a:defRPr sz="1200" b="0">
                <a:latin typeface="Calibri" pitchFamily="34" charset="0"/>
                <a:ea typeface="ＭＳ Ｐゴシック" pitchFamily="34" charset="-128"/>
                <a:cs typeface="+mn-cs"/>
              </a:defRPr>
            </a:lvl1pPr>
          </a:lstStyle>
          <a:p>
            <a:pPr>
              <a:defRPr/>
            </a:pPr>
            <a:fld id="{A54BED31-CCB1-4FB7-AB02-066630EFD518}" type="datetime1">
              <a:rPr lang="en-US"/>
              <a:pPr>
                <a:defRPr/>
              </a:pPr>
              <a:t>5/17/2012</a:t>
            </a:fld>
            <a:endParaRPr lang="en-US"/>
          </a:p>
        </p:txBody>
      </p:sp>
      <p:sp>
        <p:nvSpPr>
          <p:cNvPr id="48132" name="Slide Image Placeholder 3"/>
          <p:cNvSpPr>
            <a:spLocks noGrp="1" noRot="1" noChangeAspect="1"/>
          </p:cNvSpPr>
          <p:nvPr>
            <p:ph type="sldImg" idx="2"/>
          </p:nvPr>
        </p:nvSpPr>
        <p:spPr bwMode="auto">
          <a:xfrm>
            <a:off x="1184275" y="698500"/>
            <a:ext cx="4652963" cy="3489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466725">
              <a:defRPr sz="1200" b="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466725">
              <a:defRPr sz="1200" b="0">
                <a:latin typeface="Calibri" pitchFamily="34" charset="0"/>
                <a:ea typeface="ＭＳ Ｐゴシック" pitchFamily="34" charset="-128"/>
                <a:cs typeface="+mn-cs"/>
              </a:defRPr>
            </a:lvl1pPr>
          </a:lstStyle>
          <a:p>
            <a:pPr>
              <a:defRPr/>
            </a:pPr>
            <a:fld id="{DC7FDE5A-FC14-4603-82D3-3E89FC1D0C2D}" type="slidenum">
              <a:rPr lang="en-US"/>
              <a:pPr>
                <a:defRPr/>
              </a:pPr>
              <a:t>‹#›</a:t>
            </a:fld>
            <a:endParaRPr lang="en-US"/>
          </a:p>
        </p:txBody>
      </p:sp>
    </p:spTree>
    <p:extLst>
      <p:ext uri="{BB962C8B-B14F-4D97-AF65-F5344CB8AC3E}">
        <p14:creationId xmlns:p14="http://schemas.microsoft.com/office/powerpoint/2010/main" val="788286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6725" eaLnBrk="0" hangingPunct="0">
              <a:defRPr sz="9600" b="1">
                <a:solidFill>
                  <a:schemeClr val="tx1"/>
                </a:solidFill>
                <a:latin typeface="Arial" pitchFamily="34" charset="0"/>
                <a:ea typeface="ＭＳ Ｐゴシック" pitchFamily="34" charset="-128"/>
              </a:defRPr>
            </a:lvl1pPr>
            <a:lvl2pPr marL="742950" indent="-285750" defTabSz="466725" eaLnBrk="0" hangingPunct="0">
              <a:defRPr sz="9600" b="1">
                <a:solidFill>
                  <a:schemeClr val="tx1"/>
                </a:solidFill>
                <a:latin typeface="Arial" pitchFamily="34" charset="0"/>
                <a:ea typeface="ＭＳ Ｐゴシック" pitchFamily="34" charset="-128"/>
              </a:defRPr>
            </a:lvl2pPr>
            <a:lvl3pPr marL="1143000" indent="-228600" defTabSz="466725" eaLnBrk="0" hangingPunct="0">
              <a:defRPr sz="9600" b="1">
                <a:solidFill>
                  <a:schemeClr val="tx1"/>
                </a:solidFill>
                <a:latin typeface="Arial" pitchFamily="34" charset="0"/>
                <a:ea typeface="ＭＳ Ｐゴシック" pitchFamily="34" charset="-128"/>
              </a:defRPr>
            </a:lvl3pPr>
            <a:lvl4pPr marL="1600200" indent="-228600" defTabSz="466725" eaLnBrk="0" hangingPunct="0">
              <a:defRPr sz="9600" b="1">
                <a:solidFill>
                  <a:schemeClr val="tx1"/>
                </a:solidFill>
                <a:latin typeface="Arial" pitchFamily="34" charset="0"/>
                <a:ea typeface="ＭＳ Ｐゴシック" pitchFamily="34" charset="-128"/>
              </a:defRPr>
            </a:lvl4pPr>
            <a:lvl5pPr marL="2057400" indent="-228600" defTabSz="466725" eaLnBrk="0" hangingPunct="0">
              <a:defRPr sz="9600" b="1">
                <a:solidFill>
                  <a:schemeClr val="tx1"/>
                </a:solidFill>
                <a:latin typeface="Arial" pitchFamily="34" charset="0"/>
                <a:ea typeface="ＭＳ Ｐゴシック" pitchFamily="34" charset="-128"/>
              </a:defRPr>
            </a:lvl5pPr>
            <a:lvl6pPr marL="2514600" indent="-228600" defTabSz="466725" eaLnBrk="0" fontAlgn="base" hangingPunct="0">
              <a:spcBef>
                <a:spcPct val="0"/>
              </a:spcBef>
              <a:spcAft>
                <a:spcPct val="0"/>
              </a:spcAft>
              <a:defRPr sz="9600" b="1">
                <a:solidFill>
                  <a:schemeClr val="tx1"/>
                </a:solidFill>
                <a:latin typeface="Arial" pitchFamily="34" charset="0"/>
                <a:ea typeface="ＭＳ Ｐゴシック" pitchFamily="34" charset="-128"/>
              </a:defRPr>
            </a:lvl6pPr>
            <a:lvl7pPr marL="2971800" indent="-228600" defTabSz="466725" eaLnBrk="0" fontAlgn="base" hangingPunct="0">
              <a:spcBef>
                <a:spcPct val="0"/>
              </a:spcBef>
              <a:spcAft>
                <a:spcPct val="0"/>
              </a:spcAft>
              <a:defRPr sz="9600" b="1">
                <a:solidFill>
                  <a:schemeClr val="tx1"/>
                </a:solidFill>
                <a:latin typeface="Arial" pitchFamily="34" charset="0"/>
                <a:ea typeface="ＭＳ Ｐゴシック" pitchFamily="34" charset="-128"/>
              </a:defRPr>
            </a:lvl7pPr>
            <a:lvl8pPr marL="3429000" indent="-228600" defTabSz="466725" eaLnBrk="0" fontAlgn="base" hangingPunct="0">
              <a:spcBef>
                <a:spcPct val="0"/>
              </a:spcBef>
              <a:spcAft>
                <a:spcPct val="0"/>
              </a:spcAft>
              <a:defRPr sz="9600" b="1">
                <a:solidFill>
                  <a:schemeClr val="tx1"/>
                </a:solidFill>
                <a:latin typeface="Arial" pitchFamily="34" charset="0"/>
                <a:ea typeface="ＭＳ Ｐゴシック" pitchFamily="34" charset="-128"/>
              </a:defRPr>
            </a:lvl8pPr>
            <a:lvl9pPr marL="3886200" indent="-228600" defTabSz="466725" eaLnBrk="0" fontAlgn="base" hangingPunct="0">
              <a:spcBef>
                <a:spcPct val="0"/>
              </a:spcBef>
              <a:spcAft>
                <a:spcPct val="0"/>
              </a:spcAft>
              <a:defRPr sz="9600" b="1">
                <a:solidFill>
                  <a:schemeClr val="tx1"/>
                </a:solidFill>
                <a:latin typeface="Arial" pitchFamily="34" charset="0"/>
                <a:ea typeface="ＭＳ Ｐゴシック" pitchFamily="34" charset="-128"/>
              </a:defRPr>
            </a:lvl9pPr>
          </a:lstStyle>
          <a:p>
            <a:pPr eaLnBrk="1" hangingPunct="1"/>
            <a:fld id="{CE995515-2582-4D8F-B7CF-A46FB2E8DA08}" type="slidenum">
              <a:rPr lang="en-US" sz="1200" b="0" smtClean="0">
                <a:solidFill>
                  <a:srgbClr val="000000"/>
                </a:solidFill>
                <a:latin typeface="Calibri" pitchFamily="34" charset="0"/>
              </a:rPr>
              <a:pPr eaLnBrk="1" hangingPunct="1"/>
              <a:t>1</a:t>
            </a:fld>
            <a:endParaRPr lang="en-US" sz="1200" b="0" smtClean="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advantage of our independent testing is that we can provide unbiased assessments of materials and cells.  The results here are expected, we’ve know for some time which cathodes are more reactive at high states of charge.  This graph, along with the recent GM fire involving an A123 system with LFP cathode, also emphasizes the importance of electrolyte flammability to battery safety. </a:t>
            </a:r>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13</a:t>
            </a:fld>
            <a:endParaRPr lang="en-US"/>
          </a:p>
        </p:txBody>
      </p:sp>
    </p:spTree>
    <p:extLst>
      <p:ext uri="{BB962C8B-B14F-4D97-AF65-F5344CB8AC3E}">
        <p14:creationId xmlns:p14="http://schemas.microsoft.com/office/powerpoint/2010/main" val="39879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703263" y="4421188"/>
            <a:ext cx="5613400"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2" tIns="46626" rIns="93252" bIns="46626"/>
          <a:lstStyle/>
          <a:p>
            <a:pPr eaLnBrk="1" hangingPunct="1"/>
            <a:r>
              <a:rPr lang="en-US" dirty="0" smtClean="0">
                <a:latin typeface="Arial" pitchFamily="34" charset="0"/>
                <a:ea typeface="ＭＳ Ｐゴシック" pitchFamily="34" charset="-128"/>
              </a:rPr>
              <a:t>Coatings are being investigated</a:t>
            </a:r>
            <a:r>
              <a:rPr lang="en-US" baseline="0" dirty="0" smtClean="0">
                <a:latin typeface="Arial" pitchFamily="34" charset="0"/>
                <a:ea typeface="ＭＳ Ｐゴシック" pitchFamily="34" charset="-128"/>
              </a:rPr>
              <a:t> in an attempt to slow down highly energetic reactions.  Here it is found that AlF3 coatings do more than slow the reaction down, and delays its onset by about 20</a:t>
            </a:r>
            <a:r>
              <a:rPr lang="en-US" b="1" i="0" dirty="0" smtClean="0">
                <a:latin typeface="Lucida Grande"/>
                <a:ea typeface="Lucida Grande"/>
                <a:cs typeface="Lucida Grande"/>
              </a:rPr>
              <a:t>°</a:t>
            </a:r>
            <a:r>
              <a:rPr lang="en-US" baseline="0" dirty="0" smtClean="0">
                <a:latin typeface="Arial" pitchFamily="34" charset="0"/>
                <a:ea typeface="ＭＳ Ｐゴシック" pitchFamily="34" charset="-128"/>
              </a:rPr>
              <a:t>C, which would give the BMS more time to shut the entire system down</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064" indent="-286064">
              <a:spcAft>
                <a:spcPts val="601"/>
              </a:spcAft>
              <a:buFont typeface="Wingdings" pitchFamily="2" charset="2"/>
              <a:buChar char="q"/>
            </a:pPr>
            <a:r>
              <a:rPr lang="en-US" dirty="0">
                <a:solidFill>
                  <a:srgbClr val="0000FF"/>
                </a:solidFill>
              </a:rPr>
              <a:t>Department of Transportation/NHTSA</a:t>
            </a:r>
            <a:endParaRPr lang="en-US" dirty="0">
              <a:solidFill>
                <a:srgbClr val="000000"/>
              </a:solidFill>
            </a:endParaRPr>
          </a:p>
          <a:p>
            <a:pPr marL="522863" lvl="1" indent="-286064">
              <a:spcAft>
                <a:spcPts val="601"/>
              </a:spcAft>
              <a:buFont typeface="Arial" pitchFamily="34" charset="0"/>
              <a:buChar char="–"/>
            </a:pPr>
            <a:r>
              <a:rPr lang="en-US" sz="1600" dirty="0">
                <a:solidFill>
                  <a:srgbClr val="000000"/>
                </a:solidFill>
              </a:rPr>
              <a:t>Joint </a:t>
            </a:r>
            <a:r>
              <a:rPr lang="en-US" sz="1600" dirty="0" err="1">
                <a:solidFill>
                  <a:srgbClr val="000000"/>
                </a:solidFill>
              </a:rPr>
              <a:t>Interdepartment</a:t>
            </a:r>
            <a:r>
              <a:rPr lang="en-US" sz="1600" dirty="0">
                <a:solidFill>
                  <a:srgbClr val="000000"/>
                </a:solidFill>
              </a:rPr>
              <a:t> EV Working Group </a:t>
            </a:r>
          </a:p>
          <a:p>
            <a:pPr marL="522863" lvl="1" indent="-286064">
              <a:spcAft>
                <a:spcPts val="601"/>
              </a:spcAft>
              <a:buFont typeface="Arial" pitchFamily="34" charset="0"/>
              <a:buChar char="–"/>
            </a:pPr>
            <a:r>
              <a:rPr lang="en-US" sz="1600" dirty="0">
                <a:solidFill>
                  <a:srgbClr val="000000"/>
                </a:solidFill>
              </a:rPr>
              <a:t>Joint program with NHTSA: NFPA study</a:t>
            </a:r>
          </a:p>
          <a:p>
            <a:pPr marL="522863" lvl="1" indent="-286064">
              <a:spcAft>
                <a:spcPts val="601"/>
              </a:spcAft>
              <a:buFont typeface="Arial" pitchFamily="34" charset="0"/>
              <a:buChar char="–"/>
            </a:pPr>
            <a:r>
              <a:rPr lang="en-US" sz="1600" dirty="0">
                <a:solidFill>
                  <a:srgbClr val="000000"/>
                </a:solidFill>
              </a:rPr>
              <a:t>Collaboration: NHTSA – Chevrolet Volt fire</a:t>
            </a:r>
          </a:p>
          <a:p>
            <a:pPr marL="522863" lvl="1" indent="-286064">
              <a:spcAft>
                <a:spcPts val="601"/>
              </a:spcAft>
              <a:buFont typeface="Arial" pitchFamily="34" charset="0"/>
              <a:buChar char="–"/>
            </a:pPr>
            <a:r>
              <a:rPr lang="en-US" sz="1600" dirty="0">
                <a:solidFill>
                  <a:srgbClr val="000000"/>
                </a:solidFill>
              </a:rPr>
              <a:t>Regulations: transportation of Li batteries</a:t>
            </a:r>
          </a:p>
          <a:p>
            <a:pPr marL="286064" lvl="1" indent="-286064">
              <a:spcAft>
                <a:spcPts val="601"/>
              </a:spcAft>
              <a:buFont typeface="Wingdings" pitchFamily="2" charset="2"/>
              <a:buChar char="q"/>
            </a:pPr>
            <a:r>
              <a:rPr lang="en-US" dirty="0">
                <a:solidFill>
                  <a:srgbClr val="0000FF"/>
                </a:solidFill>
              </a:rPr>
              <a:t>U.S. Army Tank Automotive Research, Development and Engineering Center (TARDEC)</a:t>
            </a:r>
          </a:p>
          <a:p>
            <a:pPr marL="522863" lvl="1" indent="-286064">
              <a:spcAft>
                <a:spcPts val="601"/>
              </a:spcAft>
              <a:buFont typeface="Arial" pitchFamily="34" charset="0"/>
              <a:buChar char="–"/>
            </a:pPr>
            <a:r>
              <a:rPr lang="en-US" sz="1600" dirty="0">
                <a:solidFill>
                  <a:srgbClr val="000000"/>
                </a:solidFill>
              </a:rPr>
              <a:t>Cooperative Agreement: TARDEC &amp; VTP</a:t>
            </a:r>
          </a:p>
          <a:p>
            <a:pPr marL="522863" lvl="1" indent="-286064">
              <a:spcAft>
                <a:spcPts val="601"/>
              </a:spcAft>
              <a:buFont typeface="Arial" pitchFamily="34" charset="0"/>
              <a:buChar char="–"/>
            </a:pPr>
            <a:r>
              <a:rPr lang="en-US" sz="1600" dirty="0">
                <a:solidFill>
                  <a:srgbClr val="000000"/>
                </a:solidFill>
              </a:rPr>
              <a:t>Collaboration: CAE-BAT</a:t>
            </a:r>
          </a:p>
          <a:p>
            <a:pPr marL="522863" lvl="1" indent="-286064">
              <a:spcAft>
                <a:spcPts val="601"/>
              </a:spcAft>
              <a:buFont typeface="Arial" pitchFamily="34" charset="0"/>
              <a:buChar char="–"/>
            </a:pPr>
            <a:r>
              <a:rPr lang="en-US" sz="1600" dirty="0">
                <a:solidFill>
                  <a:srgbClr val="000000"/>
                </a:solidFill>
              </a:rPr>
              <a:t>Pilot Line Facility for the Production of Advanced Battery Materials at ANL</a:t>
            </a:r>
          </a:p>
          <a:p>
            <a:pPr marL="522863" lvl="1" indent="-286064">
              <a:spcAft>
                <a:spcPts val="601"/>
              </a:spcAft>
              <a:buFont typeface="Arial" pitchFamily="34" charset="0"/>
              <a:buChar char="–"/>
            </a:pPr>
            <a:r>
              <a:rPr lang="en-US" sz="1600" dirty="0">
                <a:solidFill>
                  <a:srgbClr val="000000"/>
                </a:solidFill>
              </a:rPr>
              <a:t>U.S. Army Research Laboratory</a:t>
            </a:r>
          </a:p>
          <a:p>
            <a:pPr marL="522863" lvl="1" indent="-286064">
              <a:spcAft>
                <a:spcPts val="601"/>
              </a:spcAft>
              <a:buFont typeface="Arial" pitchFamily="34" charset="0"/>
              <a:buChar char="–"/>
            </a:pPr>
            <a:r>
              <a:rPr lang="en-US" sz="1600" dirty="0">
                <a:solidFill>
                  <a:srgbClr val="000000"/>
                </a:solidFill>
              </a:rPr>
              <a:t>Advanced electrolytes &amp; cathodes</a:t>
            </a:r>
          </a:p>
          <a:p>
            <a:pPr marL="286064" lvl="1" indent="-286064">
              <a:spcAft>
                <a:spcPts val="601"/>
              </a:spcAft>
              <a:buFont typeface="Wingdings" pitchFamily="2" charset="2"/>
              <a:buChar char="q"/>
            </a:pPr>
            <a:r>
              <a:rPr lang="en-US" dirty="0">
                <a:solidFill>
                  <a:srgbClr val="0000FF"/>
                </a:solidFill>
              </a:rPr>
              <a:t>U.S. Naval Surface Warfare Center/</a:t>
            </a:r>
            <a:r>
              <a:rPr lang="en-US" dirty="0" err="1">
                <a:solidFill>
                  <a:srgbClr val="0000FF"/>
                </a:solidFill>
              </a:rPr>
              <a:t>Carderock</a:t>
            </a:r>
            <a:endParaRPr lang="en-US" dirty="0">
              <a:solidFill>
                <a:srgbClr val="0000FF"/>
              </a:solidFill>
            </a:endParaRPr>
          </a:p>
          <a:p>
            <a:pPr marL="522863" lvl="1" indent="-286064">
              <a:spcAft>
                <a:spcPts val="601"/>
              </a:spcAft>
              <a:buFont typeface="Arial" pitchFamily="34" charset="0"/>
              <a:buChar char="–"/>
            </a:pPr>
            <a:r>
              <a:rPr lang="en-US" sz="1600" dirty="0">
                <a:solidFill>
                  <a:srgbClr val="000000"/>
                </a:solidFill>
              </a:rPr>
              <a:t>Develop high energy density lithium-ion asymmetric electrochemical capacitors</a:t>
            </a:r>
          </a:p>
          <a:p>
            <a:pPr marL="522863" lvl="1" indent="-286064">
              <a:spcAft>
                <a:spcPts val="601"/>
              </a:spcAft>
              <a:buFont typeface="Arial" pitchFamily="34" charset="0"/>
              <a:buChar char="–"/>
            </a:pPr>
            <a:r>
              <a:rPr lang="en-US" sz="1600" dirty="0">
                <a:solidFill>
                  <a:srgbClr val="000000"/>
                </a:solidFill>
              </a:rPr>
              <a:t>Identify advanced materials to meet cold start, power assist &amp; regenerative braking</a:t>
            </a:r>
          </a:p>
          <a:p>
            <a:pPr marL="522863" lvl="1" indent="-286064">
              <a:spcAft>
                <a:spcPts val="601"/>
              </a:spcAft>
              <a:buFont typeface="Arial" pitchFamily="34" charset="0"/>
              <a:buChar char="–"/>
            </a:pPr>
            <a:r>
              <a:rPr lang="en-US" sz="1600" dirty="0">
                <a:solidFill>
                  <a:srgbClr val="000000"/>
                </a:solidFill>
              </a:rPr>
              <a:t>Investigate electrochemical performance and thermal behavior of prototype cells</a:t>
            </a:r>
          </a:p>
          <a:p>
            <a:pPr marL="522863" lvl="1" indent="-286064">
              <a:spcAft>
                <a:spcPts val="601"/>
              </a:spcAft>
              <a:buFont typeface="Arial" pitchFamily="34" charset="0"/>
              <a:buChar char="–"/>
            </a:pPr>
            <a:r>
              <a:rPr lang="en-US" sz="1600" dirty="0">
                <a:solidFill>
                  <a:srgbClr val="000000"/>
                </a:solidFill>
              </a:rPr>
              <a:t>Collaboration: PC Test, U of MA-Boston, FMC Corp., Hunter College of CUNY</a:t>
            </a:r>
          </a:p>
          <a:p>
            <a:pPr marL="522863" lvl="1" indent="-286064">
              <a:spcAft>
                <a:spcPts val="601"/>
              </a:spcAft>
              <a:buFont typeface="Arial" pitchFamily="34" charset="0"/>
              <a:buChar char="–"/>
            </a:pPr>
            <a:r>
              <a:rPr lang="en-US" sz="1600" dirty="0">
                <a:solidFill>
                  <a:srgbClr val="000000"/>
                </a:solidFill>
              </a:rPr>
              <a:t>Develop technology associated with assessing the safety of advanced batteries</a:t>
            </a:r>
          </a:p>
          <a:p>
            <a:pPr marL="522863" lvl="1" indent="-286064">
              <a:spcAft>
                <a:spcPts val="601"/>
              </a:spcAft>
              <a:buFont typeface="Arial" pitchFamily="34" charset="0"/>
              <a:buChar char="–"/>
            </a:pPr>
            <a:r>
              <a:rPr lang="en-US" sz="1600" dirty="0">
                <a:solidFill>
                  <a:srgbClr val="000000"/>
                </a:solidFill>
              </a:rPr>
              <a:t>Participate in NHTSA testing of Volt batteries</a:t>
            </a:r>
          </a:p>
          <a:p>
            <a:pPr marL="522863" lvl="1" indent="-286064">
              <a:spcAft>
                <a:spcPts val="601"/>
              </a:spcAft>
              <a:buFont typeface="Arial" pitchFamily="34" charset="0"/>
              <a:buChar char="–"/>
            </a:pPr>
            <a:r>
              <a:rPr lang="en-US" sz="1600" dirty="0">
                <a:solidFill>
                  <a:srgbClr val="000000"/>
                </a:solidFill>
              </a:rPr>
              <a:t>Assess flammability and heat release of Li-ion electrolytes</a:t>
            </a:r>
          </a:p>
          <a:p>
            <a:pPr marL="522863" lvl="1" indent="-286064">
              <a:spcAft>
                <a:spcPts val="601"/>
              </a:spcAft>
              <a:buFont typeface="Arial" pitchFamily="34" charset="0"/>
              <a:buChar char="–"/>
            </a:pPr>
            <a:r>
              <a:rPr lang="en-US" sz="1600" dirty="0">
                <a:solidFill>
                  <a:srgbClr val="000000"/>
                </a:solidFill>
              </a:rPr>
              <a:t>Collaboration: Oak Ridge on internal short circuit technique</a:t>
            </a:r>
          </a:p>
          <a:p>
            <a:endParaRPr lang="en-US" dirty="0"/>
          </a:p>
        </p:txBody>
      </p:sp>
      <p:sp>
        <p:nvSpPr>
          <p:cNvPr id="4" name="Slide Number Placeholder 3"/>
          <p:cNvSpPr>
            <a:spLocks noGrp="1"/>
          </p:cNvSpPr>
          <p:nvPr>
            <p:ph type="sldNum" sz="quarter" idx="10"/>
          </p:nvPr>
        </p:nvSpPr>
        <p:spPr/>
        <p:txBody>
          <a:bodyPr/>
          <a:lstStyle/>
          <a:p>
            <a:pPr>
              <a:defRPr/>
            </a:pPr>
            <a:fld id="{3CFA1F6F-FBB2-4F6B-85C4-1060908A599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7160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ln/>
        </p:spPr>
        <p:txBody>
          <a:bodyPr/>
          <a:lstStyle/>
          <a:p>
            <a:endParaRPr lang="en-US" smtClean="0">
              <a:ea typeface="ＭＳ Ｐゴシック"/>
              <a:cs typeface="ＭＳ Ｐゴシック"/>
            </a:endParaRPr>
          </a:p>
        </p:txBody>
      </p:sp>
      <p:sp>
        <p:nvSpPr>
          <p:cNvPr id="2" name="Footer Placeholder 1"/>
          <p:cNvSpPr>
            <a:spLocks noGrp="1"/>
          </p:cNvSpPr>
          <p:nvPr>
            <p:ph type="ftr" sz="quarter" idx="10"/>
          </p:nvPr>
        </p:nvSpPr>
        <p:spPr/>
        <p:txBody>
          <a:bodyPr/>
          <a:lstStyle/>
          <a:p>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5AED3796-BC87-4FE7-9F47-833CBACD1C64}" type="slidenum">
              <a:rPr lang="en-US"/>
              <a:pPr/>
              <a:t>5</a:t>
            </a:fld>
            <a:endParaRPr lang="en-US"/>
          </a:p>
        </p:txBody>
      </p:sp>
      <p:sp>
        <p:nvSpPr>
          <p:cNvPr id="49154" name="Rectangle 2"/>
          <p:cNvSpPr>
            <a:spLocks noGrp="1" noRot="1" noChangeAspect="1" noChangeArrowheads="1" noTextEdit="1"/>
          </p:cNvSpPr>
          <p:nvPr>
            <p:ph type="sldImg"/>
          </p:nvPr>
        </p:nvSpPr>
        <p:spPr>
          <a:xfrm>
            <a:off x="1195388" y="704850"/>
            <a:ext cx="4633912" cy="3475038"/>
          </a:xfrm>
          <a:ln/>
        </p:spPr>
      </p:sp>
      <p:sp>
        <p:nvSpPr>
          <p:cNvPr id="49155" name="Rectangle 3"/>
          <p:cNvSpPr>
            <a:spLocks noGrp="1" noChangeArrowheads="1"/>
          </p:cNvSpPr>
          <p:nvPr>
            <p:ph type="body" idx="1"/>
          </p:nvPr>
        </p:nvSpPr>
        <p:spPr>
          <a:xfrm>
            <a:off x="701040" y="4417772"/>
            <a:ext cx="5617848" cy="4188938"/>
          </a:xfrm>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a:t>
            </a:r>
            <a:r>
              <a:rPr lang="en-US" baseline="0" dirty="0" smtClean="0"/>
              <a:t> short circuits plagued the Li ion consumer battery market 5 years ago, leading to massive and costly recalls.  Our national labs are trying to develop a repeatable internal short circuit test, which is proving to be much more difficult that we envisioned.  We’ve tried low melting point alloys, pinch tests, heater wire insertion, etc.  All have major issues.</a:t>
            </a:r>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7</a:t>
            </a:fld>
            <a:endParaRPr lang="en-US"/>
          </a:p>
        </p:txBody>
      </p:sp>
    </p:spTree>
    <p:extLst>
      <p:ext uri="{BB962C8B-B14F-4D97-AF65-F5344CB8AC3E}">
        <p14:creationId xmlns:p14="http://schemas.microsoft.com/office/powerpoint/2010/main" val="320117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time we’ve wondered how cells’ abusive</a:t>
            </a:r>
            <a:r>
              <a:rPr lang="en-US" baseline="0" dirty="0" smtClean="0"/>
              <a:t> characteristics change as they age.  Here we find that the abuse response is somewhat mitigated in a cell that as undergone 20% capacity fade. </a:t>
            </a:r>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8</a:t>
            </a:fld>
            <a:endParaRPr lang="en-US"/>
          </a:p>
        </p:txBody>
      </p:sp>
    </p:spTree>
    <p:extLst>
      <p:ext uri="{BB962C8B-B14F-4D97-AF65-F5344CB8AC3E}">
        <p14:creationId xmlns:p14="http://schemas.microsoft.com/office/powerpoint/2010/main" val="167300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of physics based models is being used to elucidate the causes of cell abuse failures, such as dendrite formation and growth, cathode breakdown, and eventually, SEI breakdown.</a:t>
            </a:r>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9</a:t>
            </a:fld>
            <a:endParaRPr lang="en-US"/>
          </a:p>
        </p:txBody>
      </p:sp>
    </p:spTree>
    <p:extLst>
      <p:ext uri="{BB962C8B-B14F-4D97-AF65-F5344CB8AC3E}">
        <p14:creationId xmlns:p14="http://schemas.microsoft.com/office/powerpoint/2010/main" val="320703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of physics based models is being used to elucidate the causes of cell abuse failures, such as dendrite formation and growth, cathode breakdown, and eventually, SEI breakdown.</a:t>
            </a:r>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10</a:t>
            </a:fld>
            <a:endParaRPr lang="en-US"/>
          </a:p>
        </p:txBody>
      </p:sp>
    </p:spTree>
    <p:extLst>
      <p:ext uri="{BB962C8B-B14F-4D97-AF65-F5344CB8AC3E}">
        <p14:creationId xmlns:p14="http://schemas.microsoft.com/office/powerpoint/2010/main" val="320703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t>
            </a:r>
            <a:r>
              <a:rPr lang="en-US" baseline="0" dirty="0" smtClean="0"/>
              <a:t> of physics based models is being used to elucidate the causes of cell abuse failures, such as dendrite formation and growth, cathode breakdown, and eventually, SEI breakdown.</a:t>
            </a:r>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11</a:t>
            </a:fld>
            <a:endParaRPr lang="en-US"/>
          </a:p>
        </p:txBody>
      </p:sp>
    </p:spTree>
    <p:extLst>
      <p:ext uri="{BB962C8B-B14F-4D97-AF65-F5344CB8AC3E}">
        <p14:creationId xmlns:p14="http://schemas.microsoft.com/office/powerpoint/2010/main" val="3207031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000000"/>
                </a:solidFill>
                <a:latin typeface="Arial Narrow"/>
                <a:cs typeface="Arial Narrow"/>
              </a:rPr>
              <a:t>A 10 Ah prismatic cell case study shown on the right demonstrates the temperature change effect due to a 0.5mm or 8mm diameter full nail penetration. This analysis is possible due to 3-D electrochemical-thermal coupled modeling.</a:t>
            </a:r>
          </a:p>
          <a:p>
            <a:endParaRPr lang="en-US" dirty="0"/>
          </a:p>
        </p:txBody>
      </p:sp>
      <p:sp>
        <p:nvSpPr>
          <p:cNvPr id="4" name="Slide Number Placeholder 3"/>
          <p:cNvSpPr>
            <a:spLocks noGrp="1"/>
          </p:cNvSpPr>
          <p:nvPr>
            <p:ph type="sldNum" sz="quarter" idx="10"/>
          </p:nvPr>
        </p:nvSpPr>
        <p:spPr/>
        <p:txBody>
          <a:bodyPr/>
          <a:lstStyle/>
          <a:p>
            <a:pPr>
              <a:defRPr/>
            </a:pPr>
            <a:fld id="{DC7FDE5A-FC14-4603-82D3-3E89FC1D0C2D}"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10"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pic>
        <p:nvPicPr>
          <p:cNvPr id="14" name="Picture 26" descr="doe_logo_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4462463" y="4900613"/>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20000"/>
              </a:spcBef>
              <a:buFont typeface="Arial" pitchFamily="34" charset="0"/>
              <a:buNone/>
            </a:pPr>
            <a:r>
              <a:rPr lang="en-US" sz="600" b="0">
                <a:solidFill>
                  <a:srgbClr val="FFFFFF"/>
                </a:solidFill>
              </a:rPr>
              <a:t>The Parker Ranch installation in Hawaii</a:t>
            </a:r>
          </a:p>
        </p:txBody>
      </p:sp>
      <p:pic>
        <p:nvPicPr>
          <p:cNvPr id="16" name="Picture 29" descr="p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68375"/>
            <a:ext cx="2295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le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7113" y="973138"/>
            <a:ext cx="22637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vol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62475" y="981075"/>
            <a:ext cx="23050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insulat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2288" y="971550"/>
            <a:ext cx="22717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Oneturbin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962275"/>
            <a:ext cx="230505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windows.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9175" y="2962275"/>
            <a:ext cx="2273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6" descr="13823.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57713" y="2952750"/>
            <a:ext cx="230981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pumpwithleaves.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67525" y="2952750"/>
            <a:ext cx="22764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65744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942975"/>
            <a:ext cx="9164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extLst>
      <p:ext uri="{BB962C8B-B14F-4D97-AF65-F5344CB8AC3E}">
        <p14:creationId xmlns:p14="http://schemas.microsoft.com/office/powerpoint/2010/main" val="70046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800" b="0">
                <a:solidFill>
                  <a:srgbClr val="50565C"/>
                </a:solidFill>
                <a:latin typeface="Arial" charset="0"/>
                <a:ea typeface="+mn-ea"/>
              </a:defRPr>
            </a:lvl1pPr>
          </a:lstStyle>
          <a:p>
            <a:pPr>
              <a:defRPr/>
            </a:pPr>
            <a:fld id="{67111418-EE89-49C3-9CD9-C045AE0066F4}" type="datetimeFigureOut">
              <a:rPr lang="en-US"/>
              <a:pPr>
                <a:defRPr/>
              </a:pPr>
              <a:t>5/17/2012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800" b="0">
                <a:solidFill>
                  <a:srgbClr val="50565C"/>
                </a:solidFill>
                <a:latin typeface="Arial" charset="0"/>
                <a:ea typeface="+mn-ea"/>
              </a:defRPr>
            </a:lvl1pPr>
          </a:lstStyle>
          <a:p>
            <a:pPr>
              <a:defRPr/>
            </a:pPr>
            <a:endParaRPr lang="en-US"/>
          </a:p>
        </p:txBody>
      </p:sp>
      <p:sp>
        <p:nvSpPr>
          <p:cNvPr id="6" name="Slide Number Placeholder 5"/>
          <p:cNvSpPr>
            <a:spLocks noGrp="1"/>
          </p:cNvSpPr>
          <p:nvPr>
            <p:ph type="sldNum" sz="quarter" idx="12"/>
          </p:nvPr>
        </p:nvSpPr>
        <p:spPr>
          <a:xfrm>
            <a:off x="4848225" y="6596063"/>
            <a:ext cx="696913" cy="365125"/>
          </a:xfrm>
          <a:prstGeom prst="rect">
            <a:avLst/>
          </a:prstGeom>
        </p:spPr>
        <p:txBody>
          <a:bodyPr/>
          <a:lstStyle>
            <a:lvl1pPr>
              <a:defRPr sz="1800" b="0">
                <a:solidFill>
                  <a:srgbClr val="50565C"/>
                </a:solidFill>
                <a:latin typeface="Arial" charset="0"/>
                <a:ea typeface="+mn-ea"/>
              </a:defRPr>
            </a:lvl1pPr>
          </a:lstStyle>
          <a:p>
            <a:pPr>
              <a:defRPr/>
            </a:pPr>
            <a:fld id="{8893F650-1281-4527-90AA-3F9588F99661}" type="slidenum">
              <a:rPr lang="en-US"/>
              <a:pPr>
                <a:defRPr/>
              </a:pPr>
              <a:t>‹#›</a:t>
            </a:fld>
            <a:endParaRPr lang="en-US"/>
          </a:p>
        </p:txBody>
      </p:sp>
    </p:spTree>
    <p:extLst>
      <p:ext uri="{BB962C8B-B14F-4D97-AF65-F5344CB8AC3E}">
        <p14:creationId xmlns:p14="http://schemas.microsoft.com/office/powerpoint/2010/main" val="282442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599" y="0"/>
            <a:ext cx="7107865" cy="901700"/>
          </a:xfrm>
        </p:spPr>
        <p:txBody>
          <a:bodyPr>
            <a:normAutofit/>
          </a:bodyPr>
          <a:lstStyle>
            <a:lvl1pPr>
              <a:defRPr sz="2800" b="1"/>
            </a:lvl1pPr>
          </a:lstStyle>
          <a:p>
            <a:r>
              <a:rPr lang="en-US" dirty="0" smtClean="0"/>
              <a:t>Click to edit Master title style</a:t>
            </a:r>
            <a:endParaRPr lang="en-US" dirty="0"/>
          </a:p>
        </p:txBody>
      </p:sp>
    </p:spTree>
    <p:extLst>
      <p:ext uri="{BB962C8B-B14F-4D97-AF65-F5344CB8AC3E}">
        <p14:creationId xmlns:p14="http://schemas.microsoft.com/office/powerpoint/2010/main" val="1222120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10"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pic>
        <p:nvPicPr>
          <p:cNvPr id="14" name="Picture 26" descr="doe_logo_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9"/>
          <p:cNvSpPr>
            <a:spLocks noChangeArrowheads="1"/>
          </p:cNvSpPr>
          <p:nvPr userDrawn="1"/>
        </p:nvSpPr>
        <p:spPr bwMode="auto">
          <a:xfrm>
            <a:off x="4462463" y="4900613"/>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spcBef>
                <a:spcPct val="20000"/>
              </a:spcBef>
              <a:buFont typeface="Arial" pitchFamily="34" charset="0"/>
              <a:buNone/>
            </a:pPr>
            <a:r>
              <a:rPr lang="en-US" sz="600" b="0">
                <a:solidFill>
                  <a:srgbClr val="FFFFFF"/>
                </a:solidFill>
              </a:rPr>
              <a:t>The Parker Ranch installation in Hawaii</a:t>
            </a:r>
          </a:p>
        </p:txBody>
      </p:sp>
      <p:pic>
        <p:nvPicPr>
          <p:cNvPr id="16" name="Picture 29" descr="pv.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68375"/>
            <a:ext cx="2295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le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7113" y="973138"/>
            <a:ext cx="22637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volt.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62475" y="981075"/>
            <a:ext cx="23050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insulat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72288" y="971550"/>
            <a:ext cx="22717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Oneturbine.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962275"/>
            <a:ext cx="230505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windows.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9175" y="2962275"/>
            <a:ext cx="2273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6" descr="13823.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57713" y="2952750"/>
            <a:ext cx="230981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pumpwithleaves.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67525" y="2952750"/>
            <a:ext cx="22764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429371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332697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51955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896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8953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664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9057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228359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942975"/>
            <a:ext cx="9164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extLst>
      <p:ext uri="{BB962C8B-B14F-4D97-AF65-F5344CB8AC3E}">
        <p14:creationId xmlns:p14="http://schemas.microsoft.com/office/powerpoint/2010/main" val="4007152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8"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9"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b="0" dirty="0" smtClean="0">
                <a:solidFill>
                  <a:prstClr val="white"/>
                </a:solidFill>
                <a:ea typeface="+mn-ea"/>
              </a:rPr>
              <a:t>Program Name or Ancillary Text</a:t>
            </a:r>
            <a:endParaRPr lang="en-US" b="0" dirty="0">
              <a:solidFill>
                <a:prstClr val="white"/>
              </a:solidFill>
              <a:ea typeface="+mn-ea"/>
            </a:endParaRPr>
          </a:p>
        </p:txBody>
      </p:sp>
      <p:grpSp>
        <p:nvGrpSpPr>
          <p:cNvPr id="4" name="Group 20"/>
          <p:cNvGrpSpPr>
            <a:grpSpLocks/>
          </p:cNvGrpSpPr>
          <p:nvPr/>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2"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3"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4"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5"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7"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0" name="Rectangle 7"/>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nvGrpSpPr>
          <p:cNvPr id="5" name="Group 21"/>
          <p:cNvGrpSpPr>
            <a:grpSpLocks/>
          </p:cNvGrpSpPr>
          <p:nvPr/>
        </p:nvGrpSpPr>
        <p:grpSpPr bwMode="auto">
          <a:xfrm flipH="1" flipV="1">
            <a:off x="0" y="920750"/>
            <a:ext cx="9144000" cy="55563"/>
            <a:chOff x="0" y="832104"/>
            <a:chExt cx="9144000" cy="54864"/>
          </a:xfrm>
        </p:grpSpPr>
        <p:sp>
          <p:nvSpPr>
            <p:cNvPr id="26"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7"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8"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pic>
        <p:nvPicPr>
          <p:cNvPr id="29" name="Picture 26"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21" name="Rectangle 6"/>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2" name="Rectangle 8"/>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3" name="Rectangle 9"/>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188796086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Tree>
    <p:extLst>
      <p:ext uri="{BB962C8B-B14F-4D97-AF65-F5344CB8AC3E}">
        <p14:creationId xmlns:p14="http://schemas.microsoft.com/office/powerpoint/2010/main" val="188421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90823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5581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1669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0FEFEDD9-005A-4561-BB6E-3DC648767782}" type="slidenum">
              <a:rPr lang="en-US" b="0" smtClean="0">
                <a:solidFill>
                  <a:prstClr val="white"/>
                </a:solidFill>
                <a:ea typeface="+mn-ea"/>
              </a:rPr>
              <a:pPr marL="342900" indent="-342900" fontAlgn="auto">
                <a:spcBef>
                  <a:spcPct val="20000"/>
                </a:spcBef>
                <a:spcAft>
                  <a:spcPts val="0"/>
                </a:spcAft>
                <a:buFont typeface="Arial"/>
                <a:buNone/>
                <a:defRPr/>
              </a:pPr>
              <a:t>‹#›</a:t>
            </a:fld>
            <a:r>
              <a:rPr lang="en-US" b="0" dirty="0" smtClean="0">
                <a:solidFill>
                  <a:prstClr val="white"/>
                </a:solidFill>
                <a:ea typeface="+mn-ea"/>
              </a:rPr>
              <a:t> | Energy Efficiency and Renewable Energy</a:t>
            </a:r>
            <a:endParaRPr lang="en-US" b="0" dirty="0">
              <a:solidFill>
                <a:prstClr val="white"/>
              </a:solidFill>
              <a:ea typeface="+mn-ea"/>
            </a:endParaRPr>
          </a:p>
        </p:txBody>
      </p:sp>
    </p:spTree>
    <p:extLst>
      <p:ext uri="{BB962C8B-B14F-4D97-AF65-F5344CB8AC3E}">
        <p14:creationId xmlns:p14="http://schemas.microsoft.com/office/powerpoint/2010/main" val="4267643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6"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7"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8"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b="0" dirty="0" smtClean="0">
                <a:solidFill>
                  <a:prstClr val="white"/>
                </a:solidFill>
                <a:ea typeface="+mn-ea"/>
              </a:rPr>
              <a:t>Program Name or Ancillary Text</a:t>
            </a:r>
            <a:endParaRPr lang="en-US" b="0" dirty="0">
              <a:solidFill>
                <a:prstClr val="white"/>
              </a:solidFill>
              <a:ea typeface="+mn-ea"/>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10"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1"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2"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4"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5"/>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6" name="Rectangle 6"/>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7" name="Rectangle 7"/>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8" name="Rectangle 8"/>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4"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5"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35099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3695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10"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pic>
        <p:nvPicPr>
          <p:cNvPr id="14" name="Picture 26"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9"/>
          <p:cNvSpPr/>
          <p:nvPr userDrawn="1"/>
        </p:nvSpPr>
        <p:spPr>
          <a:xfrm>
            <a:off x="4462463" y="4900613"/>
            <a:ext cx="4572000" cy="184150"/>
          </a:xfrm>
          <a:prstGeom prst="rect">
            <a:avLst/>
          </a:prstGeom>
        </p:spPr>
        <p:txBody>
          <a:bodyPr>
            <a:spAutoFit/>
          </a:bodyPr>
          <a:lstStyle/>
          <a:p>
            <a:pPr algn="r" fontAlgn="auto">
              <a:spcBef>
                <a:spcPct val="20000"/>
              </a:spcBef>
              <a:spcAft>
                <a:spcPts val="0"/>
              </a:spcAft>
              <a:buFont typeface="Arial"/>
              <a:buNone/>
              <a:defRPr/>
            </a:pPr>
            <a:r>
              <a:rPr lang="en-US" sz="600" b="0">
                <a:solidFill>
                  <a:srgbClr val="FFFFFF"/>
                </a:solidFill>
                <a:latin typeface="Arial"/>
                <a:ea typeface="+mn-ea"/>
                <a:cs typeface="Arial Narrow"/>
              </a:rPr>
              <a:t>The Parker Ranch installation in Hawaii</a:t>
            </a:r>
          </a:p>
        </p:txBody>
      </p:sp>
      <p:pic>
        <p:nvPicPr>
          <p:cNvPr id="16" name="Picture 29" descr="pv.JPG"/>
          <p:cNvPicPr>
            <a:picLocks noChangeAspect="1"/>
          </p:cNvPicPr>
          <p:nvPr userDrawn="1"/>
        </p:nvPicPr>
        <p:blipFill>
          <a:blip r:embed="rId3" cstate="print"/>
          <a:srcRect/>
          <a:stretch>
            <a:fillRect/>
          </a:stretch>
        </p:blipFill>
        <p:spPr bwMode="auto">
          <a:xfrm>
            <a:off x="0" y="968375"/>
            <a:ext cx="2295525" cy="1993900"/>
          </a:xfrm>
          <a:prstGeom prst="rect">
            <a:avLst/>
          </a:prstGeom>
          <a:noFill/>
          <a:ln w="9525">
            <a:noFill/>
            <a:miter lim="800000"/>
            <a:headEnd/>
            <a:tailEnd/>
          </a:ln>
        </p:spPr>
      </p:pic>
      <p:pic>
        <p:nvPicPr>
          <p:cNvPr id="17" name="Picture 12" descr="led.JPG"/>
          <p:cNvPicPr>
            <a:picLocks noChangeAspect="1"/>
          </p:cNvPicPr>
          <p:nvPr userDrawn="1"/>
        </p:nvPicPr>
        <p:blipFill>
          <a:blip r:embed="rId4" cstate="print"/>
          <a:srcRect/>
          <a:stretch>
            <a:fillRect/>
          </a:stretch>
        </p:blipFill>
        <p:spPr bwMode="auto">
          <a:xfrm>
            <a:off x="2297113" y="973138"/>
            <a:ext cx="2263775" cy="1989137"/>
          </a:xfrm>
          <a:prstGeom prst="rect">
            <a:avLst/>
          </a:prstGeom>
          <a:noFill/>
          <a:ln w="9525">
            <a:noFill/>
            <a:miter lim="800000"/>
            <a:headEnd/>
            <a:tailEnd/>
          </a:ln>
        </p:spPr>
      </p:pic>
      <p:pic>
        <p:nvPicPr>
          <p:cNvPr id="18" name="Picture 16" descr="volt.JPG"/>
          <p:cNvPicPr>
            <a:picLocks noChangeAspect="1"/>
          </p:cNvPicPr>
          <p:nvPr userDrawn="1"/>
        </p:nvPicPr>
        <p:blipFill>
          <a:blip r:embed="rId5" cstate="print"/>
          <a:srcRect/>
          <a:stretch>
            <a:fillRect/>
          </a:stretch>
        </p:blipFill>
        <p:spPr bwMode="auto">
          <a:xfrm>
            <a:off x="4562475" y="981075"/>
            <a:ext cx="2305050" cy="1971675"/>
          </a:xfrm>
          <a:prstGeom prst="rect">
            <a:avLst/>
          </a:prstGeom>
          <a:noFill/>
          <a:ln w="9525">
            <a:noFill/>
            <a:miter lim="800000"/>
            <a:headEnd/>
            <a:tailEnd/>
          </a:ln>
        </p:spPr>
      </p:pic>
      <p:pic>
        <p:nvPicPr>
          <p:cNvPr id="20" name="Picture 10" descr="insulate.JPG"/>
          <p:cNvPicPr>
            <a:picLocks noChangeAspect="1"/>
          </p:cNvPicPr>
          <p:nvPr userDrawn="1"/>
        </p:nvPicPr>
        <p:blipFill>
          <a:blip r:embed="rId6" cstate="print"/>
          <a:srcRect/>
          <a:stretch>
            <a:fillRect/>
          </a:stretch>
        </p:blipFill>
        <p:spPr bwMode="auto">
          <a:xfrm>
            <a:off x="6872288" y="971550"/>
            <a:ext cx="2271712" cy="1981200"/>
          </a:xfrm>
          <a:prstGeom prst="rect">
            <a:avLst/>
          </a:prstGeom>
          <a:noFill/>
          <a:ln w="9525">
            <a:noFill/>
            <a:miter lim="800000"/>
            <a:headEnd/>
            <a:tailEnd/>
          </a:ln>
        </p:spPr>
      </p:pic>
      <p:pic>
        <p:nvPicPr>
          <p:cNvPr id="21" name="Picture 13" descr="Oneturbine.JPG"/>
          <p:cNvPicPr>
            <a:picLocks noChangeAspect="1"/>
          </p:cNvPicPr>
          <p:nvPr userDrawn="1"/>
        </p:nvPicPr>
        <p:blipFill>
          <a:blip r:embed="rId7" cstate="print"/>
          <a:srcRect/>
          <a:stretch>
            <a:fillRect/>
          </a:stretch>
        </p:blipFill>
        <p:spPr bwMode="auto">
          <a:xfrm>
            <a:off x="0" y="2962275"/>
            <a:ext cx="2305050" cy="2128838"/>
          </a:xfrm>
          <a:prstGeom prst="rect">
            <a:avLst/>
          </a:prstGeom>
          <a:noFill/>
          <a:ln w="9525">
            <a:noFill/>
            <a:miter lim="800000"/>
            <a:headEnd/>
            <a:tailEnd/>
          </a:ln>
        </p:spPr>
      </p:pic>
      <p:pic>
        <p:nvPicPr>
          <p:cNvPr id="22" name="Picture 18" descr="windows.JPG"/>
          <p:cNvPicPr>
            <a:picLocks noChangeAspect="1"/>
          </p:cNvPicPr>
          <p:nvPr userDrawn="1"/>
        </p:nvPicPr>
        <p:blipFill>
          <a:blip r:embed="rId8" cstate="print"/>
          <a:srcRect/>
          <a:stretch>
            <a:fillRect/>
          </a:stretch>
        </p:blipFill>
        <p:spPr bwMode="auto">
          <a:xfrm>
            <a:off x="2289175" y="2962275"/>
            <a:ext cx="2273300" cy="2133600"/>
          </a:xfrm>
          <a:prstGeom prst="rect">
            <a:avLst/>
          </a:prstGeom>
          <a:noFill/>
          <a:ln w="9525">
            <a:noFill/>
            <a:miter lim="800000"/>
            <a:headEnd/>
            <a:tailEnd/>
          </a:ln>
        </p:spPr>
      </p:pic>
      <p:pic>
        <p:nvPicPr>
          <p:cNvPr id="23" name="Picture 36" descr="13823.jpg"/>
          <p:cNvPicPr>
            <a:picLocks noChangeAspect="1"/>
          </p:cNvPicPr>
          <p:nvPr userDrawn="1"/>
        </p:nvPicPr>
        <p:blipFill>
          <a:blip r:embed="rId9" cstate="print"/>
          <a:srcRect/>
          <a:stretch>
            <a:fillRect/>
          </a:stretch>
        </p:blipFill>
        <p:spPr bwMode="auto">
          <a:xfrm>
            <a:off x="4557713" y="2952750"/>
            <a:ext cx="2309812" cy="2138363"/>
          </a:xfrm>
          <a:prstGeom prst="rect">
            <a:avLst/>
          </a:prstGeom>
          <a:noFill/>
          <a:ln w="9525">
            <a:noFill/>
            <a:miter lim="800000"/>
            <a:headEnd/>
            <a:tailEnd/>
          </a:ln>
        </p:spPr>
      </p:pic>
      <p:pic>
        <p:nvPicPr>
          <p:cNvPr id="25" name="Picture 14" descr="pumpwithleaves.JPG"/>
          <p:cNvPicPr>
            <a:picLocks noChangeAspect="1"/>
          </p:cNvPicPr>
          <p:nvPr userDrawn="1"/>
        </p:nvPicPr>
        <p:blipFill>
          <a:blip r:embed="rId10" cstate="print"/>
          <a:srcRect/>
          <a:stretch>
            <a:fillRect/>
          </a:stretch>
        </p:blipFill>
        <p:spPr bwMode="auto">
          <a:xfrm>
            <a:off x="6867525" y="2952750"/>
            <a:ext cx="2276475" cy="2138363"/>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406548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42806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3045735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783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1506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1035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7508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11138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cstate="print"/>
          <a:srcRect/>
          <a:stretch>
            <a:fillRect/>
          </a:stretch>
        </p:blipFill>
        <p:spPr bwMode="auto">
          <a:xfrm>
            <a:off x="-7938" y="942975"/>
            <a:ext cx="9164638" cy="4183063"/>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209364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790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D0BB6C-1F54-4883-9087-0C33EBBFC2BA}" type="datetimeFigureOut">
              <a:rPr lang="en-US" sz="1800" b="0" smtClean="0">
                <a:solidFill>
                  <a:srgbClr val="50565C"/>
                </a:solidFill>
                <a:ea typeface="+mn-ea"/>
              </a:rPr>
              <a:pPr/>
              <a:t>5/17/2012</a:t>
            </a:fld>
            <a:endParaRPr lang="en-US" sz="1800" b="0">
              <a:solidFill>
                <a:srgbClr val="50565C"/>
              </a:solidFill>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800" b="0">
              <a:solidFill>
                <a:srgbClr val="50565C"/>
              </a:solidFill>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0E3017-4E20-4774-B6B6-D43CB89BBBD0}" type="slidenum">
              <a:rPr lang="en-US" sz="1800" b="0" smtClean="0">
                <a:solidFill>
                  <a:srgbClr val="50565C"/>
                </a:solidFill>
                <a:ea typeface="+mn-ea"/>
              </a:rPr>
              <a:pPr/>
              <a:t>‹#›</a:t>
            </a:fld>
            <a:endParaRPr lang="en-US" sz="1800" b="0">
              <a:solidFill>
                <a:srgbClr val="50565C"/>
              </a:solidFill>
              <a:ea typeface="+mn-ea"/>
            </a:endParaRPr>
          </a:p>
        </p:txBody>
      </p:sp>
    </p:spTree>
    <p:extLst>
      <p:ext uri="{BB962C8B-B14F-4D97-AF65-F5344CB8AC3E}">
        <p14:creationId xmlns:p14="http://schemas.microsoft.com/office/powerpoint/2010/main" val="846335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7"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8"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9"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b="0" dirty="0" smtClean="0">
                <a:solidFill>
                  <a:prstClr val="white"/>
                </a:solidFill>
                <a:ea typeface="+mn-ea"/>
              </a:rPr>
              <a:t>Program Name or Ancillary Text</a:t>
            </a:r>
            <a:endParaRPr lang="en-US" b="0" dirty="0">
              <a:solidFill>
                <a:prstClr val="white"/>
              </a:solidFill>
              <a:ea typeface="+mn-ea"/>
            </a:endParaRPr>
          </a:p>
        </p:txBody>
      </p:sp>
      <p:grpSp>
        <p:nvGrpSpPr>
          <p:cNvPr id="4" name="Group 20"/>
          <p:cNvGrpSpPr>
            <a:grpSpLocks/>
          </p:cNvGrpSpPr>
          <p:nvPr/>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2"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3"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4"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5"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7" name="Rectangle 20"/>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0" name="Rectangle 7"/>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nvGrpSpPr>
          <p:cNvPr id="5" name="Group 21"/>
          <p:cNvGrpSpPr>
            <a:grpSpLocks/>
          </p:cNvGrpSpPr>
          <p:nvPr/>
        </p:nvGrpSpPr>
        <p:grpSpPr bwMode="auto">
          <a:xfrm flipH="1" flipV="1">
            <a:off x="0" y="920750"/>
            <a:ext cx="9144000" cy="55563"/>
            <a:chOff x="0" y="832104"/>
            <a:chExt cx="9144000" cy="54864"/>
          </a:xfrm>
        </p:grpSpPr>
        <p:sp>
          <p:nvSpPr>
            <p:cNvPr id="26"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7"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8"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pic>
        <p:nvPicPr>
          <p:cNvPr id="29" name="Picture 26"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21" name="Rectangle 6"/>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2" name="Rectangle 8"/>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3" name="Rectangle 9"/>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8707054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462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Tree>
    <p:extLst>
      <p:ext uri="{BB962C8B-B14F-4D97-AF65-F5344CB8AC3E}">
        <p14:creationId xmlns:p14="http://schemas.microsoft.com/office/powerpoint/2010/main" val="3761469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01684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258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8786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8126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6"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7"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8"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r>
              <a:rPr lang="en-US" b="0" dirty="0" smtClean="0">
                <a:solidFill>
                  <a:prstClr val="white"/>
                </a:solidFill>
                <a:ea typeface="+mn-ea"/>
              </a:rPr>
              <a:t>Program Name or Ancillary Text</a:t>
            </a:r>
            <a:endParaRPr lang="en-US" b="0" dirty="0">
              <a:solidFill>
                <a:prstClr val="white"/>
              </a:solidFill>
              <a:ea typeface="+mn-ea"/>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10"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1"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2"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4" name="Picture 18" descr="doe_logo_ppt.png"/>
          <p:cNvPicPr>
            <a:picLocks noChangeAspect="1"/>
          </p:cNvPicPr>
          <p:nvPr/>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5"/>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6" name="Rectangle 6"/>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7" name="Rectangle 7"/>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8" name="Rectangle 8"/>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4"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5"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694994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83454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691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nvGrpSpPr>
          <p:cNvPr id="10" name="Group 21"/>
          <p:cNvGrpSpPr>
            <a:grpSpLocks/>
          </p:cNvGrpSpPr>
          <p:nvPr userDrawn="1"/>
        </p:nvGrpSpPr>
        <p:grpSpPr bwMode="auto">
          <a:xfrm flipH="1" flipV="1">
            <a:off x="0" y="920750"/>
            <a:ext cx="9144000" cy="55563"/>
            <a:chOff x="0" y="832104"/>
            <a:chExt cx="9144000" cy="54864"/>
          </a:xfrm>
        </p:grpSpPr>
        <p:sp>
          <p:nvSpPr>
            <p:cNvPr id="11"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pic>
        <p:nvPicPr>
          <p:cNvPr id="14" name="Picture 26"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5" name="Rectangle 19"/>
          <p:cNvSpPr/>
          <p:nvPr userDrawn="1"/>
        </p:nvSpPr>
        <p:spPr>
          <a:xfrm>
            <a:off x="4462463" y="4900613"/>
            <a:ext cx="4572000" cy="184150"/>
          </a:xfrm>
          <a:prstGeom prst="rect">
            <a:avLst/>
          </a:prstGeom>
        </p:spPr>
        <p:txBody>
          <a:bodyPr>
            <a:spAutoFit/>
          </a:bodyPr>
          <a:lstStyle/>
          <a:p>
            <a:pPr algn="r" fontAlgn="auto">
              <a:spcBef>
                <a:spcPct val="20000"/>
              </a:spcBef>
              <a:spcAft>
                <a:spcPts val="0"/>
              </a:spcAft>
              <a:buFont typeface="Arial"/>
              <a:buNone/>
              <a:defRPr/>
            </a:pPr>
            <a:r>
              <a:rPr lang="en-US" sz="600" b="0">
                <a:solidFill>
                  <a:srgbClr val="FFFFFF"/>
                </a:solidFill>
                <a:latin typeface="Arial"/>
                <a:ea typeface="+mn-ea"/>
                <a:cs typeface="Arial Narrow"/>
              </a:rPr>
              <a:t>The Parker Ranch installation in Hawaii</a:t>
            </a:r>
          </a:p>
        </p:txBody>
      </p:sp>
      <p:pic>
        <p:nvPicPr>
          <p:cNvPr id="16" name="Picture 29" descr="pv.JPG"/>
          <p:cNvPicPr>
            <a:picLocks noChangeAspect="1"/>
          </p:cNvPicPr>
          <p:nvPr userDrawn="1"/>
        </p:nvPicPr>
        <p:blipFill>
          <a:blip r:embed="rId3" cstate="print"/>
          <a:srcRect/>
          <a:stretch>
            <a:fillRect/>
          </a:stretch>
        </p:blipFill>
        <p:spPr bwMode="auto">
          <a:xfrm>
            <a:off x="0" y="968375"/>
            <a:ext cx="2295525" cy="1993900"/>
          </a:xfrm>
          <a:prstGeom prst="rect">
            <a:avLst/>
          </a:prstGeom>
          <a:noFill/>
          <a:ln w="9525">
            <a:noFill/>
            <a:miter lim="800000"/>
            <a:headEnd/>
            <a:tailEnd/>
          </a:ln>
        </p:spPr>
      </p:pic>
      <p:pic>
        <p:nvPicPr>
          <p:cNvPr id="17" name="Picture 12" descr="led.JPG"/>
          <p:cNvPicPr>
            <a:picLocks noChangeAspect="1"/>
          </p:cNvPicPr>
          <p:nvPr userDrawn="1"/>
        </p:nvPicPr>
        <p:blipFill>
          <a:blip r:embed="rId4" cstate="print"/>
          <a:srcRect/>
          <a:stretch>
            <a:fillRect/>
          </a:stretch>
        </p:blipFill>
        <p:spPr bwMode="auto">
          <a:xfrm>
            <a:off x="2297113" y="973138"/>
            <a:ext cx="2263775" cy="1989137"/>
          </a:xfrm>
          <a:prstGeom prst="rect">
            <a:avLst/>
          </a:prstGeom>
          <a:noFill/>
          <a:ln w="9525">
            <a:noFill/>
            <a:miter lim="800000"/>
            <a:headEnd/>
            <a:tailEnd/>
          </a:ln>
        </p:spPr>
      </p:pic>
      <p:pic>
        <p:nvPicPr>
          <p:cNvPr id="18" name="Picture 16" descr="volt.JPG"/>
          <p:cNvPicPr>
            <a:picLocks noChangeAspect="1"/>
          </p:cNvPicPr>
          <p:nvPr userDrawn="1"/>
        </p:nvPicPr>
        <p:blipFill>
          <a:blip r:embed="rId5" cstate="print"/>
          <a:srcRect/>
          <a:stretch>
            <a:fillRect/>
          </a:stretch>
        </p:blipFill>
        <p:spPr bwMode="auto">
          <a:xfrm>
            <a:off x="4562475" y="981075"/>
            <a:ext cx="2305050" cy="1971675"/>
          </a:xfrm>
          <a:prstGeom prst="rect">
            <a:avLst/>
          </a:prstGeom>
          <a:noFill/>
          <a:ln w="9525">
            <a:noFill/>
            <a:miter lim="800000"/>
            <a:headEnd/>
            <a:tailEnd/>
          </a:ln>
        </p:spPr>
      </p:pic>
      <p:pic>
        <p:nvPicPr>
          <p:cNvPr id="20" name="Picture 10" descr="insulate.JPG"/>
          <p:cNvPicPr>
            <a:picLocks noChangeAspect="1"/>
          </p:cNvPicPr>
          <p:nvPr userDrawn="1"/>
        </p:nvPicPr>
        <p:blipFill>
          <a:blip r:embed="rId6" cstate="print"/>
          <a:srcRect/>
          <a:stretch>
            <a:fillRect/>
          </a:stretch>
        </p:blipFill>
        <p:spPr bwMode="auto">
          <a:xfrm>
            <a:off x="6872288" y="971550"/>
            <a:ext cx="2271712" cy="1981200"/>
          </a:xfrm>
          <a:prstGeom prst="rect">
            <a:avLst/>
          </a:prstGeom>
          <a:noFill/>
          <a:ln w="9525">
            <a:noFill/>
            <a:miter lim="800000"/>
            <a:headEnd/>
            <a:tailEnd/>
          </a:ln>
        </p:spPr>
      </p:pic>
      <p:pic>
        <p:nvPicPr>
          <p:cNvPr id="21" name="Picture 13" descr="Oneturbine.JPG"/>
          <p:cNvPicPr>
            <a:picLocks noChangeAspect="1"/>
          </p:cNvPicPr>
          <p:nvPr userDrawn="1"/>
        </p:nvPicPr>
        <p:blipFill>
          <a:blip r:embed="rId7" cstate="print"/>
          <a:srcRect/>
          <a:stretch>
            <a:fillRect/>
          </a:stretch>
        </p:blipFill>
        <p:spPr bwMode="auto">
          <a:xfrm>
            <a:off x="0" y="2962275"/>
            <a:ext cx="2305050" cy="2128838"/>
          </a:xfrm>
          <a:prstGeom prst="rect">
            <a:avLst/>
          </a:prstGeom>
          <a:noFill/>
          <a:ln w="9525">
            <a:noFill/>
            <a:miter lim="800000"/>
            <a:headEnd/>
            <a:tailEnd/>
          </a:ln>
        </p:spPr>
      </p:pic>
      <p:pic>
        <p:nvPicPr>
          <p:cNvPr id="22" name="Picture 18" descr="windows.JPG"/>
          <p:cNvPicPr>
            <a:picLocks noChangeAspect="1"/>
          </p:cNvPicPr>
          <p:nvPr userDrawn="1"/>
        </p:nvPicPr>
        <p:blipFill>
          <a:blip r:embed="rId8" cstate="print"/>
          <a:srcRect/>
          <a:stretch>
            <a:fillRect/>
          </a:stretch>
        </p:blipFill>
        <p:spPr bwMode="auto">
          <a:xfrm>
            <a:off x="2289175" y="2962275"/>
            <a:ext cx="2273300" cy="2133600"/>
          </a:xfrm>
          <a:prstGeom prst="rect">
            <a:avLst/>
          </a:prstGeom>
          <a:noFill/>
          <a:ln w="9525">
            <a:noFill/>
            <a:miter lim="800000"/>
            <a:headEnd/>
            <a:tailEnd/>
          </a:ln>
        </p:spPr>
      </p:pic>
      <p:pic>
        <p:nvPicPr>
          <p:cNvPr id="23" name="Picture 36" descr="13823.jpg"/>
          <p:cNvPicPr>
            <a:picLocks noChangeAspect="1"/>
          </p:cNvPicPr>
          <p:nvPr userDrawn="1"/>
        </p:nvPicPr>
        <p:blipFill>
          <a:blip r:embed="rId9" cstate="print"/>
          <a:srcRect/>
          <a:stretch>
            <a:fillRect/>
          </a:stretch>
        </p:blipFill>
        <p:spPr bwMode="auto">
          <a:xfrm>
            <a:off x="4557713" y="2952750"/>
            <a:ext cx="2309812" cy="2138363"/>
          </a:xfrm>
          <a:prstGeom prst="rect">
            <a:avLst/>
          </a:prstGeom>
          <a:noFill/>
          <a:ln w="9525">
            <a:noFill/>
            <a:miter lim="800000"/>
            <a:headEnd/>
            <a:tailEnd/>
          </a:ln>
        </p:spPr>
      </p:pic>
      <p:pic>
        <p:nvPicPr>
          <p:cNvPr id="25" name="Picture 14" descr="pumpwithleaves.JPG"/>
          <p:cNvPicPr>
            <a:picLocks noChangeAspect="1"/>
          </p:cNvPicPr>
          <p:nvPr userDrawn="1"/>
        </p:nvPicPr>
        <p:blipFill>
          <a:blip r:embed="rId10" cstate="print"/>
          <a:srcRect/>
          <a:stretch>
            <a:fillRect/>
          </a:stretch>
        </p:blipFill>
        <p:spPr bwMode="auto">
          <a:xfrm>
            <a:off x="6867525" y="2952750"/>
            <a:ext cx="2276475" cy="2138363"/>
          </a:xfrm>
          <a:prstGeom prst="rect">
            <a:avLst/>
          </a:prstGeom>
          <a:noFill/>
          <a:ln w="9525">
            <a:noFill/>
            <a:miter lim="800000"/>
            <a:headEnd/>
            <a:tailEnd/>
          </a:ln>
        </p:spPr>
      </p:pic>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6054450" y="5117910"/>
            <a:ext cx="308955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263635" y="5795742"/>
            <a:ext cx="139065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311800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6615113"/>
            <a:ext cx="9134475" cy="2238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
        <p:nvSpPr>
          <p:cNvPr id="3" name="Content Placeholder 2"/>
          <p:cNvSpPr>
            <a:spLocks noGrp="1"/>
          </p:cNvSpPr>
          <p:nvPr>
            <p:ph idx="1"/>
          </p:nvPr>
        </p:nvSpPr>
        <p:spPr>
          <a:xfrm>
            <a:off x="457200" y="1190625"/>
            <a:ext cx="8229600" cy="4876800"/>
          </a:xfrm>
          <a:prstGeom prst="rect">
            <a:avLst/>
          </a:prstGeom>
        </p:spPr>
        <p:txBody>
          <a:bodyPr/>
          <a:lstStyle>
            <a:lvl1pPr>
              <a:defRPr sz="2200"/>
            </a:lvl1pPr>
            <a:lvl2pPr>
              <a:defRPr sz="2000"/>
            </a:lvl2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38125" y="0"/>
            <a:ext cx="5664200" cy="901700"/>
          </a:xfrm>
          <a:effectLst>
            <a:outerShdw blurRad="50800" dist="25400" dir="2700000" algn="tl" rotWithShape="0">
              <a:prstClr val="black">
                <a:alpha val="40000"/>
              </a:prstClr>
            </a:outerShdw>
          </a:effectLst>
        </p:spPr>
        <p:txBody>
          <a:bodyPr/>
          <a:lstStyle>
            <a:lvl1pPr algn="l">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val="428099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1760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05690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699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8949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7382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397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cars">
    <p:spTree>
      <p:nvGrpSpPr>
        <p:cNvPr id="1" name=""/>
        <p:cNvGrpSpPr/>
        <p:nvPr/>
      </p:nvGrpSpPr>
      <p:grpSpPr>
        <a:xfrm>
          <a:off x="0" y="0"/>
          <a:ext cx="0" cy="0"/>
          <a:chOff x="0" y="0"/>
          <a:chExt cx="0" cy="0"/>
        </a:xfrm>
      </p:grpSpPr>
      <p:pic>
        <p:nvPicPr>
          <p:cNvPr id="7" name="Picture 13" descr="08616.jpg"/>
          <p:cNvPicPr>
            <a:picLocks noChangeAspect="1"/>
          </p:cNvPicPr>
          <p:nvPr userDrawn="1"/>
        </p:nvPicPr>
        <p:blipFill>
          <a:blip r:embed="rId2" cstate="print"/>
          <a:srcRect/>
          <a:stretch>
            <a:fillRect/>
          </a:stretch>
        </p:blipFill>
        <p:spPr bwMode="auto">
          <a:xfrm>
            <a:off x="-7938" y="942975"/>
            <a:ext cx="9164638" cy="4183063"/>
          </a:xfrm>
          <a:prstGeom prst="rect">
            <a:avLst/>
          </a:prstGeom>
          <a:noFill/>
          <a:ln w="9525">
            <a:noFill/>
            <a:miter lim="800000"/>
            <a:headEnd/>
            <a:tailEnd/>
          </a:ln>
        </p:spPr>
      </p:pic>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1" name="Rectangle 10"/>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13"/>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srgbClr val="FFFFFF"/>
                </a:solidFill>
                <a:ea typeface="ＭＳ Ｐゴシック" pitchFamily="-106" charset="-128"/>
                <a:cs typeface="ＭＳ Ｐゴシック" pitchFamily="-106" charset="-128"/>
              </a:endParaRPr>
            </a:p>
          </p:txBody>
        </p:sp>
      </p:grpSp>
      <p:pic>
        <p:nvPicPr>
          <p:cNvPr id="17" name="Picture 32"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36"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mj-lt"/>
                <a:cs typeface="Arial Narrow"/>
              </a:defRPr>
            </a:lvl1pPr>
          </a:lstStyle>
          <a:p>
            <a:r>
              <a:rPr lang="en-US" smtClean="0"/>
              <a:t>Click to edit Master title style</a:t>
            </a:r>
            <a:endParaRPr lang="en-US" dirty="0"/>
          </a:p>
        </p:txBody>
      </p:sp>
      <p:sp>
        <p:nvSpPr>
          <p:cNvPr id="37"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3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smtClean="0"/>
              <a:t>Click to edit Master text styles</a:t>
            </a:r>
          </a:p>
        </p:txBody>
      </p:sp>
      <p:sp>
        <p:nvSpPr>
          <p:cNvPr id="39"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dirty="0" smtClean="0"/>
              <a:t>Click to edit Master text styles</a:t>
            </a:r>
          </a:p>
        </p:txBody>
      </p:sp>
      <p:sp>
        <p:nvSpPr>
          <p:cNvPr id="40"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3412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83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59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96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56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052" name="Title Placeholder 13"/>
          <p:cNvSpPr>
            <a:spLocks noGrp="1"/>
          </p:cNvSpPr>
          <p:nvPr>
            <p:ph type="title"/>
          </p:nvPr>
        </p:nvSpPr>
        <p:spPr bwMode="auto">
          <a:xfrm>
            <a:off x="2286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14"/>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0FEFEDD9-005A-4561-BB6E-3DC648767782}" type="slidenum">
              <a:rPr lang="en-US" b="0" smtClean="0">
                <a:solidFill>
                  <a:prstClr val="white"/>
                </a:solidFill>
                <a:ea typeface="+mn-ea"/>
              </a:rPr>
              <a:pPr marL="342900" indent="-342900" fontAlgn="auto">
                <a:spcBef>
                  <a:spcPct val="20000"/>
                </a:spcBef>
                <a:spcAft>
                  <a:spcPts val="0"/>
                </a:spcAft>
                <a:buFont typeface="Arial"/>
                <a:buNone/>
                <a:defRPr/>
              </a:pPr>
              <a:t>‹#›</a:t>
            </a:fld>
            <a:r>
              <a:rPr lang="en-US" b="0" dirty="0" smtClean="0">
                <a:solidFill>
                  <a:prstClr val="white"/>
                </a:solidFill>
                <a:ea typeface="+mn-ea"/>
              </a:rPr>
              <a:t> | Energy Efficiency and Renewable Energy</a:t>
            </a:r>
            <a:endParaRPr lang="en-US" b="0" dirty="0">
              <a:solidFill>
                <a:prstClr val="white"/>
              </a:solidFill>
              <a:ea typeface="+mn-ea"/>
            </a:endParaRPr>
          </a:p>
        </p:txBody>
      </p:sp>
      <p:grpSp>
        <p:nvGrpSpPr>
          <p:cNvPr id="2055"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smtClean="0">
                <a:solidFill>
                  <a:prstClr val="white"/>
                </a:solidFill>
                <a:ea typeface="+mn-ea"/>
              </a:rPr>
              <a:t>eere.energy.gov</a:t>
            </a:r>
            <a:endParaRPr lang="en-US" b="0">
              <a:solidFill>
                <a:prstClr val="white"/>
              </a:solidFill>
              <a:ea typeface="+mn-ea"/>
            </a:endParaRPr>
          </a:p>
        </p:txBody>
      </p:sp>
      <p:pic>
        <p:nvPicPr>
          <p:cNvPr id="12" name="Picture 18" descr="doe_logo_ppt.png"/>
          <p:cNvPicPr>
            <a:picLocks noChangeAspect="1"/>
          </p:cNvPicPr>
          <p:nvPr userDrawn="1"/>
        </p:nvPicPr>
        <p:blipFill>
          <a:blip r:embed="rId22" cstate="print"/>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2" r:id="rId1"/>
    <p:sldLayoutId id="2147484173" r:id="rId2"/>
    <p:sldLayoutId id="2147484151" r:id="rId3"/>
    <p:sldLayoutId id="2147484152" r:id="rId4"/>
    <p:sldLayoutId id="2147484153" r:id="rId5"/>
    <p:sldLayoutId id="2147484174" r:id="rId6"/>
    <p:sldLayoutId id="2147484175" r:id="rId7"/>
    <p:sldLayoutId id="2147484154" r:id="rId8"/>
    <p:sldLayoutId id="2147484155" r:id="rId9"/>
    <p:sldLayoutId id="2147484176" r:id="rId10"/>
    <p:sldLayoutId id="2147484177" r:id="rId11"/>
    <p:sldLayoutId id="2147484185" r:id="rId12"/>
    <p:sldLayoutId id="2147484178" r:id="rId13"/>
    <p:sldLayoutId id="2147484179" r:id="rId14"/>
    <p:sldLayoutId id="2147484156" r:id="rId15"/>
    <p:sldLayoutId id="2147484157" r:id="rId16"/>
    <p:sldLayoutId id="2147484158" r:id="rId17"/>
    <p:sldLayoutId id="2147484180" r:id="rId18"/>
    <p:sldLayoutId id="2147484181" r:id="rId19"/>
    <p:sldLayoutId id="2147484182" r:id="rId20"/>
  </p:sldLayoutIdLst>
  <p:timing>
    <p:tnLst>
      <p:par>
        <p:cTn id="1" dur="indefinite" restart="never" nodeType="tmRoot"/>
      </p:par>
    </p:tnLst>
  </p:timing>
  <p:hf hdr="0" ftr="0" dt="0"/>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r" defTabSz="457200" rtl="0" fontAlgn="base">
        <a:lnSpc>
          <a:spcPts val="2800"/>
        </a:lnSpc>
        <a:spcBef>
          <a:spcPct val="0"/>
        </a:spcBef>
        <a:spcAft>
          <a:spcPct val="0"/>
        </a:spcAft>
        <a:defRPr sz="2600">
          <a:solidFill>
            <a:srgbClr val="FFFFFF"/>
          </a:solidFill>
          <a:latin typeface="Arial" charset="0"/>
        </a:defRPr>
      </a:lvl6pPr>
      <a:lvl7pPr marL="914400" algn="r" defTabSz="457200" rtl="0" fontAlgn="base">
        <a:lnSpc>
          <a:spcPts val="2800"/>
        </a:lnSpc>
        <a:spcBef>
          <a:spcPct val="0"/>
        </a:spcBef>
        <a:spcAft>
          <a:spcPct val="0"/>
        </a:spcAft>
        <a:defRPr sz="2600">
          <a:solidFill>
            <a:srgbClr val="FFFFFF"/>
          </a:solidFill>
          <a:latin typeface="Arial" charset="0"/>
        </a:defRPr>
      </a:lvl7pPr>
      <a:lvl8pPr marL="1371600" algn="r" defTabSz="457200" rtl="0" fontAlgn="base">
        <a:lnSpc>
          <a:spcPts val="2800"/>
        </a:lnSpc>
        <a:spcBef>
          <a:spcPct val="0"/>
        </a:spcBef>
        <a:spcAft>
          <a:spcPct val="0"/>
        </a:spcAft>
        <a:defRPr sz="2600">
          <a:solidFill>
            <a:srgbClr val="FFFFFF"/>
          </a:solidFill>
          <a:latin typeface="Arial" charset="0"/>
        </a:defRPr>
      </a:lvl8pPr>
      <a:lvl9pPr marL="1828800" algn="r"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032" name="Picture 18" descr="doe_logo_ppt.png"/>
          <p:cNvPicPr>
            <a:picLocks noChangeAspect="1"/>
          </p:cNvPicPr>
          <p:nvPr/>
        </p:nvPicPr>
        <p:blipFill>
          <a:blip r:embed="rId20" cstate="print"/>
          <a:srcRect/>
          <a:stretch>
            <a:fillRect/>
          </a:stretch>
        </p:blipFill>
        <p:spPr bwMode="auto">
          <a:xfrm>
            <a:off x="6121400" y="276225"/>
            <a:ext cx="2743200" cy="412750"/>
          </a:xfrm>
          <a:prstGeom prst="rect">
            <a:avLst/>
          </a:prstGeom>
          <a:noFill/>
          <a:ln w="9525">
            <a:noFill/>
            <a:miter lim="800000"/>
            <a:headEnd/>
            <a:tailEnd/>
          </a:ln>
        </p:spPr>
      </p:pic>
    </p:spTree>
    <p:extLst>
      <p:ext uri="{BB962C8B-B14F-4D97-AF65-F5344CB8AC3E}">
        <p14:creationId xmlns:p14="http://schemas.microsoft.com/office/powerpoint/2010/main" val="125497140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b="0" dirty="0" smtClean="0">
                <a:solidFill>
                  <a:prstClr val="white"/>
                </a:solidFill>
                <a:ea typeface="+mn-ea"/>
              </a:rPr>
              <a:t>eere.energy.gov</a:t>
            </a:r>
            <a:endParaRPr lang="en-US" b="0" dirty="0">
              <a:solidFill>
                <a:prstClr val="white"/>
              </a:solidFill>
              <a:ea typeface="+mn-ea"/>
            </a:endParaRPr>
          </a:p>
        </p:txBody>
      </p:sp>
      <p:pic>
        <p:nvPicPr>
          <p:cNvPr id="1032" name="Picture 18" descr="doe_logo_ppt.png"/>
          <p:cNvPicPr>
            <a:picLocks noChangeAspect="1"/>
          </p:cNvPicPr>
          <p:nvPr/>
        </p:nvPicPr>
        <p:blipFill>
          <a:blip r:embed="rId19" cstate="print"/>
          <a:srcRect/>
          <a:stretch>
            <a:fillRect/>
          </a:stretch>
        </p:blipFill>
        <p:spPr bwMode="auto">
          <a:xfrm>
            <a:off x="6121400" y="276225"/>
            <a:ext cx="2743200" cy="412750"/>
          </a:xfrm>
          <a:prstGeom prst="rect">
            <a:avLst/>
          </a:prstGeom>
          <a:noFill/>
          <a:ln w="9525">
            <a:noFill/>
            <a:miter lim="800000"/>
            <a:headEnd/>
            <a:tailEnd/>
          </a:ln>
        </p:spPr>
      </p:pic>
    </p:spTree>
    <p:extLst>
      <p:ext uri="{BB962C8B-B14F-4D97-AF65-F5344CB8AC3E}">
        <p14:creationId xmlns:p14="http://schemas.microsoft.com/office/powerpoint/2010/main" val="3928299856"/>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 id="2147484219" r:id="rId14"/>
    <p:sldLayoutId id="2147484220" r:id="rId15"/>
    <p:sldLayoutId id="2147484221" r:id="rId16"/>
    <p:sldLayoutId id="2147484222" r:id="rId17"/>
  </p:sldLayoutIdLst>
  <p:hf hdr="0" ftr="0" dt="0"/>
  <p:txStyles>
    <p:titleStyle>
      <a:lvl1pPr algn="l" defTabSz="457200" rtl="0" eaLnBrk="1" fontAlgn="base" hangingPunct="1">
        <a:lnSpc>
          <a:spcPts val="2800"/>
        </a:lnSpc>
        <a:spcBef>
          <a:spcPct val="0"/>
        </a:spcBef>
        <a:spcAft>
          <a:spcPct val="0"/>
        </a:spcAft>
        <a:defRPr sz="2600" kern="1200">
          <a:solidFill>
            <a:srgbClr val="FFFFFF"/>
          </a:solidFill>
          <a:latin typeface="+mj-lt"/>
          <a:ea typeface="+mj-ea"/>
          <a:cs typeface="+mj-cs"/>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e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54.pn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QuickStyle" Target="../diagrams/quickStyle1.xml"/><Relationship Id="rId11" Type="http://schemas.openxmlformats.org/officeDocument/2006/relationships/image" Target="../media/image17.emf"/><Relationship Id="rId5" Type="http://schemas.openxmlformats.org/officeDocument/2006/relationships/diagramLayout" Target="../diagrams/layout1.xml"/><Relationship Id="rId10" Type="http://schemas.openxmlformats.org/officeDocument/2006/relationships/image" Target="../media/image16.png"/><Relationship Id="rId4" Type="http://schemas.openxmlformats.org/officeDocument/2006/relationships/diagramData" Target="../diagrams/data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27099"/>
            <a:ext cx="4562475" cy="4518358"/>
          </a:xfrm>
          <a:prstGeom prst="rect">
            <a:avLst/>
          </a:prstGeom>
          <a:solidFill>
            <a:schemeClr val="tx2">
              <a:lumMod val="60000"/>
              <a:lumOff val="40000"/>
            </a:schemeClr>
          </a:solidFill>
        </p:spPr>
        <p:txBody>
          <a:bodyPr anchor="ctr"/>
          <a:lstStyle/>
          <a:p>
            <a:pPr algn="ctr">
              <a:buFont typeface="Wingdings" pitchFamily="2" charset="2"/>
              <a:buNone/>
              <a:defRPr/>
            </a:pPr>
            <a:r>
              <a:rPr lang="en-US" sz="2400" i="1" dirty="0" smtClean="0">
                <a:solidFill>
                  <a:srgbClr val="000000"/>
                </a:solidFill>
              </a:rPr>
              <a:t>U.S. DOE Perspective on Lithium-ion Battery Safety</a:t>
            </a:r>
            <a:endParaRPr lang="en-US" sz="2400" dirty="0">
              <a:solidFill>
                <a:srgbClr val="000000"/>
              </a:solidFill>
            </a:endParaRPr>
          </a:p>
          <a:p>
            <a:pPr algn="ctr">
              <a:lnSpc>
                <a:spcPct val="90000"/>
              </a:lnSpc>
              <a:spcBef>
                <a:spcPts val="600"/>
              </a:spcBef>
              <a:buFont typeface="Arial" pitchFamily="34" charset="0"/>
              <a:buNone/>
              <a:defRPr/>
            </a:pPr>
            <a:endParaRPr lang="en-US" sz="2000" dirty="0">
              <a:solidFill>
                <a:srgbClr val="000000"/>
              </a:solidFill>
            </a:endParaRPr>
          </a:p>
          <a:p>
            <a:pPr algn="ctr">
              <a:lnSpc>
                <a:spcPct val="90000"/>
              </a:lnSpc>
              <a:spcBef>
                <a:spcPts val="600"/>
              </a:spcBef>
              <a:buFont typeface="Arial" pitchFamily="34" charset="0"/>
              <a:buNone/>
              <a:defRPr/>
            </a:pPr>
            <a:r>
              <a:rPr lang="en-US" sz="1800" dirty="0" smtClean="0">
                <a:solidFill>
                  <a:srgbClr val="000000"/>
                </a:solidFill>
              </a:rPr>
              <a:t>David </a:t>
            </a:r>
            <a:r>
              <a:rPr lang="en-US" sz="1800" dirty="0">
                <a:solidFill>
                  <a:srgbClr val="000000"/>
                </a:solidFill>
              </a:rPr>
              <a:t>Howell</a:t>
            </a:r>
          </a:p>
          <a:p>
            <a:pPr algn="ctr">
              <a:lnSpc>
                <a:spcPct val="90000"/>
              </a:lnSpc>
              <a:spcBef>
                <a:spcPts val="600"/>
              </a:spcBef>
              <a:buFont typeface="Arial" pitchFamily="34" charset="0"/>
              <a:buNone/>
              <a:defRPr/>
            </a:pPr>
            <a:r>
              <a:rPr lang="en-US" sz="1800" dirty="0">
                <a:solidFill>
                  <a:srgbClr val="000000"/>
                </a:solidFill>
              </a:rPr>
              <a:t>US Department of Energy</a:t>
            </a:r>
          </a:p>
          <a:p>
            <a:pPr algn="ctr">
              <a:lnSpc>
                <a:spcPct val="90000"/>
              </a:lnSpc>
              <a:spcBef>
                <a:spcPts val="600"/>
              </a:spcBef>
              <a:buFont typeface="Arial" pitchFamily="34" charset="0"/>
              <a:buNone/>
              <a:defRPr/>
            </a:pPr>
            <a:r>
              <a:rPr lang="en-US" sz="1800" dirty="0">
                <a:solidFill>
                  <a:srgbClr val="000000"/>
                </a:solidFill>
              </a:rPr>
              <a:t>Washington, DC </a:t>
            </a:r>
          </a:p>
          <a:p>
            <a:pPr algn="ctr">
              <a:lnSpc>
                <a:spcPct val="90000"/>
              </a:lnSpc>
              <a:spcBef>
                <a:spcPts val="600"/>
              </a:spcBef>
              <a:buFont typeface="Arial" pitchFamily="34" charset="0"/>
              <a:buNone/>
              <a:defRPr/>
            </a:pPr>
            <a:endParaRPr lang="en-US" sz="2000" dirty="0">
              <a:solidFill>
                <a:srgbClr val="000000"/>
              </a:solidFill>
            </a:endParaRPr>
          </a:p>
          <a:p>
            <a:pPr algn="ctr">
              <a:lnSpc>
                <a:spcPct val="90000"/>
              </a:lnSpc>
              <a:spcBef>
                <a:spcPts val="600"/>
              </a:spcBef>
              <a:defRPr/>
            </a:pPr>
            <a:r>
              <a:rPr lang="en-US" sz="1400" dirty="0" smtClean="0">
                <a:solidFill>
                  <a:srgbClr val="000000"/>
                </a:solidFill>
              </a:rPr>
              <a:t>Technical Symposium: </a:t>
            </a:r>
            <a:r>
              <a:rPr lang="en-US" sz="1400" dirty="0">
                <a:solidFill>
                  <a:srgbClr val="000000"/>
                </a:solidFill>
              </a:rPr>
              <a:t>Safety Considerations for EVs powered by Li-ion Batteries</a:t>
            </a:r>
          </a:p>
          <a:p>
            <a:pPr algn="ctr">
              <a:lnSpc>
                <a:spcPct val="90000"/>
              </a:lnSpc>
              <a:spcBef>
                <a:spcPts val="1200"/>
              </a:spcBef>
              <a:buFont typeface="Arial" pitchFamily="34" charset="0"/>
              <a:buNone/>
              <a:defRPr/>
            </a:pPr>
            <a:r>
              <a:rPr lang="en-US" sz="1400" dirty="0" smtClean="0">
                <a:solidFill>
                  <a:srgbClr val="000000"/>
                </a:solidFill>
              </a:rPr>
              <a:t>The National Highway Traffic Safety Administration</a:t>
            </a:r>
            <a:endParaRPr lang="en-US" sz="1400" dirty="0">
              <a:solidFill>
                <a:srgbClr val="000000"/>
              </a:solidFill>
            </a:endParaRPr>
          </a:p>
          <a:p>
            <a:pPr algn="ctr">
              <a:lnSpc>
                <a:spcPct val="90000"/>
              </a:lnSpc>
              <a:spcBef>
                <a:spcPts val="600"/>
              </a:spcBef>
              <a:buFont typeface="Arial" pitchFamily="34" charset="0"/>
              <a:buNone/>
              <a:defRPr/>
            </a:pPr>
            <a:r>
              <a:rPr lang="en-US" sz="1400" dirty="0" smtClean="0">
                <a:solidFill>
                  <a:srgbClr val="000000"/>
                </a:solidFill>
              </a:rPr>
              <a:t>May 18, 2011</a:t>
            </a:r>
            <a:endParaRPr lang="en-US" sz="1400" i="1" dirty="0">
              <a:solidFill>
                <a:srgbClr val="000000"/>
              </a:solidFill>
              <a:latin typeface="Arial"/>
              <a:ea typeface="+mn-ea"/>
              <a:cs typeface="Arial Narrow"/>
            </a:endParaRPr>
          </a:p>
        </p:txBody>
      </p:sp>
      <p:pic>
        <p:nvPicPr>
          <p:cNvPr id="1027" name="Picture 3" descr="O:\Technology\EE-2G Vehicle Technologies\080825_OStructure2\PhotoGallery\Energy Storage\Batteries\large_JCI-BATTERY.jpg"/>
          <p:cNvPicPr>
            <a:picLocks noChangeArrowheads="1"/>
          </p:cNvPicPr>
          <p:nvPr/>
        </p:nvPicPr>
        <p:blipFill>
          <a:blip r:embed="rId3"/>
          <a:srcRect l="23127" r="12629" b="13846"/>
          <a:stretch>
            <a:fillRect/>
          </a:stretch>
        </p:blipFill>
        <p:spPr bwMode="auto">
          <a:xfrm>
            <a:off x="6827838" y="962025"/>
            <a:ext cx="2305050" cy="1965325"/>
          </a:xfrm>
          <a:prstGeom prst="rect">
            <a:avLst/>
          </a:prstGeom>
          <a:noFill/>
          <a:ln>
            <a:solidFill>
              <a:schemeClr val="tx2">
                <a:lumMod val="75000"/>
              </a:schemeClr>
            </a:solidFill>
          </a:ln>
        </p:spPr>
      </p:pic>
      <p:pic>
        <p:nvPicPr>
          <p:cNvPr id="36868" name="Picture 4" descr="http://www.management.energy.gov/images/New_DOE_Logo_Color_Hi-Res_0428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76200"/>
            <a:ext cx="2971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84400" y="5676900"/>
            <a:ext cx="2378075" cy="571500"/>
          </a:xfrm>
          <a:prstGeom prst="rect">
            <a:avLst/>
          </a:prstGeom>
        </p:spPr>
        <p:txBody>
          <a:bodyPr>
            <a:normAutofit/>
          </a:bodyPr>
          <a:lstStyle/>
          <a:p>
            <a:pPr fontAlgn="auto">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pic>
        <p:nvPicPr>
          <p:cNvPr id="1026" name="Picture 2" descr="O:\Technology\EE-2G Vehicle Technologies\080825_OStructure2\PhotoGallery\Energy Storage\Batteries\JCIbattery.JPG"/>
          <p:cNvPicPr>
            <a:picLocks noChangeArrowheads="1"/>
          </p:cNvPicPr>
          <p:nvPr/>
        </p:nvPicPr>
        <p:blipFill>
          <a:blip r:embed="rId5"/>
          <a:srcRect/>
          <a:stretch>
            <a:fillRect/>
          </a:stretch>
        </p:blipFill>
        <p:spPr bwMode="auto">
          <a:xfrm>
            <a:off x="4562475" y="2947917"/>
            <a:ext cx="4572000" cy="2483892"/>
          </a:xfrm>
          <a:prstGeom prst="rect">
            <a:avLst/>
          </a:prstGeom>
          <a:noFill/>
          <a:ln>
            <a:solidFill>
              <a:schemeClr val="tx2">
                <a:lumMod val="75000"/>
              </a:schemeClr>
            </a:solidFill>
          </a:ln>
        </p:spPr>
      </p:pic>
      <p:sp>
        <p:nvSpPr>
          <p:cNvPr id="12" name="Rectangle 11"/>
          <p:cNvSpPr/>
          <p:nvPr/>
        </p:nvSpPr>
        <p:spPr>
          <a:xfrm>
            <a:off x="0" y="6518275"/>
            <a:ext cx="9134475" cy="3397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b="0">
              <a:solidFill>
                <a:prstClr val="whit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1176" y="1692192"/>
            <a:ext cx="4722870" cy="4088036"/>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q"/>
            </a:pPr>
            <a:r>
              <a:rPr lang="en-US" sz="2000" b="0" dirty="0" smtClean="0">
                <a:solidFill>
                  <a:srgbClr val="000000"/>
                </a:solidFill>
              </a:rPr>
              <a:t>Work </a:t>
            </a:r>
            <a:r>
              <a:rPr lang="en-US" sz="2000" b="0" dirty="0">
                <a:solidFill>
                  <a:srgbClr val="000000"/>
                </a:solidFill>
              </a:rPr>
              <a:t>at </a:t>
            </a:r>
            <a:r>
              <a:rPr lang="en-US" sz="2000" b="0" dirty="0" smtClean="0">
                <a:solidFill>
                  <a:srgbClr val="000000"/>
                </a:solidFill>
              </a:rPr>
              <a:t>cell &amp; pack </a:t>
            </a:r>
            <a:r>
              <a:rPr lang="en-US" sz="2000" b="0" dirty="0">
                <a:solidFill>
                  <a:srgbClr val="000000"/>
                </a:solidFill>
              </a:rPr>
              <a:t>level </a:t>
            </a:r>
            <a:r>
              <a:rPr lang="en-US" sz="2000" b="0" dirty="0" smtClean="0">
                <a:solidFill>
                  <a:srgbClr val="000000"/>
                </a:solidFill>
              </a:rPr>
              <a:t>also includes </a:t>
            </a:r>
            <a:r>
              <a:rPr lang="en-US" sz="2000" b="0" dirty="0">
                <a:solidFill>
                  <a:srgbClr val="000000"/>
                </a:solidFill>
              </a:rPr>
              <a:t>improving abuse tolerance</a:t>
            </a:r>
            <a:r>
              <a:rPr lang="en-US" sz="2000" b="0" dirty="0" smtClean="0">
                <a:solidFill>
                  <a:srgbClr val="000000"/>
                </a:solidFill>
              </a:rPr>
              <a:t>.</a:t>
            </a:r>
          </a:p>
          <a:p>
            <a:pPr>
              <a:buFont typeface="Wingdings" pitchFamily="2" charset="2"/>
              <a:buChar char="q"/>
            </a:pPr>
            <a:r>
              <a:rPr lang="en-US" sz="2000" b="0" dirty="0" smtClean="0">
                <a:solidFill>
                  <a:srgbClr val="000000"/>
                </a:solidFill>
              </a:rPr>
              <a:t>Technologies being developed:</a:t>
            </a:r>
          </a:p>
          <a:p>
            <a:pPr lvl="1"/>
            <a:r>
              <a:rPr lang="en-US" sz="1800" b="0" dirty="0">
                <a:solidFill>
                  <a:srgbClr val="000000"/>
                </a:solidFill>
              </a:rPr>
              <a:t>Charge interrupt devices </a:t>
            </a:r>
          </a:p>
          <a:p>
            <a:pPr lvl="1"/>
            <a:r>
              <a:rPr lang="en-US" sz="1800" b="0" dirty="0">
                <a:solidFill>
                  <a:srgbClr val="000000"/>
                </a:solidFill>
              </a:rPr>
              <a:t>Cell vent designs to release electrolyte gasses prior to thermal runaway</a:t>
            </a:r>
          </a:p>
          <a:p>
            <a:pPr lvl="1"/>
            <a:r>
              <a:rPr lang="en-US" sz="1800" b="0" dirty="0">
                <a:solidFill>
                  <a:srgbClr val="000000"/>
                </a:solidFill>
              </a:rPr>
              <a:t>System designs that manage vented gasses away from passenger areas</a:t>
            </a:r>
          </a:p>
          <a:p>
            <a:pPr lvl="1"/>
            <a:r>
              <a:rPr lang="en-US" sz="1800" b="0" dirty="0">
                <a:solidFill>
                  <a:srgbClr val="000000"/>
                </a:solidFill>
              </a:rPr>
              <a:t>Liquid and gas, active and passive, thermal management systems</a:t>
            </a:r>
          </a:p>
          <a:p>
            <a:pPr lvl="1"/>
            <a:r>
              <a:rPr lang="en-US" sz="1800" b="0" dirty="0">
                <a:solidFill>
                  <a:srgbClr val="000000"/>
                </a:solidFill>
              </a:rPr>
              <a:t>Simulations to evaluate abuse tolerance mitigation technologies at the cell and system </a:t>
            </a:r>
            <a:r>
              <a:rPr lang="en-US" sz="1800" b="0" dirty="0" smtClean="0">
                <a:solidFill>
                  <a:srgbClr val="000000"/>
                </a:solidFill>
              </a:rPr>
              <a:t>level</a:t>
            </a:r>
          </a:p>
          <a:p>
            <a:endParaRPr lang="en-US" sz="2000" b="0" dirty="0" smtClean="0">
              <a:solidFill>
                <a:srgbClr val="000000"/>
              </a:solidFill>
            </a:endParaRPr>
          </a:p>
          <a:p>
            <a:endParaRPr lang="en-US" sz="2000" b="0" dirty="0">
              <a:solidFill>
                <a:srgbClr val="000000"/>
              </a:solidFill>
            </a:endParaRPr>
          </a:p>
        </p:txBody>
      </p:sp>
      <p:sp>
        <p:nvSpPr>
          <p:cNvPr id="5" name="Rectangle 2"/>
          <p:cNvSpPr txBox="1">
            <a:spLocks noChangeArrowheads="1"/>
          </p:cNvSpPr>
          <p:nvPr/>
        </p:nvSpPr>
        <p:spPr bwMode="auto">
          <a:xfrm>
            <a:off x="149088" y="1058430"/>
            <a:ext cx="8746434"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smtClean="0">
                <a:solidFill>
                  <a:srgbClr val="000000"/>
                </a:solidFill>
                <a:latin typeface="Arial" pitchFamily="34" charset="0"/>
                <a:ea typeface="+mn-ea"/>
                <a:cs typeface="+mn-cs"/>
              </a:rPr>
              <a:t>USABC Cell and Abuse Tolerance Improvement Efforts</a:t>
            </a:r>
          </a:p>
        </p:txBody>
      </p:sp>
      <p:sp>
        <p:nvSpPr>
          <p:cNvPr id="10" name="Rectangle 2"/>
          <p:cNvSpPr>
            <a:spLocks noChangeArrowheads="1"/>
          </p:cNvSpPr>
          <p:nvPr/>
        </p:nvSpPr>
        <p:spPr bwMode="auto">
          <a:xfrm>
            <a:off x="4911250" y="2266725"/>
            <a:ext cx="4114800" cy="3962400"/>
          </a:xfrm>
          <a:prstGeom prst="rect">
            <a:avLst/>
          </a:prstGeom>
          <a:solidFill>
            <a:schemeClr val="bg1"/>
          </a:solidFill>
          <a:ln w="28575" algn="ctr">
            <a:solidFill>
              <a:schemeClr val="hlink"/>
            </a:solidFill>
            <a:miter lim="800000"/>
            <a:headEnd/>
            <a:tailEnd/>
          </a:ln>
        </p:spPr>
        <p:txBody>
          <a:bodyPr wrap="none" anchor="ctr"/>
          <a:lstStyle/>
          <a:p>
            <a:endParaRPr lang="en-US"/>
          </a:p>
        </p:txBody>
      </p:sp>
      <p:sp>
        <p:nvSpPr>
          <p:cNvPr id="11" name="AutoShape 5"/>
          <p:cNvSpPr>
            <a:spLocks noChangeArrowheads="1"/>
          </p:cNvSpPr>
          <p:nvPr/>
        </p:nvSpPr>
        <p:spPr bwMode="auto">
          <a:xfrm>
            <a:off x="4911250" y="1809525"/>
            <a:ext cx="4113213" cy="377825"/>
          </a:xfrm>
          <a:prstGeom prst="bevel">
            <a:avLst>
              <a:gd name="adj" fmla="val 12500"/>
            </a:avLst>
          </a:prstGeom>
          <a:solidFill>
            <a:schemeClr val="hlink"/>
          </a:solidFill>
          <a:ln w="6350">
            <a:noFill/>
            <a:miter lim="800000"/>
            <a:headEnd/>
            <a:tailEnd/>
          </a:ln>
        </p:spPr>
        <p:txBody>
          <a:bodyPr lIns="90487" tIns="44450" rIns="90487" bIns="44450" anchor="ctr"/>
          <a:lstStyle/>
          <a:p>
            <a:pPr algn="ctr" defTabSz="903288" eaLnBrk="0" hangingPunct="0">
              <a:lnSpc>
                <a:spcPct val="90000"/>
              </a:lnSpc>
            </a:pPr>
            <a:r>
              <a:rPr lang="en-US" sz="2000" b="1" i="1" dirty="0">
                <a:solidFill>
                  <a:schemeClr val="bg1"/>
                </a:solidFill>
                <a:cs typeface="Arial" charset="0"/>
              </a:rPr>
              <a:t>Schematic of Prismatic Cell</a:t>
            </a:r>
            <a:endParaRPr lang="en-US" sz="300" b="1" i="1" dirty="0">
              <a:solidFill>
                <a:schemeClr val="bg1"/>
              </a:solidFill>
              <a:cs typeface="Arial" charset="0"/>
            </a:endParaRPr>
          </a:p>
        </p:txBody>
      </p:sp>
      <p:pic>
        <p:nvPicPr>
          <p:cNvPr id="12" name="Picture 6"/>
          <p:cNvPicPr>
            <a:picLocks noChangeArrowheads="1"/>
          </p:cNvPicPr>
          <p:nvPr/>
        </p:nvPicPr>
        <p:blipFill>
          <a:blip r:embed="rId3"/>
          <a:srcRect l="8484" r="6883"/>
          <a:stretch>
            <a:fillRect/>
          </a:stretch>
        </p:blipFill>
        <p:spPr bwMode="auto">
          <a:xfrm>
            <a:off x="5057300" y="2433413"/>
            <a:ext cx="3689350" cy="3248025"/>
          </a:xfrm>
          <a:prstGeom prst="rect">
            <a:avLst/>
          </a:prstGeom>
          <a:noFill/>
          <a:ln w="12700">
            <a:noFill/>
            <a:miter lim="800000"/>
            <a:headEnd/>
            <a:tailEnd/>
          </a:ln>
        </p:spPr>
      </p:pic>
      <p:sp>
        <p:nvSpPr>
          <p:cNvPr id="13" name="Rectangle 21"/>
          <p:cNvSpPr>
            <a:spLocks noChangeArrowheads="1"/>
          </p:cNvSpPr>
          <p:nvPr/>
        </p:nvSpPr>
        <p:spPr bwMode="auto">
          <a:xfrm>
            <a:off x="6613050" y="2430238"/>
            <a:ext cx="817563"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Cathode pin</a:t>
            </a:r>
          </a:p>
        </p:txBody>
      </p:sp>
      <p:sp>
        <p:nvSpPr>
          <p:cNvPr id="14" name="Rectangle 22"/>
          <p:cNvSpPr>
            <a:spLocks noChangeArrowheads="1"/>
          </p:cNvSpPr>
          <p:nvPr/>
        </p:nvSpPr>
        <p:spPr bwMode="auto">
          <a:xfrm>
            <a:off x="7927500" y="2550888"/>
            <a:ext cx="676275"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Top cover</a:t>
            </a:r>
          </a:p>
        </p:txBody>
      </p:sp>
      <p:sp>
        <p:nvSpPr>
          <p:cNvPr id="15" name="Rectangle 23"/>
          <p:cNvSpPr>
            <a:spLocks noChangeArrowheads="1"/>
          </p:cNvSpPr>
          <p:nvPr/>
        </p:nvSpPr>
        <p:spPr bwMode="auto">
          <a:xfrm>
            <a:off x="7927500" y="3027138"/>
            <a:ext cx="94615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Insulator case</a:t>
            </a:r>
          </a:p>
        </p:txBody>
      </p:sp>
      <p:sp>
        <p:nvSpPr>
          <p:cNvPr id="16" name="Rectangle 24"/>
          <p:cNvSpPr>
            <a:spLocks noChangeArrowheads="1"/>
          </p:cNvSpPr>
          <p:nvPr/>
        </p:nvSpPr>
        <p:spPr bwMode="auto">
          <a:xfrm>
            <a:off x="7927500" y="3389088"/>
            <a:ext cx="809625"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Spring plate</a:t>
            </a:r>
          </a:p>
        </p:txBody>
      </p:sp>
      <p:sp>
        <p:nvSpPr>
          <p:cNvPr id="17" name="Rectangle 25"/>
          <p:cNvSpPr>
            <a:spLocks noChangeArrowheads="1"/>
          </p:cNvSpPr>
          <p:nvPr/>
        </p:nvSpPr>
        <p:spPr bwMode="auto">
          <a:xfrm>
            <a:off x="7927500" y="4309838"/>
            <a:ext cx="725488"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Anode can</a:t>
            </a:r>
          </a:p>
        </p:txBody>
      </p:sp>
      <p:sp>
        <p:nvSpPr>
          <p:cNvPr id="18" name="Rectangle 26"/>
          <p:cNvSpPr>
            <a:spLocks noChangeArrowheads="1"/>
          </p:cNvSpPr>
          <p:nvPr/>
        </p:nvSpPr>
        <p:spPr bwMode="auto">
          <a:xfrm>
            <a:off x="7991000" y="5122638"/>
            <a:ext cx="43815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Anode</a:t>
            </a:r>
          </a:p>
        </p:txBody>
      </p:sp>
      <p:sp>
        <p:nvSpPr>
          <p:cNvPr id="19" name="Rectangle 27"/>
          <p:cNvSpPr>
            <a:spLocks noChangeArrowheads="1"/>
          </p:cNvSpPr>
          <p:nvPr/>
        </p:nvSpPr>
        <p:spPr bwMode="auto">
          <a:xfrm>
            <a:off x="6962300" y="5503638"/>
            <a:ext cx="573088"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Cathode</a:t>
            </a:r>
          </a:p>
        </p:txBody>
      </p:sp>
      <p:sp>
        <p:nvSpPr>
          <p:cNvPr id="20" name="Rectangle 28"/>
          <p:cNvSpPr>
            <a:spLocks noChangeArrowheads="1"/>
          </p:cNvSpPr>
          <p:nvPr/>
        </p:nvSpPr>
        <p:spPr bwMode="auto">
          <a:xfrm>
            <a:off x="5089050" y="4970238"/>
            <a:ext cx="66675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Separator</a:t>
            </a:r>
          </a:p>
        </p:txBody>
      </p:sp>
      <p:sp>
        <p:nvSpPr>
          <p:cNvPr id="21" name="Rectangle 29"/>
          <p:cNvSpPr>
            <a:spLocks noChangeArrowheads="1"/>
          </p:cNvSpPr>
          <p:nvPr/>
        </p:nvSpPr>
        <p:spPr bwMode="auto">
          <a:xfrm>
            <a:off x="5111275" y="3960588"/>
            <a:ext cx="90170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Cathode lead</a:t>
            </a:r>
          </a:p>
        </p:txBody>
      </p:sp>
      <p:sp>
        <p:nvSpPr>
          <p:cNvPr id="22" name="Rectangle 30"/>
          <p:cNvSpPr>
            <a:spLocks noChangeArrowheads="1"/>
          </p:cNvSpPr>
          <p:nvPr/>
        </p:nvSpPr>
        <p:spPr bwMode="auto">
          <a:xfrm>
            <a:off x="5089050" y="3179538"/>
            <a:ext cx="76200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Safety vent</a:t>
            </a:r>
          </a:p>
        </p:txBody>
      </p:sp>
      <p:sp>
        <p:nvSpPr>
          <p:cNvPr id="23" name="Rectangle 31"/>
          <p:cNvSpPr>
            <a:spLocks noChangeArrowheads="1"/>
          </p:cNvSpPr>
          <p:nvPr/>
        </p:nvSpPr>
        <p:spPr bwMode="auto">
          <a:xfrm>
            <a:off x="5089050" y="2830288"/>
            <a:ext cx="48260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Gasket</a:t>
            </a:r>
          </a:p>
        </p:txBody>
      </p:sp>
      <p:sp>
        <p:nvSpPr>
          <p:cNvPr id="24" name="Rectangle 32"/>
          <p:cNvSpPr>
            <a:spLocks noChangeArrowheads="1"/>
          </p:cNvSpPr>
          <p:nvPr/>
        </p:nvSpPr>
        <p:spPr bwMode="auto">
          <a:xfrm>
            <a:off x="5298600" y="2569938"/>
            <a:ext cx="582613"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Insulator</a:t>
            </a:r>
          </a:p>
        </p:txBody>
      </p:sp>
      <p:sp>
        <p:nvSpPr>
          <p:cNvPr id="25" name="Rectangle 33"/>
          <p:cNvSpPr>
            <a:spLocks noChangeArrowheads="1"/>
          </p:cNvSpPr>
          <p:nvPr/>
        </p:nvSpPr>
        <p:spPr bwMode="auto">
          <a:xfrm>
            <a:off x="5457350" y="2360388"/>
            <a:ext cx="962025"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Terminal plate</a:t>
            </a:r>
          </a:p>
        </p:txBody>
      </p:sp>
      <p:sp>
        <p:nvSpPr>
          <p:cNvPr id="26" name="Rectangle 34"/>
          <p:cNvSpPr>
            <a:spLocks noChangeArrowheads="1"/>
          </p:cNvSpPr>
          <p:nvPr/>
        </p:nvSpPr>
        <p:spPr bwMode="auto">
          <a:xfrm>
            <a:off x="5138263" y="4320950"/>
            <a:ext cx="304800" cy="165100"/>
          </a:xfrm>
          <a:prstGeom prst="rect">
            <a:avLst/>
          </a:prstGeom>
          <a:noFill/>
          <a:ln w="12700">
            <a:noFill/>
            <a:miter lim="800000"/>
            <a:headEnd/>
            <a:tailEnd/>
          </a:ln>
        </p:spPr>
        <p:txBody>
          <a:bodyPr wrap="none" lIns="0" tIns="0" rIns="0" bIns="0">
            <a:spAutoFit/>
          </a:bodyPr>
          <a:lstStyle/>
          <a:p>
            <a:pPr defTabSz="903288" eaLnBrk="0" hangingPunct="0">
              <a:lnSpc>
                <a:spcPct val="90000"/>
              </a:lnSpc>
            </a:pPr>
            <a:r>
              <a:rPr lang="en-US" sz="1200">
                <a:solidFill>
                  <a:srgbClr val="000000"/>
                </a:solidFill>
                <a:cs typeface="Arial" charset="0"/>
              </a:rPr>
              <a:t>CID </a:t>
            </a:r>
          </a:p>
        </p:txBody>
      </p:sp>
      <p:sp>
        <p:nvSpPr>
          <p:cNvPr id="27" name="Line 35"/>
          <p:cNvSpPr>
            <a:spLocks noChangeShapeType="1"/>
          </p:cNvSpPr>
          <p:nvPr/>
        </p:nvSpPr>
        <p:spPr bwMode="auto">
          <a:xfrm>
            <a:off x="5050950" y="4462238"/>
            <a:ext cx="819150" cy="0"/>
          </a:xfrm>
          <a:prstGeom prst="line">
            <a:avLst/>
          </a:prstGeom>
          <a:noFill/>
          <a:ln w="6350">
            <a:solidFill>
              <a:srgbClr val="333333"/>
            </a:solidFill>
            <a:round/>
            <a:headEnd/>
            <a:tailEnd/>
          </a:ln>
        </p:spPr>
        <p:txBody>
          <a:bodyPr anchor="ctr"/>
          <a:lstStyle/>
          <a:p>
            <a:endParaRPr lang="en-US"/>
          </a:p>
        </p:txBody>
      </p:sp>
      <p:sp>
        <p:nvSpPr>
          <p:cNvPr id="28" name="Line 36"/>
          <p:cNvSpPr>
            <a:spLocks noChangeShapeType="1"/>
          </p:cNvSpPr>
          <p:nvPr/>
        </p:nvSpPr>
        <p:spPr bwMode="auto">
          <a:xfrm flipV="1">
            <a:off x="5870100" y="3571650"/>
            <a:ext cx="974725" cy="890588"/>
          </a:xfrm>
          <a:prstGeom prst="line">
            <a:avLst/>
          </a:prstGeom>
          <a:noFill/>
          <a:ln w="6350">
            <a:solidFill>
              <a:srgbClr val="333333"/>
            </a:solidFill>
            <a:round/>
            <a:headEnd/>
            <a:tailEnd type="stealth" w="med" len="med"/>
          </a:ln>
        </p:spPr>
        <p:txBody>
          <a:bodyPr anchor="ctr"/>
          <a:lstStyle/>
          <a:p>
            <a:endParaRPr lang="en-US"/>
          </a:p>
        </p:txBody>
      </p:sp>
      <p:sp>
        <p:nvSpPr>
          <p:cNvPr id="29" name="Text Box 37"/>
          <p:cNvSpPr txBox="1">
            <a:spLocks noChangeArrowheads="1"/>
          </p:cNvSpPr>
          <p:nvPr/>
        </p:nvSpPr>
        <p:spPr bwMode="auto">
          <a:xfrm>
            <a:off x="5139850" y="5802088"/>
            <a:ext cx="3535363" cy="244475"/>
          </a:xfrm>
          <a:prstGeom prst="rect">
            <a:avLst/>
          </a:prstGeom>
          <a:noFill/>
          <a:ln w="9525">
            <a:noFill/>
            <a:miter lim="800000"/>
            <a:headEnd/>
            <a:tailEnd/>
          </a:ln>
        </p:spPr>
        <p:txBody>
          <a:bodyPr lIns="0" tIns="0" rIns="0" bIns="0">
            <a:spAutoFit/>
          </a:bodyPr>
          <a:lstStyle/>
          <a:p>
            <a:pPr algn="ctr">
              <a:spcBef>
                <a:spcPct val="50000"/>
              </a:spcBef>
            </a:pPr>
            <a:r>
              <a:rPr lang="en-US" sz="1600" b="1">
                <a:cs typeface="Arial" charset="0"/>
              </a:rPr>
              <a:t>Wound or Stacked Electrodes</a:t>
            </a:r>
          </a:p>
        </p:txBody>
      </p:sp>
      <p:sp>
        <p:nvSpPr>
          <p:cNvPr id="31" name="Title 1"/>
          <p:cNvSpPr>
            <a:spLocks noGrp="1"/>
          </p:cNvSpPr>
          <p:nvPr>
            <p:ph type="title"/>
          </p:nvPr>
        </p:nvSpPr>
        <p:spPr>
          <a:xfrm>
            <a:off x="36576" y="0"/>
            <a:ext cx="5760720" cy="901700"/>
          </a:xfrm>
          <a:effectLst>
            <a:outerShdw blurRad="50800" dist="38100" dir="2700000" algn="tl" rotWithShape="0">
              <a:prstClr val="black">
                <a:alpha val="40000"/>
              </a:prstClr>
            </a:outerShdw>
          </a:effectLst>
        </p:spPr>
        <p:txBody>
          <a:bodyPr>
            <a:normAutofit/>
          </a:bodyPr>
          <a:lstStyle/>
          <a:p>
            <a:r>
              <a:rPr lang="en-US" sz="2400" dirty="0" smtClean="0"/>
              <a:t>Battery Development Efforts to Improve Safety</a:t>
            </a:r>
            <a:endParaRPr lang="en-US" sz="2400" dirty="0"/>
          </a:p>
        </p:txBody>
      </p:sp>
    </p:spTree>
    <p:extLst>
      <p:ext uri="{BB962C8B-B14F-4D97-AF65-F5344CB8AC3E}">
        <p14:creationId xmlns:p14="http://schemas.microsoft.com/office/powerpoint/2010/main" val="143492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 y="0"/>
            <a:ext cx="5760720" cy="901700"/>
          </a:xfrm>
          <a:effectLst>
            <a:outerShdw blurRad="50800" dist="38100" dir="2700000" algn="tl" rotWithShape="0">
              <a:prstClr val="black">
                <a:alpha val="40000"/>
              </a:prstClr>
            </a:outerShdw>
          </a:effectLst>
        </p:spPr>
        <p:txBody>
          <a:bodyPr>
            <a:normAutofit/>
          </a:bodyPr>
          <a:lstStyle/>
          <a:p>
            <a:r>
              <a:rPr lang="en-US" sz="2400" dirty="0" smtClean="0"/>
              <a:t>Battery Design &amp; Modeling</a:t>
            </a:r>
            <a:endParaRPr lang="en-US" sz="2400" dirty="0"/>
          </a:p>
        </p:txBody>
      </p:sp>
      <p:sp>
        <p:nvSpPr>
          <p:cNvPr id="12" name="Rectangle 2"/>
          <p:cNvSpPr txBox="1">
            <a:spLocks noChangeArrowheads="1"/>
          </p:cNvSpPr>
          <p:nvPr/>
        </p:nvSpPr>
        <p:spPr bwMode="auto">
          <a:xfrm>
            <a:off x="149088" y="1058430"/>
            <a:ext cx="8746434"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smtClean="0">
                <a:solidFill>
                  <a:srgbClr val="000000"/>
                </a:solidFill>
                <a:latin typeface="Arial" pitchFamily="34" charset="0"/>
                <a:ea typeface="+mn-ea"/>
                <a:cs typeface="+mn-cs"/>
              </a:rPr>
              <a:t>Computer-aided Engineering of Batteries (CAEBAT)</a:t>
            </a:r>
            <a:endParaRPr lang="en-US" sz="2400" dirty="0">
              <a:solidFill>
                <a:srgbClr val="000000"/>
              </a:solidFill>
              <a:latin typeface="Arial" pitchFamily="34" charset="0"/>
              <a:ea typeface="+mn-ea"/>
              <a:cs typeface="+mn-cs"/>
            </a:endParaRPr>
          </a:p>
        </p:txBody>
      </p:sp>
      <p:sp>
        <p:nvSpPr>
          <p:cNvPr id="3" name="TextBox 2"/>
          <p:cNvSpPr txBox="1"/>
          <p:nvPr/>
        </p:nvSpPr>
        <p:spPr>
          <a:xfrm>
            <a:off x="236305" y="1608083"/>
            <a:ext cx="4556411" cy="4834758"/>
          </a:xfrm>
          <a:prstGeom prst="rect">
            <a:avLst/>
          </a:prstGeom>
        </p:spPr>
        <p:txBody>
          <a:bodyPr vert="horz" wrap="square" lIns="91440" tIns="45720" rIns="91440" bIns="45720" rtlCol="0">
            <a:noAutofit/>
          </a:bodyPr>
          <a:lstStyle/>
          <a:p>
            <a:pPr marL="342900" marR="0" indent="-342900" algn="l" defTabSz="457200" rtl="0" eaLnBrk="1" fontAlgn="auto" latinLnBrk="0" hangingPunct="1">
              <a:lnSpc>
                <a:spcPct val="100000"/>
              </a:lnSpc>
              <a:spcBef>
                <a:spcPct val="20000"/>
              </a:spcBef>
              <a:spcAft>
                <a:spcPts val="0"/>
              </a:spcAft>
              <a:buClrTx/>
              <a:buSzTx/>
              <a:buFont typeface="Wingdings" pitchFamily="2" charset="2"/>
              <a:buChar char="q"/>
              <a:tabLst/>
            </a:pPr>
            <a:r>
              <a:rPr kumimoji="0" lang="en-US" sz="2000" b="1" i="0" u="none" strike="noStrike" kern="1200" cap="none" spc="0" normalizeH="0" baseline="0" noProof="0" dirty="0" smtClean="0">
                <a:ln>
                  <a:noFill/>
                </a:ln>
                <a:solidFill>
                  <a:srgbClr val="000000"/>
                </a:solidFill>
                <a:effectLst/>
                <a:uLnTx/>
                <a:uFillTx/>
                <a:latin typeface="Arial Narrow"/>
                <a:ea typeface="+mn-ea"/>
                <a:cs typeface="Arial Narrow"/>
              </a:rPr>
              <a:t>Develop computer-aided</a:t>
            </a:r>
            <a:r>
              <a:rPr kumimoji="0" lang="en-US" sz="2000" b="1" i="0" u="none" strike="noStrike" kern="1200" cap="none" spc="0" normalizeH="0" noProof="0" dirty="0" smtClean="0">
                <a:ln>
                  <a:noFill/>
                </a:ln>
                <a:solidFill>
                  <a:srgbClr val="000000"/>
                </a:solidFill>
                <a:effectLst/>
                <a:uLnTx/>
                <a:uFillTx/>
                <a:latin typeface="Arial Narrow"/>
                <a:ea typeface="+mn-ea"/>
                <a:cs typeface="Arial Narrow"/>
              </a:rPr>
              <a:t> engineering (CAE) tools for the design and development of battery systems for electric drive vehicles</a:t>
            </a:r>
          </a:p>
          <a:p>
            <a:pPr marL="342900" indent="-342900" fontAlgn="auto">
              <a:spcBef>
                <a:spcPct val="20000"/>
              </a:spcBef>
              <a:spcAft>
                <a:spcPts val="0"/>
              </a:spcAft>
              <a:buFont typeface="Wingdings" pitchFamily="2" charset="2"/>
              <a:buChar char="q"/>
            </a:pPr>
            <a:r>
              <a:rPr lang="en-US" sz="2000" dirty="0" smtClean="0">
                <a:solidFill>
                  <a:srgbClr val="000000"/>
                </a:solidFill>
                <a:latin typeface="Arial Narrow"/>
                <a:ea typeface="+mn-ea"/>
                <a:cs typeface="Arial Narrow"/>
              </a:rPr>
              <a:t>Develop and incorporate </a:t>
            </a:r>
            <a:r>
              <a:rPr lang="en-US" sz="2000" dirty="0">
                <a:solidFill>
                  <a:srgbClr val="000000"/>
                </a:solidFill>
                <a:latin typeface="Arial Narrow"/>
                <a:ea typeface="+mn-ea"/>
                <a:cs typeface="Arial Narrow"/>
              </a:rPr>
              <a:t>existing and new models into a battery design </a:t>
            </a:r>
            <a:r>
              <a:rPr lang="en-US" sz="2000" dirty="0" smtClean="0">
                <a:solidFill>
                  <a:srgbClr val="000000"/>
                </a:solidFill>
                <a:latin typeface="Arial Narrow"/>
                <a:ea typeface="+mn-ea"/>
                <a:cs typeface="Arial Narrow"/>
              </a:rPr>
              <a:t>suite to reduce battery development time and cost while improving safety and performance</a:t>
            </a:r>
          </a:p>
          <a:p>
            <a:pPr marL="342900" marR="0" indent="-342900" algn="l" defTabSz="457200" rtl="0" eaLnBrk="1" fontAlgn="auto" latinLnBrk="0" hangingPunct="1">
              <a:lnSpc>
                <a:spcPct val="100000"/>
              </a:lnSpc>
              <a:spcBef>
                <a:spcPct val="20000"/>
              </a:spcBef>
              <a:spcAft>
                <a:spcPts val="0"/>
              </a:spcAft>
              <a:buClrTx/>
              <a:buSzTx/>
              <a:buFont typeface="Wingdings" pitchFamily="2" charset="2"/>
              <a:buChar char="q"/>
              <a:tabLst/>
            </a:pPr>
            <a:r>
              <a:rPr lang="en-US" sz="2000" dirty="0" smtClean="0">
                <a:solidFill>
                  <a:srgbClr val="000000"/>
                </a:solidFill>
                <a:latin typeface="Arial Narrow"/>
                <a:ea typeface="+mn-ea"/>
                <a:cs typeface="Arial Narrow"/>
              </a:rPr>
              <a:t>Include CAE</a:t>
            </a:r>
            <a:r>
              <a:rPr kumimoji="0" lang="en-US" sz="2000" b="1" i="0" u="none" strike="noStrike" kern="1200" cap="none" spc="0" normalizeH="0" noProof="0" dirty="0" smtClean="0">
                <a:ln>
                  <a:noFill/>
                </a:ln>
                <a:solidFill>
                  <a:srgbClr val="000000"/>
                </a:solidFill>
                <a:effectLst/>
                <a:uLnTx/>
                <a:uFillTx/>
                <a:latin typeface="Arial Narrow"/>
                <a:ea typeface="+mn-ea"/>
                <a:cs typeface="Arial Narrow"/>
              </a:rPr>
              <a:t> tools to predict and improve safety of cells and </a:t>
            </a:r>
            <a:r>
              <a:rPr lang="en-US" sz="2000" dirty="0" smtClean="0">
                <a:solidFill>
                  <a:srgbClr val="000000"/>
                </a:solidFill>
                <a:latin typeface="Arial Narrow"/>
                <a:ea typeface="+mn-ea"/>
                <a:cs typeface="Arial Narrow"/>
              </a:rPr>
              <a:t>battery </a:t>
            </a:r>
            <a:r>
              <a:rPr kumimoji="0" lang="en-US" sz="2000" b="1" i="0" u="none" strike="noStrike" kern="1200" cap="none" spc="0" normalizeH="0" noProof="0" dirty="0" smtClean="0">
                <a:ln>
                  <a:noFill/>
                </a:ln>
                <a:solidFill>
                  <a:srgbClr val="000000"/>
                </a:solidFill>
                <a:effectLst/>
                <a:uLnTx/>
                <a:uFillTx/>
                <a:latin typeface="Arial Narrow"/>
                <a:ea typeface="+mn-ea"/>
                <a:cs typeface="Arial Narrow"/>
              </a:rPr>
              <a:t>packs</a:t>
            </a:r>
          </a:p>
          <a:p>
            <a:pPr marL="342900" marR="0" indent="-342900" algn="l" defTabSz="457200" rtl="0" eaLnBrk="1" fontAlgn="auto" latinLnBrk="0" hangingPunct="1">
              <a:lnSpc>
                <a:spcPct val="100000"/>
              </a:lnSpc>
              <a:spcBef>
                <a:spcPct val="20000"/>
              </a:spcBef>
              <a:spcAft>
                <a:spcPts val="0"/>
              </a:spcAft>
              <a:buClrTx/>
              <a:buSzTx/>
              <a:buFont typeface="Wingdings" pitchFamily="2" charset="2"/>
              <a:buChar char="q"/>
              <a:tabLst/>
            </a:pPr>
            <a:r>
              <a:rPr lang="en-US" sz="2000" baseline="0" dirty="0" smtClean="0">
                <a:solidFill>
                  <a:srgbClr val="000000"/>
                </a:solidFill>
                <a:latin typeface="Arial Narrow"/>
                <a:ea typeface="+mn-ea"/>
                <a:cs typeface="Arial Narrow"/>
              </a:rPr>
              <a:t>Battery</a:t>
            </a:r>
            <a:r>
              <a:rPr lang="en-US" sz="2000" dirty="0" smtClean="0">
                <a:solidFill>
                  <a:srgbClr val="000000"/>
                </a:solidFill>
                <a:latin typeface="Arial Narrow"/>
                <a:ea typeface="+mn-ea"/>
                <a:cs typeface="Arial Narrow"/>
              </a:rPr>
              <a:t> design suite must address multi-scale physics interactions, be flexible, expandable, and validated</a:t>
            </a:r>
            <a:endParaRPr kumimoji="0" lang="en-US" sz="2000" b="1" i="0" u="none" strike="noStrike" kern="1200" cap="none" spc="0" normalizeH="0" baseline="0" noProof="0" dirty="0" smtClean="0">
              <a:ln>
                <a:noFill/>
              </a:ln>
              <a:solidFill>
                <a:srgbClr val="000000"/>
              </a:solidFill>
              <a:effectLst/>
              <a:uLnTx/>
              <a:uFillTx/>
              <a:latin typeface="Arial Narrow"/>
              <a:ea typeface="+mn-ea"/>
              <a:cs typeface="Arial Narrow"/>
            </a:endParaRPr>
          </a:p>
        </p:txBody>
      </p:sp>
      <p:pic>
        <p:nvPicPr>
          <p:cNvPr id="5" name="Picture 4"/>
          <p:cNvPicPr>
            <a:picLocks noChangeAspect="1" noChangeArrowheads="1"/>
          </p:cNvPicPr>
          <p:nvPr/>
        </p:nvPicPr>
        <p:blipFill>
          <a:blip r:embed="rId3" cstate="print"/>
          <a:srcRect/>
          <a:stretch>
            <a:fillRect/>
          </a:stretch>
        </p:blipFill>
        <p:spPr bwMode="auto">
          <a:xfrm>
            <a:off x="4882770" y="1689651"/>
            <a:ext cx="4127662" cy="2666592"/>
          </a:xfrm>
          <a:prstGeom prst="rect">
            <a:avLst/>
          </a:prstGeom>
          <a:noFill/>
          <a:ln w="9525">
            <a:noFill/>
            <a:miter lim="800000"/>
            <a:headEnd/>
            <a:tailEnd/>
          </a:ln>
        </p:spPr>
      </p:pic>
      <p:grpSp>
        <p:nvGrpSpPr>
          <p:cNvPr id="19" name="Group 18"/>
          <p:cNvGrpSpPr/>
          <p:nvPr/>
        </p:nvGrpSpPr>
        <p:grpSpPr>
          <a:xfrm>
            <a:off x="5133665" y="4536799"/>
            <a:ext cx="3625871" cy="1792083"/>
            <a:chOff x="1371600" y="4216757"/>
            <a:chExt cx="6400800" cy="2208214"/>
          </a:xfrm>
        </p:grpSpPr>
        <p:sp>
          <p:nvSpPr>
            <p:cNvPr id="20" name="Rectangle 9"/>
            <p:cNvSpPr>
              <a:spLocks noChangeArrowheads="1"/>
            </p:cNvSpPr>
            <p:nvPr/>
          </p:nvSpPr>
          <p:spPr bwMode="auto">
            <a:xfrm>
              <a:off x="1371600" y="4840646"/>
              <a:ext cx="6400800" cy="1584325"/>
            </a:xfrm>
            <a:prstGeom prst="rect">
              <a:avLst/>
            </a:prstGeom>
            <a:noFill/>
            <a:ln w="63500">
              <a:solidFill>
                <a:srgbClr val="FF0000"/>
              </a:solidFill>
              <a:prstDash val="dashDot"/>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endParaRPr lang="en-US" sz="1400" dirty="0"/>
            </a:p>
            <a:p>
              <a:pPr algn="ctr" defTabSz="914400"/>
              <a:endParaRPr lang="en-US" sz="1400" dirty="0"/>
            </a:p>
            <a:p>
              <a:pPr algn="ctr" defTabSz="914400"/>
              <a:endParaRPr lang="en-US" sz="1400" dirty="0"/>
            </a:p>
            <a:p>
              <a:pPr algn="ctr" defTabSz="914400"/>
              <a:endParaRPr lang="en-US" sz="900" dirty="0" smtClean="0">
                <a:solidFill>
                  <a:srgbClr val="000000"/>
                </a:solidFill>
              </a:endParaRPr>
            </a:p>
            <a:p>
              <a:pPr algn="ctr" defTabSz="914400"/>
              <a:endParaRPr lang="en-US" sz="900" dirty="0" smtClean="0">
                <a:solidFill>
                  <a:srgbClr val="000000"/>
                </a:solidFill>
              </a:endParaRPr>
            </a:p>
            <a:p>
              <a:pPr algn="ctr" defTabSz="914400"/>
              <a:r>
                <a:rPr lang="en-US" sz="1100" dirty="0" smtClean="0">
                  <a:solidFill>
                    <a:srgbClr val="000000"/>
                  </a:solidFill>
                </a:rPr>
                <a:t>Element </a:t>
              </a:r>
              <a:r>
                <a:rPr lang="en-US" sz="1100" dirty="0">
                  <a:solidFill>
                    <a:srgbClr val="000000"/>
                  </a:solidFill>
                </a:rPr>
                <a:t>4: Open Architecture Software</a:t>
              </a:r>
            </a:p>
          </p:txBody>
        </p:sp>
        <p:sp>
          <p:nvSpPr>
            <p:cNvPr id="21" name="Rectangle 4"/>
            <p:cNvSpPr>
              <a:spLocks noChangeArrowheads="1"/>
            </p:cNvSpPr>
            <p:nvPr/>
          </p:nvSpPr>
          <p:spPr bwMode="auto">
            <a:xfrm>
              <a:off x="1828800" y="4216757"/>
              <a:ext cx="5426075" cy="4572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dirty="0">
                  <a:solidFill>
                    <a:schemeClr val="bg1"/>
                  </a:solidFill>
                </a:rPr>
                <a:t>CAEBAT Overall Program</a:t>
              </a:r>
            </a:p>
          </p:txBody>
        </p:sp>
        <p:sp>
          <p:nvSpPr>
            <p:cNvPr id="22" name="Rectangle 6"/>
            <p:cNvSpPr>
              <a:spLocks noChangeArrowheads="1"/>
            </p:cNvSpPr>
            <p:nvPr/>
          </p:nvSpPr>
          <p:spPr bwMode="auto">
            <a:xfrm>
              <a:off x="1784350" y="5037496"/>
              <a:ext cx="1508125" cy="977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050" dirty="0">
                  <a:solidFill>
                    <a:srgbClr val="000000"/>
                  </a:solidFill>
                </a:rPr>
                <a:t>Element 1</a:t>
              </a:r>
            </a:p>
            <a:p>
              <a:pPr algn="ctr" defTabSz="914400"/>
              <a:r>
                <a:rPr lang="en-US" sz="1050" dirty="0">
                  <a:solidFill>
                    <a:srgbClr val="000000"/>
                  </a:solidFill>
                </a:rPr>
                <a:t>Component</a:t>
              </a:r>
            </a:p>
            <a:p>
              <a:pPr algn="ctr" defTabSz="914400"/>
              <a:r>
                <a:rPr lang="en-US" sz="1050" dirty="0">
                  <a:solidFill>
                    <a:srgbClr val="000000"/>
                  </a:solidFill>
                </a:rPr>
                <a:t>Level Models</a:t>
              </a:r>
            </a:p>
          </p:txBody>
        </p:sp>
        <p:sp>
          <p:nvSpPr>
            <p:cNvPr id="23" name="Rectangle 7"/>
            <p:cNvSpPr>
              <a:spLocks noChangeArrowheads="1"/>
            </p:cNvSpPr>
            <p:nvPr/>
          </p:nvSpPr>
          <p:spPr bwMode="auto">
            <a:xfrm>
              <a:off x="5746750" y="5035908"/>
              <a:ext cx="1508125" cy="10064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050" dirty="0">
                  <a:solidFill>
                    <a:srgbClr val="000000"/>
                  </a:solidFill>
                </a:rPr>
                <a:t>Element 3</a:t>
              </a:r>
            </a:p>
            <a:p>
              <a:pPr algn="ctr" defTabSz="914400"/>
              <a:r>
                <a:rPr lang="en-US" sz="1050" dirty="0">
                  <a:solidFill>
                    <a:srgbClr val="000000"/>
                  </a:solidFill>
                </a:rPr>
                <a:t>Battery Pack</a:t>
              </a:r>
            </a:p>
            <a:p>
              <a:pPr algn="ctr" defTabSz="914400"/>
              <a:r>
                <a:rPr lang="en-US" sz="1050" dirty="0">
                  <a:solidFill>
                    <a:srgbClr val="000000"/>
                  </a:solidFill>
                </a:rPr>
                <a:t>Level Models</a:t>
              </a:r>
            </a:p>
          </p:txBody>
        </p:sp>
        <p:sp>
          <p:nvSpPr>
            <p:cNvPr id="24" name="Rectangle 8"/>
            <p:cNvSpPr>
              <a:spLocks noChangeArrowheads="1"/>
            </p:cNvSpPr>
            <p:nvPr/>
          </p:nvSpPr>
          <p:spPr bwMode="auto">
            <a:xfrm>
              <a:off x="3765550" y="5007333"/>
              <a:ext cx="1508125" cy="1006475"/>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050" dirty="0">
                  <a:solidFill>
                    <a:srgbClr val="000000"/>
                  </a:solidFill>
                </a:rPr>
                <a:t>Element 2</a:t>
              </a:r>
            </a:p>
            <a:p>
              <a:pPr algn="ctr" defTabSz="914400"/>
              <a:r>
                <a:rPr lang="en-US" sz="1050" dirty="0">
                  <a:solidFill>
                    <a:srgbClr val="000000"/>
                  </a:solidFill>
                </a:rPr>
                <a:t>Cell</a:t>
              </a:r>
            </a:p>
            <a:p>
              <a:pPr algn="ctr" defTabSz="914400"/>
              <a:r>
                <a:rPr lang="en-US" sz="1050" dirty="0">
                  <a:solidFill>
                    <a:srgbClr val="000000"/>
                  </a:solidFill>
                </a:rPr>
                <a:t>Level Models</a:t>
              </a:r>
            </a:p>
          </p:txBody>
        </p:sp>
      </p:grpSp>
    </p:spTree>
    <p:extLst>
      <p:ext uri="{BB962C8B-B14F-4D97-AF65-F5344CB8AC3E}">
        <p14:creationId xmlns:p14="http://schemas.microsoft.com/office/powerpoint/2010/main" val="2471537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2"/>
          <p:cNvPicPr>
            <a:picLocks noChangeAspect="1"/>
          </p:cNvPicPr>
          <p:nvPr/>
        </p:nvPicPr>
        <p:blipFill>
          <a:blip r:embed="rId3">
            <a:extLst>
              <a:ext uri="{28A0092B-C50C-407E-A947-70E740481C1C}">
                <a14:useLocalDpi xmlns:a14="http://schemas.microsoft.com/office/drawing/2010/main" val="0"/>
              </a:ext>
            </a:extLst>
          </a:blip>
          <a:srcRect l="10278" t="38126" r="11389" b="33334"/>
          <a:stretch>
            <a:fillRect/>
          </a:stretch>
        </p:blipFill>
        <p:spPr bwMode="auto">
          <a:xfrm>
            <a:off x="7390755" y="5408863"/>
            <a:ext cx="1536099" cy="3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Battery Safety Abuse Modeling</a:t>
            </a:r>
            <a:endParaRPr lang="en-US" dirty="0"/>
          </a:p>
        </p:txBody>
      </p:sp>
      <p:sp>
        <p:nvSpPr>
          <p:cNvPr id="3" name="TextBox 2"/>
          <p:cNvSpPr txBox="1"/>
          <p:nvPr/>
        </p:nvSpPr>
        <p:spPr>
          <a:xfrm>
            <a:off x="-51371" y="1128442"/>
            <a:ext cx="4472900" cy="5342562"/>
          </a:xfrm>
          <a:prstGeom prst="rect">
            <a:avLst/>
          </a:prstGeom>
        </p:spPr>
        <p:txBody>
          <a:bodyPr vert="horz" wrap="square" lIns="91440" tIns="45720" rIns="91440" bIns="45720" rtlCol="0">
            <a:noAutofit/>
          </a:bodyPr>
          <a:lstStyle/>
          <a:p>
            <a:pPr marL="287338" indent="-287338" fontAlgn="auto">
              <a:spcBef>
                <a:spcPct val="20000"/>
              </a:spcBef>
              <a:spcAft>
                <a:spcPts val="0"/>
              </a:spcAft>
              <a:buFont typeface="Wingdings" pitchFamily="2" charset="2"/>
              <a:buChar char="q"/>
            </a:pPr>
            <a:r>
              <a:rPr lang="en-US" sz="1800" b="0" dirty="0" smtClean="0">
                <a:solidFill>
                  <a:srgbClr val="000000"/>
                </a:solidFill>
                <a:latin typeface="Arial Narrow"/>
                <a:ea typeface="+mn-ea"/>
                <a:cs typeface="Arial Narrow"/>
              </a:rPr>
              <a:t>Thermal </a:t>
            </a:r>
            <a:r>
              <a:rPr lang="en-US" sz="1800" b="0" dirty="0">
                <a:solidFill>
                  <a:srgbClr val="000000"/>
                </a:solidFill>
                <a:latin typeface="Arial Narrow"/>
                <a:ea typeface="+mn-ea"/>
                <a:cs typeface="Arial Narrow"/>
              </a:rPr>
              <a:t>R</a:t>
            </a:r>
            <a:r>
              <a:rPr lang="en-US" sz="1800" b="0" dirty="0" smtClean="0">
                <a:solidFill>
                  <a:srgbClr val="000000"/>
                </a:solidFill>
                <a:latin typeface="Arial Narrow"/>
                <a:ea typeface="+mn-ea"/>
                <a:cs typeface="Arial Narrow"/>
              </a:rPr>
              <a:t>esponse and Short Circuit Modeling</a:t>
            </a:r>
          </a:p>
          <a:p>
            <a:pPr marL="744538" lvl="1" indent="-287338" fontAlgn="auto">
              <a:spcBef>
                <a:spcPct val="20000"/>
              </a:spcBef>
              <a:spcAft>
                <a:spcPts val="0"/>
              </a:spcAft>
              <a:buFont typeface="Arial Narrow" pitchFamily="34" charset="0"/>
              <a:buChar char="–"/>
            </a:pPr>
            <a:r>
              <a:rPr lang="en-US" sz="1800" b="0" dirty="0" smtClean="0">
                <a:solidFill>
                  <a:srgbClr val="000000"/>
                </a:solidFill>
                <a:latin typeface="Arial Narrow"/>
                <a:cs typeface="Arial Narrow"/>
              </a:rPr>
              <a:t>EC-Power </a:t>
            </a:r>
            <a:r>
              <a:rPr lang="en-US" sz="1800" b="0" dirty="0" smtClean="0">
                <a:solidFill>
                  <a:srgbClr val="000000"/>
                </a:solidFill>
                <a:latin typeface="Arial Narrow"/>
                <a:ea typeface="+mn-ea"/>
                <a:cs typeface="Arial Narrow"/>
              </a:rPr>
              <a:t>: thermal response, full and partial nail penetration, </a:t>
            </a:r>
            <a:r>
              <a:rPr lang="en-US" sz="1800" b="0" dirty="0">
                <a:solidFill>
                  <a:srgbClr val="000000"/>
                </a:solidFill>
                <a:latin typeface="Arial Narrow"/>
                <a:ea typeface="+mn-ea"/>
                <a:cs typeface="Arial Narrow"/>
              </a:rPr>
              <a:t>s</a:t>
            </a:r>
            <a:r>
              <a:rPr kumimoji="0" lang="en-US" sz="1800" b="0" i="0" u="none" strike="noStrike" kern="1200" cap="none" spc="0" normalizeH="0" baseline="0" noProof="0" dirty="0" err="1" smtClean="0">
                <a:ln>
                  <a:noFill/>
                </a:ln>
                <a:solidFill>
                  <a:srgbClr val="000000"/>
                </a:solidFill>
                <a:effectLst/>
                <a:uLnTx/>
                <a:uFillTx/>
                <a:latin typeface="Arial Narrow"/>
                <a:ea typeface="+mn-ea"/>
                <a:cs typeface="Arial Narrow"/>
              </a:rPr>
              <a:t>horting</a:t>
            </a:r>
            <a:r>
              <a:rPr kumimoji="0" lang="en-US" sz="1800" b="0" i="0" u="none" strike="noStrike" kern="1200" cap="none" spc="0" normalizeH="0" noProof="0" dirty="0" smtClean="0">
                <a:ln>
                  <a:noFill/>
                </a:ln>
                <a:solidFill>
                  <a:srgbClr val="000000"/>
                </a:solidFill>
                <a:effectLst/>
                <a:uLnTx/>
                <a:uFillTx/>
                <a:latin typeface="Arial Narrow"/>
                <a:ea typeface="+mn-ea"/>
                <a:cs typeface="Arial Narrow"/>
              </a:rPr>
              <a:t> by metal </a:t>
            </a:r>
            <a:r>
              <a:rPr lang="en-US" sz="1800" b="0" dirty="0" smtClean="0">
                <a:solidFill>
                  <a:srgbClr val="000000"/>
                </a:solidFill>
                <a:latin typeface="Arial Narrow"/>
                <a:ea typeface="+mn-ea"/>
                <a:cs typeface="Arial Narrow"/>
              </a:rPr>
              <a:t>p</a:t>
            </a:r>
            <a:r>
              <a:rPr kumimoji="0" lang="en-US" sz="1800" b="0" i="0" u="none" strike="noStrike" kern="1200" cap="none" spc="0" normalizeH="0" noProof="0" dirty="0" smtClean="0">
                <a:ln>
                  <a:noFill/>
                </a:ln>
                <a:solidFill>
                  <a:srgbClr val="000000"/>
                </a:solidFill>
                <a:effectLst/>
                <a:uLnTx/>
                <a:uFillTx/>
                <a:latin typeface="Arial Narrow"/>
                <a:ea typeface="+mn-ea"/>
                <a:cs typeface="Arial Narrow"/>
              </a:rPr>
              <a:t>article</a:t>
            </a:r>
          </a:p>
          <a:p>
            <a:pPr marL="744538" lvl="1" indent="-287338" fontAlgn="auto">
              <a:spcBef>
                <a:spcPct val="20000"/>
              </a:spcBef>
              <a:spcAft>
                <a:spcPts val="0"/>
              </a:spcAft>
              <a:buFont typeface="Arial Narrow" pitchFamily="34" charset="0"/>
              <a:buChar char="–"/>
            </a:pPr>
            <a:r>
              <a:rPr lang="en-US" sz="1800" b="0" dirty="0" smtClean="0">
                <a:solidFill>
                  <a:srgbClr val="000000"/>
                </a:solidFill>
                <a:latin typeface="Arial Narrow"/>
                <a:ea typeface="+mn-ea"/>
                <a:cs typeface="Arial Narrow"/>
              </a:rPr>
              <a:t>NREL , </a:t>
            </a:r>
            <a:r>
              <a:rPr lang="en-US" sz="1800" b="0" dirty="0" err="1" smtClean="0">
                <a:solidFill>
                  <a:srgbClr val="000000"/>
                </a:solidFill>
                <a:latin typeface="Arial Narrow"/>
                <a:ea typeface="+mn-ea"/>
                <a:cs typeface="Arial Narrow"/>
              </a:rPr>
              <a:t>Tiax</a:t>
            </a:r>
            <a:r>
              <a:rPr lang="en-US" sz="1800" b="0" dirty="0" smtClean="0">
                <a:solidFill>
                  <a:srgbClr val="000000"/>
                </a:solidFill>
                <a:latin typeface="Arial Narrow"/>
                <a:ea typeface="+mn-ea"/>
                <a:cs typeface="Arial Narrow"/>
              </a:rPr>
              <a:t>: thermal response, and  internal short circuit models</a:t>
            </a:r>
            <a:endParaRPr kumimoji="0" lang="en-US" sz="1800" b="0" i="0" u="none" strike="noStrike" kern="1200" cap="none" spc="0" normalizeH="0" noProof="0" dirty="0" smtClean="0">
              <a:ln>
                <a:noFill/>
              </a:ln>
              <a:solidFill>
                <a:srgbClr val="000000"/>
              </a:solidFill>
              <a:effectLst/>
              <a:uLnTx/>
              <a:uFillTx/>
              <a:latin typeface="Arial Narrow"/>
              <a:ea typeface="+mn-ea"/>
              <a:cs typeface="Arial Narrow"/>
            </a:endParaRPr>
          </a:p>
          <a:p>
            <a:pPr marL="287338" marR="0" indent="-287338" algn="l" defTabSz="457200" rtl="0" eaLnBrk="1" fontAlgn="auto" latinLnBrk="0" hangingPunct="1">
              <a:lnSpc>
                <a:spcPct val="100000"/>
              </a:lnSpc>
              <a:spcBef>
                <a:spcPct val="20000"/>
              </a:spcBef>
              <a:spcAft>
                <a:spcPts val="0"/>
              </a:spcAft>
              <a:buClrTx/>
              <a:buSzTx/>
              <a:buFont typeface="Wingdings" pitchFamily="2" charset="2"/>
              <a:buChar char="q"/>
              <a:tabLst/>
            </a:pPr>
            <a:r>
              <a:rPr kumimoji="0" lang="en-US" sz="1800" b="0" i="0" u="none" strike="noStrike" kern="1200" cap="none" spc="0" normalizeH="0" noProof="0" dirty="0" smtClean="0">
                <a:ln>
                  <a:noFill/>
                </a:ln>
                <a:solidFill>
                  <a:srgbClr val="000000"/>
                </a:solidFill>
                <a:effectLst/>
                <a:uLnTx/>
                <a:uFillTx/>
                <a:latin typeface="Arial Narrow"/>
                <a:ea typeface="+mn-ea"/>
                <a:cs typeface="Arial Narrow"/>
              </a:rPr>
              <a:t>Structural Crash Models </a:t>
            </a:r>
          </a:p>
          <a:p>
            <a:pPr marL="744538" lvl="1" indent="-287338" fontAlgn="auto">
              <a:spcBef>
                <a:spcPct val="20000"/>
              </a:spcBef>
              <a:spcAft>
                <a:spcPts val="0"/>
              </a:spcAft>
              <a:buFont typeface="Arial Narrow" pitchFamily="34" charset="0"/>
              <a:buChar char="–"/>
            </a:pPr>
            <a:r>
              <a:rPr kumimoji="0" lang="en-US" sz="1800" b="0" i="0" u="none" strike="noStrike" kern="1200" cap="none" spc="0" normalizeH="0" noProof="0" dirty="0" smtClean="0">
                <a:ln>
                  <a:noFill/>
                </a:ln>
                <a:solidFill>
                  <a:srgbClr val="000000"/>
                </a:solidFill>
                <a:effectLst/>
                <a:uLnTx/>
                <a:uFillTx/>
                <a:latin typeface="Arial Narrow"/>
                <a:ea typeface="+mn-ea"/>
                <a:cs typeface="Arial Narrow"/>
              </a:rPr>
              <a:t>University of Michigan (USCAR funding)  developing </a:t>
            </a:r>
            <a:r>
              <a:rPr lang="en-US" sz="1800" b="0" dirty="0" smtClean="0">
                <a:solidFill>
                  <a:srgbClr val="000000"/>
                </a:solidFill>
                <a:latin typeface="Arial Narrow"/>
                <a:ea typeface="+mn-ea"/>
                <a:cs typeface="Arial Narrow"/>
              </a:rPr>
              <a:t>a mechanical constitutive analytical model and a numerical simulation model.</a:t>
            </a:r>
            <a:endParaRPr kumimoji="0" lang="en-US" sz="1800" b="0" i="0" u="none" strike="noStrike" kern="1200" cap="none" spc="0" normalizeH="0" noProof="0" dirty="0" smtClean="0">
              <a:ln>
                <a:noFill/>
              </a:ln>
              <a:solidFill>
                <a:srgbClr val="000000"/>
              </a:solidFill>
              <a:effectLst/>
              <a:uLnTx/>
              <a:uFillTx/>
              <a:latin typeface="Arial Narrow"/>
              <a:ea typeface="+mn-ea"/>
              <a:cs typeface="Arial Narrow"/>
            </a:endParaRPr>
          </a:p>
          <a:p>
            <a:pPr marL="744538" lvl="1" indent="-287338" fontAlgn="auto">
              <a:spcBef>
                <a:spcPct val="20000"/>
              </a:spcBef>
              <a:spcAft>
                <a:spcPts val="0"/>
              </a:spcAft>
              <a:buFont typeface="Arial Narrow" pitchFamily="34" charset="0"/>
              <a:buChar char="–"/>
            </a:pPr>
            <a:r>
              <a:rPr lang="en-US" sz="1800" b="0" dirty="0" smtClean="0">
                <a:solidFill>
                  <a:srgbClr val="000000"/>
                </a:solidFill>
                <a:latin typeface="Arial Narrow"/>
                <a:cs typeface="Arial Narrow"/>
              </a:rPr>
              <a:t>Sandia National Labs (DOE funding)</a:t>
            </a:r>
            <a:r>
              <a:rPr kumimoji="0" lang="en-US" sz="1800" b="0" i="0" u="none" strike="noStrike" kern="1200" cap="none" spc="0" normalizeH="0" noProof="0" dirty="0" smtClean="0">
                <a:ln>
                  <a:noFill/>
                </a:ln>
                <a:solidFill>
                  <a:srgbClr val="000000"/>
                </a:solidFill>
                <a:effectLst/>
                <a:uLnTx/>
                <a:uFillTx/>
                <a:latin typeface="Arial Narrow"/>
                <a:ea typeface="+mn-ea"/>
                <a:cs typeface="Arial Narrow"/>
              </a:rPr>
              <a:t> validating the models</a:t>
            </a:r>
          </a:p>
          <a:p>
            <a:pPr marL="287338" marR="0" indent="-287338" algn="l" defTabSz="457200" rtl="0" eaLnBrk="1" fontAlgn="auto" latinLnBrk="0" hangingPunct="1">
              <a:lnSpc>
                <a:spcPct val="100000"/>
              </a:lnSpc>
              <a:spcBef>
                <a:spcPct val="20000"/>
              </a:spcBef>
              <a:spcAft>
                <a:spcPts val="0"/>
              </a:spcAft>
              <a:buClrTx/>
              <a:buSzTx/>
              <a:buFont typeface="Wingdings" pitchFamily="2" charset="2"/>
              <a:buChar char="q"/>
              <a:tabLst/>
            </a:pPr>
            <a:r>
              <a:rPr lang="en-US" sz="1800" b="0" dirty="0" smtClean="0">
                <a:solidFill>
                  <a:srgbClr val="000000"/>
                </a:solidFill>
                <a:latin typeface="Arial Narrow"/>
                <a:ea typeface="+mn-ea"/>
                <a:cs typeface="Arial Narrow"/>
              </a:rPr>
              <a:t>Future R&amp;D to develop safety modeling that combines electrochemical-thermal coupled models with mechanical material models. </a:t>
            </a:r>
            <a:endParaRPr kumimoji="0" lang="en-US" sz="1800" b="0" i="0" u="none" strike="noStrike" kern="1200" cap="none" spc="0" normalizeH="0" noProof="0" dirty="0" smtClean="0">
              <a:ln>
                <a:noFill/>
              </a:ln>
              <a:solidFill>
                <a:srgbClr val="000000"/>
              </a:solidFill>
              <a:effectLst/>
              <a:uLnTx/>
              <a:uFillTx/>
              <a:latin typeface="Arial Narrow"/>
              <a:ea typeface="+mn-ea"/>
              <a:cs typeface="Arial Narrow"/>
            </a:endParaRPr>
          </a:p>
          <a:p>
            <a:pPr marR="0" algn="l" defTabSz="457200" rtl="0" eaLnBrk="1" fontAlgn="auto" latinLnBrk="0" hangingPunct="1">
              <a:lnSpc>
                <a:spcPct val="100000"/>
              </a:lnSpc>
              <a:spcBef>
                <a:spcPct val="20000"/>
              </a:spcBef>
              <a:spcAft>
                <a:spcPts val="0"/>
              </a:spcAft>
              <a:buClrTx/>
              <a:buSzTx/>
              <a:tabLst/>
            </a:pPr>
            <a:endParaRPr kumimoji="0" lang="en-US" sz="1800" b="0" i="0" u="none" strike="noStrike" kern="1200" cap="none" spc="0" normalizeH="0" baseline="0" noProof="0" dirty="0" smtClean="0">
              <a:ln>
                <a:noFill/>
              </a:ln>
              <a:solidFill>
                <a:srgbClr val="000000"/>
              </a:solidFill>
              <a:effectLst/>
              <a:uLnTx/>
              <a:uFillTx/>
              <a:latin typeface="Arial Narrow"/>
              <a:ea typeface="+mn-ea"/>
              <a:cs typeface="Arial Narrow"/>
            </a:endParaRPr>
          </a:p>
        </p:txBody>
      </p:sp>
      <p:grpSp>
        <p:nvGrpSpPr>
          <p:cNvPr id="137" name="Group 136"/>
          <p:cNvGrpSpPr/>
          <p:nvPr/>
        </p:nvGrpSpPr>
        <p:grpSpPr>
          <a:xfrm>
            <a:off x="4792285" y="1410055"/>
            <a:ext cx="4074289" cy="3956813"/>
            <a:chOff x="201612" y="1524630"/>
            <a:chExt cx="8828780" cy="5609862"/>
          </a:xfrm>
        </p:grpSpPr>
        <p:grpSp>
          <p:nvGrpSpPr>
            <p:cNvPr id="93" name="Group 5"/>
            <p:cNvGrpSpPr>
              <a:grpSpLocks/>
            </p:cNvGrpSpPr>
            <p:nvPr/>
          </p:nvGrpSpPr>
          <p:grpSpPr bwMode="auto">
            <a:xfrm>
              <a:off x="247650" y="1880925"/>
              <a:ext cx="8593137" cy="2585030"/>
              <a:chOff x="211138" y="716796"/>
              <a:chExt cx="8593138" cy="2585685"/>
            </a:xfrm>
          </p:grpSpPr>
          <p:grpSp>
            <p:nvGrpSpPr>
              <p:cNvPr id="94" name="Group 31"/>
              <p:cNvGrpSpPr>
                <a:grpSpLocks/>
              </p:cNvGrpSpPr>
              <p:nvPr/>
            </p:nvGrpSpPr>
            <p:grpSpPr bwMode="auto">
              <a:xfrm>
                <a:off x="211138" y="920750"/>
                <a:ext cx="8593138" cy="2381731"/>
                <a:chOff x="76200" y="788544"/>
                <a:chExt cx="8932543" cy="2679764"/>
              </a:xfrm>
            </p:grpSpPr>
            <p:pic>
              <p:nvPicPr>
                <p:cNvPr id="96" name="Picture 33" descr="E:\research\battery\paper\diameter\smallnail\d0.5mm\temp0.5.gif"/>
                <p:cNvPicPr>
                  <a:picLocks noChangeAspect="1" noChangeArrowheads="1"/>
                </p:cNvPicPr>
                <p:nvPr/>
              </p:nvPicPr>
              <p:blipFill>
                <a:blip r:embed="rId4">
                  <a:extLst>
                    <a:ext uri="{28A0092B-C50C-407E-A947-70E740481C1C}">
                      <a14:useLocalDpi xmlns:a14="http://schemas.microsoft.com/office/drawing/2010/main" val="0"/>
                    </a:ext>
                  </a:extLst>
                </a:blip>
                <a:srcRect l="15733" t="6007" r="40585" b="15633"/>
                <a:stretch>
                  <a:fillRect/>
                </a:stretch>
              </p:blipFill>
              <p:spPr bwMode="auto">
                <a:xfrm>
                  <a:off x="76200" y="788544"/>
                  <a:ext cx="914400" cy="21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 name="Group 34"/>
                <p:cNvGrpSpPr>
                  <a:grpSpLocks/>
                </p:cNvGrpSpPr>
                <p:nvPr/>
              </p:nvGrpSpPr>
              <p:grpSpPr bwMode="auto">
                <a:xfrm rot="5400000">
                  <a:off x="1442149" y="320086"/>
                  <a:ext cx="965327" cy="1941576"/>
                  <a:chOff x="1676400" y="520584"/>
                  <a:chExt cx="1301496" cy="2844408"/>
                </a:xfrm>
              </p:grpSpPr>
              <p:pic>
                <p:nvPicPr>
                  <p:cNvPr id="111" name="Picture 48" descr="E:\research\battery\paper\diameter\smallnail\d0.5mm\temp0.5_section.gif"/>
                  <p:cNvPicPr>
                    <a:picLocks noChangeAspect="1" noChangeArrowheads="1"/>
                  </p:cNvPicPr>
                  <p:nvPr/>
                </p:nvPicPr>
                <p:blipFill>
                  <a:blip r:embed="rId5">
                    <a:extLst>
                      <a:ext uri="{28A0092B-C50C-407E-A947-70E740481C1C}">
                        <a14:useLocalDpi xmlns:a14="http://schemas.microsoft.com/office/drawing/2010/main" val="0"/>
                      </a:ext>
                    </a:extLst>
                  </a:blip>
                  <a:srcRect l="37093" r="52824" b="11423"/>
                  <a:stretch>
                    <a:fillRect/>
                  </a:stretch>
                </p:blipFill>
                <p:spPr bwMode="auto">
                  <a:xfrm>
                    <a:off x="2520696" y="617760"/>
                    <a:ext cx="457200" cy="232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49" descr="C:\Documents and Settings\Administrator\Desktop\Picture2.png"/>
                  <p:cNvPicPr>
                    <a:picLocks noChangeAspect="1" noChangeArrowheads="1"/>
                  </p:cNvPicPr>
                  <p:nvPr/>
                </p:nvPicPr>
                <p:blipFill>
                  <a:blip r:embed="rId6">
                    <a:extLst>
                      <a:ext uri="{28A0092B-C50C-407E-A947-70E740481C1C}">
                        <a14:useLocalDpi xmlns:a14="http://schemas.microsoft.com/office/drawing/2010/main" val="0"/>
                      </a:ext>
                    </a:extLst>
                  </a:blip>
                  <a:srcRect l="10738" t="52556" r="20378" b="16876"/>
                  <a:stretch>
                    <a:fillRect/>
                  </a:stretch>
                </p:blipFill>
                <p:spPr bwMode="auto">
                  <a:xfrm rot="-5400000">
                    <a:off x="709872" y="1487112"/>
                    <a:ext cx="2844408" cy="91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35" descr="E:\research\battery\paper\diameter\smallnail\d0.5mm\temp10s.gif"/>
                <p:cNvPicPr>
                  <a:picLocks noChangeAspect="1" noChangeArrowheads="1"/>
                </p:cNvPicPr>
                <p:nvPr/>
              </p:nvPicPr>
              <p:blipFill>
                <a:blip r:embed="rId7">
                  <a:extLst>
                    <a:ext uri="{28A0092B-C50C-407E-A947-70E740481C1C}">
                      <a14:useLocalDpi xmlns:a14="http://schemas.microsoft.com/office/drawing/2010/main" val="0"/>
                    </a:ext>
                  </a:extLst>
                </a:blip>
                <a:srcRect l="12720" r="38161" b="10640"/>
                <a:stretch>
                  <a:fillRect/>
                </a:stretch>
              </p:blipFill>
              <p:spPr bwMode="auto">
                <a:xfrm>
                  <a:off x="2895600" y="805164"/>
                  <a:ext cx="900971" cy="21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 name="Group 36"/>
                <p:cNvGrpSpPr>
                  <a:grpSpLocks noChangeAspect="1"/>
                </p:cNvGrpSpPr>
                <p:nvPr/>
              </p:nvGrpSpPr>
              <p:grpSpPr bwMode="auto">
                <a:xfrm>
                  <a:off x="3675890" y="1045835"/>
                  <a:ext cx="2133600" cy="719802"/>
                  <a:chOff x="4114800" y="1209960"/>
                  <a:chExt cx="2670048" cy="900779"/>
                </a:xfrm>
              </p:grpSpPr>
              <p:pic>
                <p:nvPicPr>
                  <p:cNvPr id="109" name="Picture 46" descr="C:\Documents and Settings\Administrator\Desktop\Picture3.png"/>
                  <p:cNvPicPr>
                    <a:picLocks noChangeAspect="1" noChangeArrowheads="1"/>
                  </p:cNvPicPr>
                  <p:nvPr/>
                </p:nvPicPr>
                <p:blipFill>
                  <a:blip r:embed="rId8">
                    <a:extLst>
                      <a:ext uri="{28A0092B-C50C-407E-A947-70E740481C1C}">
                        <a14:useLocalDpi xmlns:a14="http://schemas.microsoft.com/office/drawing/2010/main" val="0"/>
                      </a:ext>
                    </a:extLst>
                  </a:blip>
                  <a:srcRect l="11914" t="67789" r="19437" b="16106"/>
                  <a:stretch>
                    <a:fillRect/>
                  </a:stretch>
                </p:blipFill>
                <p:spPr bwMode="auto">
                  <a:xfrm>
                    <a:off x="4114800" y="1209960"/>
                    <a:ext cx="2670048" cy="48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47" descr="E:\research\battery\paper\diameter\smallnail\d0.5mm\temp10s_section.gif"/>
                  <p:cNvPicPr>
                    <a:picLocks noChangeArrowheads="1"/>
                  </p:cNvPicPr>
                  <p:nvPr/>
                </p:nvPicPr>
                <p:blipFill>
                  <a:blip r:embed="rId9">
                    <a:extLst>
                      <a:ext uri="{28A0092B-C50C-407E-A947-70E740481C1C}">
                        <a14:useLocalDpi xmlns:a14="http://schemas.microsoft.com/office/drawing/2010/main" val="0"/>
                      </a:ext>
                    </a:extLst>
                  </a:blip>
                  <a:srcRect l="37093" r="53227" b="11423"/>
                  <a:stretch>
                    <a:fillRect/>
                  </a:stretch>
                </p:blipFill>
                <p:spPr bwMode="auto">
                  <a:xfrm rot="5400000">
                    <a:off x="5458968" y="784859"/>
                    <a:ext cx="45720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 name="Picture 37" descr="C:\Documents and Settings\Administrator\Desktop\Picture4.png"/>
                <p:cNvPicPr>
                  <a:picLocks noChangeAspect="1" noChangeArrowheads="1"/>
                </p:cNvPicPr>
                <p:nvPr/>
              </p:nvPicPr>
              <p:blipFill>
                <a:blip r:embed="rId10">
                  <a:extLst>
                    <a:ext uri="{28A0092B-C50C-407E-A947-70E740481C1C}">
                      <a14:useLocalDpi xmlns:a14="http://schemas.microsoft.com/office/drawing/2010/main" val="0"/>
                    </a:ext>
                  </a:extLst>
                </a:blip>
                <a:srcRect l="10033" t="61041" r="18182" b="15649"/>
                <a:stretch>
                  <a:fillRect/>
                </a:stretch>
              </p:blipFill>
              <p:spPr bwMode="auto">
                <a:xfrm>
                  <a:off x="6791713" y="932331"/>
                  <a:ext cx="2217030" cy="55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38" descr="E:\research\battery\paper\diameter\smallnail\d0.5mm\temp100s.gif"/>
                <p:cNvPicPr>
                  <a:picLocks noChangeAspect="1" noChangeArrowheads="1"/>
                </p:cNvPicPr>
                <p:nvPr/>
              </p:nvPicPr>
              <p:blipFill>
                <a:blip r:embed="rId11">
                  <a:extLst>
                    <a:ext uri="{28A0092B-C50C-407E-A947-70E740481C1C}">
                      <a14:useLocalDpi xmlns:a14="http://schemas.microsoft.com/office/drawing/2010/main" val="0"/>
                    </a:ext>
                  </a:extLst>
                </a:blip>
                <a:srcRect l="15921" t="6000" r="40720" b="15919"/>
                <a:stretch>
                  <a:fillRect/>
                </a:stretch>
              </p:blipFill>
              <p:spPr bwMode="auto">
                <a:xfrm>
                  <a:off x="5881496" y="864108"/>
                  <a:ext cx="910217" cy="218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39" descr="E:\research\battery\paper\diameter\smallnail\d0.5mm\temp100s_section.gif"/>
                <p:cNvPicPr>
                  <a:picLocks noChangeAspect="1" noChangeArrowheads="1"/>
                </p:cNvPicPr>
                <p:nvPr/>
              </p:nvPicPr>
              <p:blipFill>
                <a:blip r:embed="rId12">
                  <a:extLst>
                    <a:ext uri="{28A0092B-C50C-407E-A947-70E740481C1C}">
                      <a14:useLocalDpi xmlns:a14="http://schemas.microsoft.com/office/drawing/2010/main" val="0"/>
                    </a:ext>
                  </a:extLst>
                </a:blip>
                <a:srcRect l="37093" r="53024" b="11276"/>
                <a:stretch>
                  <a:fillRect/>
                </a:stretch>
              </p:blipFill>
              <p:spPr bwMode="auto">
                <a:xfrm rot="5400000">
                  <a:off x="7941523" y="714664"/>
                  <a:ext cx="331551" cy="173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40" descr="E:\research\battery\paper\diameter\smallnail\d0.5mm\temp0.5.gif"/>
                <p:cNvPicPr>
                  <a:picLocks noChangeAspect="1" noChangeArrowheads="1"/>
                </p:cNvPicPr>
                <p:nvPr/>
              </p:nvPicPr>
              <p:blipFill>
                <a:blip r:embed="rId4">
                  <a:extLst>
                    <a:ext uri="{28A0092B-C50C-407E-A947-70E740481C1C}">
                      <a14:useLocalDpi xmlns:a14="http://schemas.microsoft.com/office/drawing/2010/main" val="0"/>
                    </a:ext>
                  </a:extLst>
                </a:blip>
                <a:srcRect l="75281" t="30495" r="12360" b="35905"/>
                <a:stretch>
                  <a:fillRect/>
                </a:stretch>
              </p:blipFill>
              <p:spPr bwMode="auto">
                <a:xfrm>
                  <a:off x="1046258" y="1779636"/>
                  <a:ext cx="390804" cy="141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41" descr="E:\research\battery\paper\diameter\smallnail\d0.5mm\temp10s.gif"/>
                <p:cNvPicPr>
                  <a:picLocks noChangeAspect="1" noChangeArrowheads="1"/>
                </p:cNvPicPr>
                <p:nvPr/>
              </p:nvPicPr>
              <p:blipFill>
                <a:blip r:embed="rId7">
                  <a:extLst>
                    <a:ext uri="{28A0092B-C50C-407E-A947-70E740481C1C}">
                      <a14:useLocalDpi xmlns:a14="http://schemas.microsoft.com/office/drawing/2010/main" val="0"/>
                    </a:ext>
                  </a:extLst>
                </a:blip>
                <a:srcRect l="75121" t="30161" r="12440" b="35519"/>
                <a:stretch>
                  <a:fillRect/>
                </a:stretch>
              </p:blipFill>
              <p:spPr bwMode="auto">
                <a:xfrm>
                  <a:off x="3863194" y="1779636"/>
                  <a:ext cx="406954" cy="14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42" descr="E:\research\battery\paper\diameter\smallnail\d0.5mm\temp100s.gif"/>
                <p:cNvPicPr>
                  <a:picLocks noChangeAspect="1" noChangeArrowheads="1"/>
                </p:cNvPicPr>
                <p:nvPr/>
              </p:nvPicPr>
              <p:blipFill>
                <a:blip r:embed="rId11">
                  <a:extLst>
                    <a:ext uri="{28A0092B-C50C-407E-A947-70E740481C1C}">
                      <a14:useLocalDpi xmlns:a14="http://schemas.microsoft.com/office/drawing/2010/main" val="0"/>
                    </a:ext>
                  </a:extLst>
                </a:blip>
                <a:srcRect l="75439" t="29906" r="12280" b="35600"/>
                <a:stretch>
                  <a:fillRect/>
                </a:stretch>
              </p:blipFill>
              <p:spPr bwMode="auto">
                <a:xfrm>
                  <a:off x="6860565" y="1779636"/>
                  <a:ext cx="389537" cy="145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16"/>
                <p:cNvSpPr txBox="1">
                  <a:spLocks noChangeArrowheads="1"/>
                </p:cNvSpPr>
                <p:nvPr/>
              </p:nvSpPr>
              <p:spPr bwMode="auto">
                <a:xfrm>
                  <a:off x="250309" y="2963543"/>
                  <a:ext cx="799606" cy="5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0.5s</a:t>
                  </a:r>
                </a:p>
              </p:txBody>
            </p:sp>
            <p:sp>
              <p:nvSpPr>
                <p:cNvPr id="107" name="TextBox 32"/>
                <p:cNvSpPr txBox="1">
                  <a:spLocks noChangeArrowheads="1"/>
                </p:cNvSpPr>
                <p:nvPr/>
              </p:nvSpPr>
              <p:spPr bwMode="auto">
                <a:xfrm>
                  <a:off x="3167416" y="2963543"/>
                  <a:ext cx="724607" cy="5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10s</a:t>
                  </a:r>
                </a:p>
              </p:txBody>
            </p:sp>
            <p:sp>
              <p:nvSpPr>
                <p:cNvPr id="108" name="TextBox 33"/>
                <p:cNvSpPr txBox="1">
                  <a:spLocks noChangeArrowheads="1"/>
                </p:cNvSpPr>
                <p:nvPr/>
              </p:nvSpPr>
              <p:spPr bwMode="auto">
                <a:xfrm>
                  <a:off x="6023859" y="2963545"/>
                  <a:ext cx="865953" cy="50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100s</a:t>
                  </a:r>
                </a:p>
              </p:txBody>
            </p:sp>
          </p:grpSp>
          <p:sp>
            <p:nvSpPr>
              <p:cNvPr id="95" name="TextBox 35"/>
              <p:cNvSpPr txBox="1">
                <a:spLocks noChangeArrowheads="1"/>
              </p:cNvSpPr>
              <p:nvPr/>
            </p:nvSpPr>
            <p:spPr bwMode="auto">
              <a:xfrm>
                <a:off x="439738" y="716796"/>
                <a:ext cx="2273264" cy="42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a:latin typeface="Calibri" pitchFamily="34" charset="0"/>
                  </a:rPr>
                  <a:t>Diameter = 0.5 mm</a:t>
                </a:r>
              </a:p>
            </p:txBody>
          </p:sp>
        </p:grpSp>
        <p:sp>
          <p:nvSpPr>
            <p:cNvPr id="113" name="TextBox 23"/>
            <p:cNvSpPr txBox="1">
              <a:spLocks noChangeArrowheads="1"/>
            </p:cNvSpPr>
            <p:nvPr/>
          </p:nvSpPr>
          <p:spPr bwMode="auto">
            <a:xfrm>
              <a:off x="1606551" y="3397880"/>
              <a:ext cx="1879217" cy="97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=180</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34</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=146</a:t>
              </a:r>
              <a:r>
                <a:rPr lang="en-US" sz="1100" baseline="30000" dirty="0">
                  <a:latin typeface="Calibri" pitchFamily="34" charset="0"/>
                </a:rPr>
                <a:t>o</a:t>
              </a:r>
              <a:r>
                <a:rPr lang="en-US" sz="1100" dirty="0">
                  <a:latin typeface="Calibri" pitchFamily="34" charset="0"/>
                </a:rPr>
                <a:t>C</a:t>
              </a:r>
            </a:p>
          </p:txBody>
        </p:sp>
        <p:sp>
          <p:nvSpPr>
            <p:cNvPr id="114" name="TextBox 59"/>
            <p:cNvSpPr txBox="1">
              <a:spLocks noChangeArrowheads="1"/>
            </p:cNvSpPr>
            <p:nvPr/>
          </p:nvSpPr>
          <p:spPr bwMode="auto">
            <a:xfrm>
              <a:off x="4359275" y="3356604"/>
              <a:ext cx="1629467" cy="97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=58</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53</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=5</a:t>
              </a:r>
              <a:r>
                <a:rPr lang="en-US" sz="1100" baseline="30000" dirty="0">
                  <a:latin typeface="Calibri" pitchFamily="34" charset="0"/>
                </a:rPr>
                <a:t>o</a:t>
              </a:r>
              <a:r>
                <a:rPr lang="en-US" sz="1100" dirty="0">
                  <a:latin typeface="Calibri" pitchFamily="34" charset="0"/>
                </a:rPr>
                <a:t>C</a:t>
              </a:r>
            </a:p>
          </p:txBody>
        </p:sp>
        <p:sp>
          <p:nvSpPr>
            <p:cNvPr id="115" name="TextBox 60"/>
            <p:cNvSpPr txBox="1">
              <a:spLocks noChangeArrowheads="1"/>
            </p:cNvSpPr>
            <p:nvPr/>
          </p:nvSpPr>
          <p:spPr bwMode="auto">
            <a:xfrm>
              <a:off x="7400924" y="3397880"/>
              <a:ext cx="1629468" cy="97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=116</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113</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=3</a:t>
              </a:r>
              <a:r>
                <a:rPr lang="en-US" sz="1100" baseline="30000" dirty="0">
                  <a:latin typeface="Calibri" pitchFamily="34" charset="0"/>
                </a:rPr>
                <a:t>o</a:t>
              </a:r>
              <a:r>
                <a:rPr lang="en-US" sz="1100" dirty="0">
                  <a:latin typeface="Calibri" pitchFamily="34" charset="0"/>
                </a:rPr>
                <a:t>C</a:t>
              </a:r>
            </a:p>
          </p:txBody>
        </p:sp>
        <p:grpSp>
          <p:nvGrpSpPr>
            <p:cNvPr id="116" name="Group 9"/>
            <p:cNvGrpSpPr>
              <a:grpSpLocks/>
            </p:cNvGrpSpPr>
            <p:nvPr/>
          </p:nvGrpSpPr>
          <p:grpSpPr bwMode="auto">
            <a:xfrm>
              <a:off x="201612" y="4364668"/>
              <a:ext cx="8664575" cy="2769824"/>
              <a:chOff x="165100" y="3200400"/>
              <a:chExt cx="8912225" cy="2938269"/>
            </a:xfrm>
          </p:grpSpPr>
          <p:pic>
            <p:nvPicPr>
              <p:cNvPr id="117" name="Picture 12" descr="E:\research\battery\paper\diameter\smallnail\d0.8mm\temp0.5.gif"/>
              <p:cNvPicPr>
                <a:picLocks noChangeAspect="1" noChangeArrowheads="1"/>
              </p:cNvPicPr>
              <p:nvPr/>
            </p:nvPicPr>
            <p:blipFill>
              <a:blip r:embed="rId13">
                <a:extLst>
                  <a:ext uri="{28A0092B-C50C-407E-A947-70E740481C1C}">
                    <a14:useLocalDpi xmlns:a14="http://schemas.microsoft.com/office/drawing/2010/main" val="0"/>
                  </a:ext>
                </a:extLst>
              </a:blip>
              <a:srcRect l="26109" t="6412" r="26212" b="6560"/>
              <a:stretch>
                <a:fillRect/>
              </a:stretch>
            </p:blipFill>
            <p:spPr bwMode="auto">
              <a:xfrm>
                <a:off x="165100" y="3467368"/>
                <a:ext cx="8985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3" descr="E:\research\battery\paper\diameter\smallnail\d0.8mm\tempsection0.5.gif"/>
              <p:cNvPicPr>
                <a:picLocks noChangeAspect="1" noChangeArrowheads="1"/>
              </p:cNvPicPr>
              <p:nvPr/>
            </p:nvPicPr>
            <p:blipFill>
              <a:blip r:embed="rId14">
                <a:extLst>
                  <a:ext uri="{28A0092B-C50C-407E-A947-70E740481C1C}">
                    <a14:useLocalDpi xmlns:a14="http://schemas.microsoft.com/office/drawing/2010/main" val="0"/>
                  </a:ext>
                </a:extLst>
              </a:blip>
              <a:srcRect l="11227" t="47781" r="2592" b="44958"/>
              <a:stretch>
                <a:fillRect/>
              </a:stretch>
            </p:blipFill>
            <p:spPr bwMode="auto">
              <a:xfrm>
                <a:off x="1212850" y="4024581"/>
                <a:ext cx="17510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4" descr="E:\research\battery\paper\diameter\smallnail\d0.8mm\temp10s.gif"/>
              <p:cNvPicPr>
                <a:picLocks noChangeAspect="1" noChangeArrowheads="1"/>
              </p:cNvPicPr>
              <p:nvPr/>
            </p:nvPicPr>
            <p:blipFill>
              <a:blip r:embed="rId15">
                <a:extLst>
                  <a:ext uri="{28A0092B-C50C-407E-A947-70E740481C1C}">
                    <a14:useLocalDpi xmlns:a14="http://schemas.microsoft.com/office/drawing/2010/main" val="0"/>
                  </a:ext>
                </a:extLst>
              </a:blip>
              <a:srcRect l="26254" t="6918" r="26385" b="6596"/>
              <a:stretch>
                <a:fillRect/>
              </a:stretch>
            </p:blipFill>
            <p:spPr bwMode="auto">
              <a:xfrm>
                <a:off x="3030538" y="3467368"/>
                <a:ext cx="8985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5" descr="E:\research\battery\paper\diameter\smallnail\d0.8mm\tempsection10s.gif"/>
              <p:cNvPicPr>
                <a:picLocks noChangeAspect="1" noChangeArrowheads="1"/>
              </p:cNvPicPr>
              <p:nvPr/>
            </p:nvPicPr>
            <p:blipFill>
              <a:blip r:embed="rId16">
                <a:extLst>
                  <a:ext uri="{28A0092B-C50C-407E-A947-70E740481C1C}">
                    <a14:useLocalDpi xmlns:a14="http://schemas.microsoft.com/office/drawing/2010/main" val="0"/>
                  </a:ext>
                </a:extLst>
              </a:blip>
              <a:srcRect l="11227" t="47781" r="2760" b="44958"/>
              <a:stretch>
                <a:fillRect/>
              </a:stretch>
            </p:blipFill>
            <p:spPr bwMode="auto">
              <a:xfrm>
                <a:off x="4191000" y="4024581"/>
                <a:ext cx="17510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6" descr="E:\research\battery\paper\diameter\smallnail\d0.8mm\temp100s.gif"/>
              <p:cNvPicPr>
                <a:picLocks noChangeAspect="1" noChangeArrowheads="1"/>
              </p:cNvPicPr>
              <p:nvPr/>
            </p:nvPicPr>
            <p:blipFill>
              <a:blip r:embed="rId17">
                <a:extLst>
                  <a:ext uri="{28A0092B-C50C-407E-A947-70E740481C1C}">
                    <a14:useLocalDpi xmlns:a14="http://schemas.microsoft.com/office/drawing/2010/main" val="0"/>
                  </a:ext>
                </a:extLst>
              </a:blip>
              <a:srcRect l="26057" t="6982" r="26421" b="6982"/>
              <a:stretch>
                <a:fillRect/>
              </a:stretch>
            </p:blipFill>
            <p:spPr bwMode="auto">
              <a:xfrm>
                <a:off x="6016625" y="3467368"/>
                <a:ext cx="9048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7" descr="E:\research\battery\paper\diameter\smallnail\d0.8mm\tempsection100s.gif"/>
              <p:cNvPicPr>
                <a:picLocks noChangeAspect="1" noChangeArrowheads="1"/>
              </p:cNvPicPr>
              <p:nvPr/>
            </p:nvPicPr>
            <p:blipFill>
              <a:blip r:embed="rId18">
                <a:extLst>
                  <a:ext uri="{28A0092B-C50C-407E-A947-70E740481C1C}">
                    <a14:useLocalDpi xmlns:a14="http://schemas.microsoft.com/office/drawing/2010/main" val="0"/>
                  </a:ext>
                </a:extLst>
              </a:blip>
              <a:srcRect l="11227" t="47781" r="2760" b="44756"/>
              <a:stretch>
                <a:fillRect/>
              </a:stretch>
            </p:blipFill>
            <p:spPr bwMode="auto">
              <a:xfrm>
                <a:off x="7239000" y="4024581"/>
                <a:ext cx="1751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8" descr="C:\Documents and Settings\Administrator\Desktop\Picture5.png"/>
              <p:cNvPicPr>
                <a:picLocks noChangeAspect="1" noChangeArrowheads="1"/>
              </p:cNvPicPr>
              <p:nvPr/>
            </p:nvPicPr>
            <p:blipFill>
              <a:blip r:embed="rId19">
                <a:extLst>
                  <a:ext uri="{28A0092B-C50C-407E-A947-70E740481C1C}">
                    <a14:useLocalDpi xmlns:a14="http://schemas.microsoft.com/office/drawing/2010/main" val="0"/>
                  </a:ext>
                </a:extLst>
              </a:blip>
              <a:srcRect l="10374" t="65337" r="20377" b="15034"/>
              <a:stretch>
                <a:fillRect/>
              </a:stretch>
            </p:blipFill>
            <p:spPr bwMode="auto">
              <a:xfrm>
                <a:off x="928688" y="3548331"/>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9" descr="C:\Documents and Settings\Administrator\Desktop\Picture6.png"/>
              <p:cNvPicPr>
                <a:picLocks noChangeAspect="1" noChangeArrowheads="1"/>
              </p:cNvPicPr>
              <p:nvPr/>
            </p:nvPicPr>
            <p:blipFill>
              <a:blip r:embed="rId20">
                <a:extLst>
                  <a:ext uri="{28A0092B-C50C-407E-A947-70E740481C1C}">
                    <a14:useLocalDpi xmlns:a14="http://schemas.microsoft.com/office/drawing/2010/main" val="0"/>
                  </a:ext>
                </a:extLst>
              </a:blip>
              <a:srcRect l="10374" t="65337" r="20847" b="16261"/>
              <a:stretch>
                <a:fillRect/>
              </a:stretch>
            </p:blipFill>
            <p:spPr bwMode="auto">
              <a:xfrm>
                <a:off x="3811588" y="3522931"/>
                <a:ext cx="21780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0" descr="C:\Documents and Settings\Administrator\Desktop\Picture7.png"/>
              <p:cNvPicPr>
                <a:picLocks noChangeAspect="1" noChangeArrowheads="1"/>
              </p:cNvPicPr>
              <p:nvPr/>
            </p:nvPicPr>
            <p:blipFill>
              <a:blip r:embed="rId21">
                <a:extLst>
                  <a:ext uri="{28A0092B-C50C-407E-A947-70E740481C1C}">
                    <a14:useLocalDpi xmlns:a14="http://schemas.microsoft.com/office/drawing/2010/main" val="0"/>
                  </a:ext>
                </a:extLst>
              </a:blip>
              <a:srcRect l="8601" t="66673" r="20114" b="14310"/>
              <a:stretch>
                <a:fillRect/>
              </a:stretch>
            </p:blipFill>
            <p:spPr bwMode="auto">
              <a:xfrm>
                <a:off x="6883400" y="3557856"/>
                <a:ext cx="2193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51"/>
              <p:cNvSpPr txBox="1">
                <a:spLocks noChangeArrowheads="1"/>
              </p:cNvSpPr>
              <p:nvPr/>
            </p:nvSpPr>
            <p:spPr bwMode="auto">
              <a:xfrm>
                <a:off x="527050" y="3200400"/>
                <a:ext cx="2141292" cy="44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a:latin typeface="Calibri" pitchFamily="34" charset="0"/>
                  </a:rPr>
                  <a:t>Diameter = 8 mm</a:t>
                </a:r>
              </a:p>
            </p:txBody>
          </p:sp>
          <p:pic>
            <p:nvPicPr>
              <p:cNvPr id="127" name="Picture 22" descr="E:\research\battery\paper\diameter\smallnail\d0.8mm\temp0.5.gif"/>
              <p:cNvPicPr>
                <a:picLocks noChangeAspect="1" noChangeArrowheads="1"/>
              </p:cNvPicPr>
              <p:nvPr/>
            </p:nvPicPr>
            <p:blipFill>
              <a:blip r:embed="rId13">
                <a:extLst>
                  <a:ext uri="{28A0092B-C50C-407E-A947-70E740481C1C}">
                    <a14:useLocalDpi xmlns:a14="http://schemas.microsoft.com/office/drawing/2010/main" val="0"/>
                  </a:ext>
                </a:extLst>
              </a:blip>
              <a:srcRect l="75281" t="29802" r="12360" b="35876"/>
              <a:stretch>
                <a:fillRect/>
              </a:stretch>
            </p:blipFill>
            <p:spPr bwMode="auto">
              <a:xfrm>
                <a:off x="1144588" y="4362718"/>
                <a:ext cx="3841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3" descr="E:\research\battery\paper\diameter\smallnail\d0.8mm\temp10s.gif"/>
              <p:cNvPicPr>
                <a:picLocks noChangeAspect="1" noChangeArrowheads="1"/>
              </p:cNvPicPr>
              <p:nvPr/>
            </p:nvPicPr>
            <p:blipFill>
              <a:blip r:embed="rId15">
                <a:extLst>
                  <a:ext uri="{28A0092B-C50C-407E-A947-70E740481C1C}">
                    <a14:useLocalDpi xmlns:a14="http://schemas.microsoft.com/office/drawing/2010/main" val="0"/>
                  </a:ext>
                </a:extLst>
              </a:blip>
              <a:srcRect l="75281" t="29802" r="12360" b="35876"/>
              <a:stretch>
                <a:fillRect/>
              </a:stretch>
            </p:blipFill>
            <p:spPr bwMode="auto">
              <a:xfrm>
                <a:off x="4022725" y="4372243"/>
                <a:ext cx="3825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24" descr="E:\research\battery\paper\diameter\smallnail\d0.8mm\temp100s.gif"/>
              <p:cNvPicPr>
                <a:picLocks noChangeAspect="1" noChangeArrowheads="1"/>
              </p:cNvPicPr>
              <p:nvPr/>
            </p:nvPicPr>
            <p:blipFill>
              <a:blip r:embed="rId17">
                <a:extLst>
                  <a:ext uri="{28A0092B-C50C-407E-A947-70E740481C1C}">
                    <a14:useLocalDpi xmlns:a14="http://schemas.microsoft.com/office/drawing/2010/main" val="0"/>
                  </a:ext>
                </a:extLst>
              </a:blip>
              <a:srcRect l="75281" t="29802" r="12360" b="35876"/>
              <a:stretch>
                <a:fillRect/>
              </a:stretch>
            </p:blipFill>
            <p:spPr bwMode="auto">
              <a:xfrm>
                <a:off x="7000875" y="4372243"/>
                <a:ext cx="3841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55"/>
              <p:cNvSpPr txBox="1">
                <a:spLocks noChangeArrowheads="1"/>
              </p:cNvSpPr>
              <p:nvPr/>
            </p:nvSpPr>
            <p:spPr bwMode="auto">
              <a:xfrm>
                <a:off x="439739" y="5662882"/>
                <a:ext cx="791210" cy="4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0.5s</a:t>
                </a:r>
              </a:p>
            </p:txBody>
          </p:sp>
          <p:sp>
            <p:nvSpPr>
              <p:cNvPr id="131" name="TextBox 56"/>
              <p:cNvSpPr txBox="1">
                <a:spLocks noChangeArrowheads="1"/>
              </p:cNvSpPr>
              <p:nvPr/>
            </p:nvSpPr>
            <p:spPr bwMode="auto">
              <a:xfrm>
                <a:off x="3357563" y="5662882"/>
                <a:ext cx="716998" cy="4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10s</a:t>
                </a:r>
              </a:p>
            </p:txBody>
          </p:sp>
          <p:sp>
            <p:nvSpPr>
              <p:cNvPr id="132" name="TextBox 57"/>
              <p:cNvSpPr txBox="1">
                <a:spLocks noChangeArrowheads="1"/>
              </p:cNvSpPr>
              <p:nvPr/>
            </p:nvSpPr>
            <p:spPr bwMode="auto">
              <a:xfrm>
                <a:off x="6213476" y="5662882"/>
                <a:ext cx="856860" cy="4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dirty="0">
                    <a:latin typeface="Calibri" pitchFamily="34" charset="0"/>
                  </a:rPr>
                  <a:t>100s</a:t>
                </a:r>
              </a:p>
            </p:txBody>
          </p:sp>
          <p:sp>
            <p:nvSpPr>
              <p:cNvPr id="133" name="TextBox 61"/>
              <p:cNvSpPr txBox="1">
                <a:spLocks noChangeArrowheads="1"/>
              </p:cNvSpPr>
              <p:nvPr/>
            </p:nvSpPr>
            <p:spPr bwMode="auto">
              <a:xfrm>
                <a:off x="1525588" y="4624657"/>
                <a:ext cx="1676041" cy="103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=36</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34</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=2</a:t>
                </a:r>
                <a:r>
                  <a:rPr lang="en-US" sz="1100" baseline="30000" dirty="0">
                    <a:latin typeface="Calibri" pitchFamily="34" charset="0"/>
                  </a:rPr>
                  <a:t>o</a:t>
                </a:r>
                <a:r>
                  <a:rPr lang="en-US" sz="1100" dirty="0">
                    <a:latin typeface="Calibri" pitchFamily="34" charset="0"/>
                  </a:rPr>
                  <a:t>C</a:t>
                </a:r>
              </a:p>
            </p:txBody>
          </p:sp>
          <p:sp>
            <p:nvSpPr>
              <p:cNvPr id="134" name="TextBox 62"/>
              <p:cNvSpPr txBox="1">
                <a:spLocks noChangeArrowheads="1"/>
              </p:cNvSpPr>
              <p:nvPr/>
            </p:nvSpPr>
            <p:spPr bwMode="auto">
              <a:xfrm>
                <a:off x="4397373" y="4624657"/>
                <a:ext cx="1872989" cy="103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=52.8</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52.3</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=0.5</a:t>
                </a:r>
                <a:r>
                  <a:rPr lang="en-US" sz="1100" baseline="30000" dirty="0">
                    <a:latin typeface="Calibri" pitchFamily="34" charset="0"/>
                  </a:rPr>
                  <a:t>o</a:t>
                </a:r>
                <a:r>
                  <a:rPr lang="en-US" sz="1100" dirty="0">
                    <a:latin typeface="Calibri" pitchFamily="34" charset="0"/>
                  </a:rPr>
                  <a:t>C</a:t>
                </a:r>
              </a:p>
            </p:txBody>
          </p:sp>
          <p:sp>
            <p:nvSpPr>
              <p:cNvPr id="135" name="TextBox 63"/>
              <p:cNvSpPr txBox="1">
                <a:spLocks noChangeArrowheads="1"/>
              </p:cNvSpPr>
              <p:nvPr/>
            </p:nvSpPr>
            <p:spPr bwMode="auto">
              <a:xfrm>
                <a:off x="7396163" y="4624657"/>
                <a:ext cx="1676041" cy="103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100" dirty="0" err="1">
                    <a:latin typeface="Calibri" pitchFamily="34" charset="0"/>
                  </a:rPr>
                  <a:t>T</a:t>
                </a:r>
                <a:r>
                  <a:rPr lang="en-US" sz="1100" baseline="-25000" dirty="0" err="1">
                    <a:latin typeface="Calibri" pitchFamily="34" charset="0"/>
                  </a:rPr>
                  <a:t>max</a:t>
                </a:r>
                <a:r>
                  <a:rPr lang="en-US" sz="1100" dirty="0">
                    <a:latin typeface="Calibri" pitchFamily="34" charset="0"/>
                  </a:rPr>
                  <a:t>=114</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 112</a:t>
                </a:r>
                <a:r>
                  <a:rPr lang="en-US" sz="1100" baseline="30000" dirty="0">
                    <a:latin typeface="Calibri" pitchFamily="34" charset="0"/>
                  </a:rPr>
                  <a:t>o</a:t>
                </a:r>
                <a:r>
                  <a:rPr lang="en-US" sz="1100" dirty="0">
                    <a:latin typeface="Calibri" pitchFamily="34" charset="0"/>
                  </a:rPr>
                  <a:t>C</a:t>
                </a:r>
              </a:p>
              <a:p>
                <a:pPr eaLnBrk="1" hangingPunct="1"/>
                <a:r>
                  <a:rPr lang="en-US" sz="1100" dirty="0" err="1">
                    <a:latin typeface="Calibri" pitchFamily="34" charset="0"/>
                  </a:rPr>
                  <a:t>T</a:t>
                </a:r>
                <a:r>
                  <a:rPr lang="en-US" sz="1100" baseline="-25000" dirty="0" err="1">
                    <a:latin typeface="Calibri" pitchFamily="34" charset="0"/>
                  </a:rPr>
                  <a:t>max</a:t>
                </a:r>
                <a:r>
                  <a:rPr lang="en-US" sz="1100" dirty="0" err="1">
                    <a:latin typeface="Calibri" pitchFamily="34" charset="0"/>
                  </a:rPr>
                  <a:t>-T</a:t>
                </a:r>
                <a:r>
                  <a:rPr lang="en-US" sz="1100" baseline="-25000" dirty="0" err="1">
                    <a:latin typeface="Calibri" pitchFamily="34" charset="0"/>
                  </a:rPr>
                  <a:t>avg</a:t>
                </a:r>
                <a:r>
                  <a:rPr lang="en-US" sz="1100" dirty="0">
                    <a:latin typeface="Calibri" pitchFamily="34" charset="0"/>
                  </a:rPr>
                  <a:t>=2</a:t>
                </a:r>
                <a:r>
                  <a:rPr lang="en-US" sz="1100" baseline="30000" dirty="0">
                    <a:latin typeface="Calibri" pitchFamily="34" charset="0"/>
                  </a:rPr>
                  <a:t>o</a:t>
                </a:r>
                <a:r>
                  <a:rPr lang="en-US" sz="1100" dirty="0">
                    <a:latin typeface="Calibri" pitchFamily="34" charset="0"/>
                  </a:rPr>
                  <a:t>C</a:t>
                </a:r>
              </a:p>
            </p:txBody>
          </p:sp>
        </p:grpSp>
        <p:sp>
          <p:nvSpPr>
            <p:cNvPr id="136" name="TextBox 39"/>
            <p:cNvSpPr txBox="1">
              <a:spLocks noChangeArrowheads="1"/>
            </p:cNvSpPr>
            <p:nvPr/>
          </p:nvSpPr>
          <p:spPr bwMode="auto">
            <a:xfrm>
              <a:off x="563562" y="1524630"/>
              <a:ext cx="7905750" cy="448511"/>
            </a:xfrm>
            <a:prstGeom prst="rect">
              <a:avLst/>
            </a:prstGeom>
            <a:solidFill>
              <a:schemeClr val="bg1">
                <a:lumMod val="65000"/>
              </a:schemeClr>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defRPr/>
              </a:pPr>
              <a:r>
                <a:rPr lang="en-US" sz="1200" dirty="0" smtClean="0">
                  <a:latin typeface="Calibri" pitchFamily="34" charset="0"/>
                </a:rPr>
                <a:t>Full Penetration</a:t>
              </a:r>
              <a:endParaRPr lang="en-US" sz="1200" dirty="0">
                <a:latin typeface="Calibri" pitchFamily="34" charset="0"/>
              </a:endParaRPr>
            </a:p>
          </p:txBody>
        </p:sp>
      </p:grpSp>
      <p:pic>
        <p:nvPicPr>
          <p:cNvPr id="1027" name="Picture 1" descr="Fig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33972" y="2209969"/>
            <a:ext cx="18129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67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a:srcRect l="6081" t="12251" r="7925" b="10478"/>
          <a:stretch>
            <a:fillRect/>
          </a:stretch>
        </p:blipFill>
        <p:spPr bwMode="auto">
          <a:xfrm>
            <a:off x="365041" y="1642323"/>
            <a:ext cx="7543800" cy="4180334"/>
          </a:xfrm>
          <a:prstGeom prst="rect">
            <a:avLst/>
          </a:prstGeom>
          <a:noFill/>
          <a:ln w="9525">
            <a:noFill/>
            <a:miter lim="800000"/>
            <a:headEnd/>
            <a:tailEnd/>
          </a:ln>
        </p:spPr>
      </p:pic>
      <p:sp>
        <p:nvSpPr>
          <p:cNvPr id="5" name="Text Box 4"/>
          <p:cNvSpPr txBox="1">
            <a:spLocks noChangeArrowheads="1"/>
          </p:cNvSpPr>
          <p:nvPr/>
        </p:nvSpPr>
        <p:spPr bwMode="auto">
          <a:xfrm>
            <a:off x="389546" y="5910657"/>
            <a:ext cx="8361050" cy="584775"/>
          </a:xfrm>
          <a:prstGeom prst="rect">
            <a:avLst/>
          </a:prstGeom>
          <a:solidFill>
            <a:schemeClr val="bg1"/>
          </a:solidFill>
          <a:ln w="19050">
            <a:solidFill>
              <a:srgbClr val="3333FF"/>
            </a:solidFill>
            <a:miter lim="800000"/>
            <a:headEnd/>
            <a:tailEnd/>
          </a:ln>
          <a:effectLst>
            <a:outerShdw dist="107763" dir="2700000" algn="ctr" rotWithShape="0">
              <a:schemeClr val="bg2">
                <a:alpha val="50000"/>
              </a:schemeClr>
            </a:outerShdw>
          </a:effectLst>
        </p:spPr>
        <p:txBody>
          <a:bodyPr wrap="square">
            <a:spAutoFit/>
          </a:bodyPr>
          <a:lstStyle/>
          <a:p>
            <a:pPr marL="285750" indent="-285750">
              <a:buFont typeface="Wingdings" pitchFamily="2" charset="2"/>
              <a:buChar char="q"/>
            </a:pPr>
            <a:r>
              <a:rPr lang="en-US" sz="1600" b="0" dirty="0" smtClean="0">
                <a:solidFill>
                  <a:srgbClr val="3333FF"/>
                </a:solidFill>
                <a:latin typeface="+mn-lt"/>
              </a:rPr>
              <a:t>Increased </a:t>
            </a:r>
            <a:r>
              <a:rPr lang="en-US" sz="1600" b="0" dirty="0">
                <a:solidFill>
                  <a:srgbClr val="3333FF"/>
                </a:solidFill>
                <a:latin typeface="+mn-lt"/>
              </a:rPr>
              <a:t>thermal-runaway-temperature and reduced peak-heating-rate for full cells</a:t>
            </a:r>
          </a:p>
          <a:p>
            <a:pPr marL="285750" indent="-285750">
              <a:buFont typeface="Wingdings" pitchFamily="2" charset="2"/>
              <a:buChar char="q"/>
            </a:pPr>
            <a:r>
              <a:rPr lang="en-US" sz="1600" b="0" dirty="0" smtClean="0">
                <a:solidFill>
                  <a:srgbClr val="3333FF"/>
                </a:solidFill>
                <a:latin typeface="+mn-lt"/>
              </a:rPr>
              <a:t>Decreased </a:t>
            </a:r>
            <a:r>
              <a:rPr lang="en-US" sz="1600" b="0" dirty="0">
                <a:solidFill>
                  <a:srgbClr val="3333FF"/>
                </a:solidFill>
                <a:latin typeface="+mn-lt"/>
              </a:rPr>
              <a:t>cathode reactions associated with decreasing oxygen release</a:t>
            </a:r>
          </a:p>
        </p:txBody>
      </p:sp>
      <p:sp>
        <p:nvSpPr>
          <p:cNvPr id="43012" name="Text Box 5"/>
          <p:cNvSpPr txBox="1">
            <a:spLocks noChangeArrowheads="1"/>
          </p:cNvSpPr>
          <p:nvPr/>
        </p:nvSpPr>
        <p:spPr bwMode="auto">
          <a:xfrm>
            <a:off x="7696593" y="2000348"/>
            <a:ext cx="1363662" cy="600075"/>
          </a:xfrm>
          <a:prstGeom prst="rect">
            <a:avLst/>
          </a:prstGeom>
          <a:solidFill>
            <a:schemeClr val="bg1"/>
          </a:solidFill>
          <a:ln w="19050">
            <a:solidFill>
              <a:schemeClr val="tx1"/>
            </a:solidFill>
            <a:miter lim="800000"/>
            <a:headEnd/>
            <a:tailEnd/>
          </a:ln>
        </p:spPr>
        <p:txBody>
          <a:bodyPr wrap="none">
            <a:spAutoFit/>
          </a:bodyPr>
          <a:lstStyle/>
          <a:p>
            <a:r>
              <a:rPr lang="en-US" sz="1600" b="1" dirty="0">
                <a:latin typeface="Calibri" pitchFamily="34" charset="0"/>
              </a:rPr>
              <a:t>EC:PC:DMC</a:t>
            </a:r>
          </a:p>
          <a:p>
            <a:r>
              <a:rPr lang="en-US" sz="1600" b="1" dirty="0">
                <a:latin typeface="Calibri" pitchFamily="34" charset="0"/>
              </a:rPr>
              <a:t>1.2M LiPF</a:t>
            </a:r>
            <a:r>
              <a:rPr lang="en-US" sz="1600" b="1" baseline="-25000" dirty="0">
                <a:latin typeface="Calibri" pitchFamily="34" charset="0"/>
              </a:rPr>
              <a:t>6</a:t>
            </a:r>
          </a:p>
        </p:txBody>
      </p:sp>
      <p:sp>
        <p:nvSpPr>
          <p:cNvPr id="43013" name="Text Box 7"/>
          <p:cNvSpPr txBox="1">
            <a:spLocks noChangeArrowheads="1"/>
          </p:cNvSpPr>
          <p:nvPr/>
        </p:nvSpPr>
        <p:spPr bwMode="auto">
          <a:xfrm>
            <a:off x="3020105" y="1598525"/>
            <a:ext cx="3253648" cy="338554"/>
          </a:xfrm>
          <a:prstGeom prst="rect">
            <a:avLst/>
          </a:prstGeom>
          <a:noFill/>
          <a:ln w="9525">
            <a:noFill/>
            <a:miter lim="800000"/>
            <a:headEnd/>
            <a:tailEnd/>
          </a:ln>
        </p:spPr>
        <p:txBody>
          <a:bodyPr wrap="none">
            <a:spAutoFit/>
          </a:bodyPr>
          <a:lstStyle/>
          <a:p>
            <a:r>
              <a:rPr lang="en-US" sz="1600" b="1" dirty="0">
                <a:solidFill>
                  <a:srgbClr val="3333FF"/>
                </a:solidFill>
                <a:latin typeface="Calibri" pitchFamily="34" charset="0"/>
              </a:rPr>
              <a:t>Accelerating Rate </a:t>
            </a:r>
            <a:r>
              <a:rPr lang="en-US" sz="1600" b="1" dirty="0" err="1">
                <a:solidFill>
                  <a:srgbClr val="3333FF"/>
                </a:solidFill>
                <a:latin typeface="Calibri" pitchFamily="34" charset="0"/>
              </a:rPr>
              <a:t>Calorimetry</a:t>
            </a:r>
            <a:r>
              <a:rPr lang="en-US" sz="1600" b="1" dirty="0">
                <a:solidFill>
                  <a:srgbClr val="3333FF"/>
                </a:solidFill>
                <a:latin typeface="Calibri" pitchFamily="34" charset="0"/>
              </a:rPr>
              <a:t> (ARC)</a:t>
            </a:r>
          </a:p>
        </p:txBody>
      </p:sp>
      <p:sp>
        <p:nvSpPr>
          <p:cNvPr id="2" name="Title 1"/>
          <p:cNvSpPr>
            <a:spLocks noGrp="1"/>
          </p:cNvSpPr>
          <p:nvPr>
            <p:ph type="title"/>
          </p:nvPr>
        </p:nvSpPr>
        <p:spPr>
          <a:xfrm>
            <a:off x="36576" y="0"/>
            <a:ext cx="5760720" cy="914400"/>
          </a:xfrm>
          <a:effectLst>
            <a:outerShdw blurRad="50800" dist="38100" dir="2700000" algn="tl" rotWithShape="0">
              <a:prstClr val="black">
                <a:alpha val="40000"/>
              </a:prstClr>
            </a:outerShdw>
          </a:effectLst>
        </p:spPr>
        <p:txBody>
          <a:bodyPr>
            <a:normAutofit/>
          </a:bodyPr>
          <a:lstStyle/>
          <a:p>
            <a:r>
              <a:rPr lang="en-US" sz="2400" dirty="0" smtClean="0"/>
              <a:t>Materials R&amp;D</a:t>
            </a:r>
            <a:endParaRPr lang="en-US" sz="2400" dirty="0"/>
          </a:p>
        </p:txBody>
      </p:sp>
      <p:sp>
        <p:nvSpPr>
          <p:cNvPr id="7" name="Rectangle 2"/>
          <p:cNvSpPr txBox="1">
            <a:spLocks noChangeArrowheads="1"/>
          </p:cNvSpPr>
          <p:nvPr/>
        </p:nvSpPr>
        <p:spPr bwMode="auto">
          <a:xfrm>
            <a:off x="389546" y="1058430"/>
            <a:ext cx="8361050"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smtClean="0">
                <a:solidFill>
                  <a:srgbClr val="000000"/>
                </a:solidFill>
                <a:latin typeface="Arial" pitchFamily="34" charset="0"/>
              </a:rPr>
              <a:t>Cathodes with Improved Stability</a:t>
            </a:r>
            <a:endParaRPr lang="en-US" sz="2400" dirty="0">
              <a:solidFill>
                <a:srgbClr val="000000"/>
              </a:solidFill>
              <a:latin typeface="Arial" pitchFamily="34" charset="0"/>
            </a:endParaRPr>
          </a:p>
        </p:txBody>
      </p:sp>
    </p:spTree>
    <p:extLst>
      <p:ext uri="{BB962C8B-B14F-4D97-AF65-F5344CB8AC3E}">
        <p14:creationId xmlns:p14="http://schemas.microsoft.com/office/powerpoint/2010/main" val="940158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auto">
          <a:xfrm>
            <a:off x="149088" y="1058430"/>
            <a:ext cx="8746434"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marL="0" marR="0" lvl="0" indent="0" algn="ctr" eaLnBrk="1" latinLnBrk="0" hangingPunct="1">
              <a:lnSpc>
                <a:spcPct val="100000"/>
              </a:lnSpc>
              <a:buClrTx/>
              <a:buSzTx/>
              <a:buFontTx/>
              <a:buNone/>
              <a:tabLst/>
              <a:defRPr/>
            </a:pPr>
            <a:r>
              <a:rPr lang="en-US" sz="2400" dirty="0" smtClean="0">
                <a:solidFill>
                  <a:srgbClr val="000000"/>
                </a:solidFill>
                <a:latin typeface="Arial" pitchFamily="34" charset="0"/>
                <a:ea typeface="+mn-ea"/>
                <a:cs typeface="+mn-cs"/>
              </a:rPr>
              <a:t>Cathode coatings and novel electrolytes</a:t>
            </a:r>
            <a:endParaRPr lang="en-US" sz="2400" dirty="0">
              <a:solidFill>
                <a:srgbClr val="000000"/>
              </a:solidFill>
              <a:latin typeface="Arial" pitchFamily="34" charset="0"/>
              <a:ea typeface="+mn-ea"/>
              <a:cs typeface="+mn-cs"/>
            </a:endParaRPr>
          </a:p>
        </p:txBody>
      </p:sp>
      <p:sp>
        <p:nvSpPr>
          <p:cNvPr id="20" name="Rectangle 3"/>
          <p:cNvSpPr txBox="1">
            <a:spLocks noChangeArrowheads="1"/>
          </p:cNvSpPr>
          <p:nvPr/>
        </p:nvSpPr>
        <p:spPr bwMode="auto">
          <a:xfrm>
            <a:off x="218363" y="5283149"/>
            <a:ext cx="4035377"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0" defTabSz="914400">
              <a:spcBef>
                <a:spcPts val="600"/>
              </a:spcBef>
              <a:buClrTx/>
              <a:buSzPct val="100000"/>
              <a:buFont typeface="Wingdings" pitchFamily="2" charset="2"/>
              <a:buChar char="q"/>
              <a:defRPr/>
            </a:pPr>
            <a:r>
              <a:rPr lang="en-US" sz="1400" b="0" kern="0" dirty="0" smtClean="0">
                <a:solidFill>
                  <a:srgbClr val="000000"/>
                </a:solidFill>
              </a:rPr>
              <a:t>AlF</a:t>
            </a:r>
            <a:r>
              <a:rPr lang="en-US" sz="1400" b="0" kern="0" baseline="-25000" dirty="0" smtClean="0">
                <a:solidFill>
                  <a:srgbClr val="000000"/>
                </a:solidFill>
              </a:rPr>
              <a:t>3</a:t>
            </a:r>
            <a:r>
              <a:rPr lang="en-US" sz="1400" b="0" kern="0" dirty="0" smtClean="0">
                <a:solidFill>
                  <a:srgbClr val="000000"/>
                </a:solidFill>
              </a:rPr>
              <a:t>-coating improves the thermal stability of NMC materials by 20°C</a:t>
            </a:r>
          </a:p>
          <a:p>
            <a:pPr lvl="0" defTabSz="914400">
              <a:spcBef>
                <a:spcPts val="600"/>
              </a:spcBef>
              <a:buClrTx/>
              <a:buSzPct val="100000"/>
              <a:buFont typeface="Wingdings" pitchFamily="2" charset="2"/>
              <a:buChar char="q"/>
              <a:defRPr/>
            </a:pPr>
            <a:r>
              <a:rPr lang="en-US" sz="1400" b="0" kern="0" dirty="0" smtClean="0">
                <a:solidFill>
                  <a:srgbClr val="000000"/>
                </a:solidFill>
              </a:rPr>
              <a:t>Improves thermal response during cell runaway</a:t>
            </a:r>
          </a:p>
        </p:txBody>
      </p:sp>
      <p:sp>
        <p:nvSpPr>
          <p:cNvPr id="7" name="Text Box 7"/>
          <p:cNvSpPr txBox="1">
            <a:spLocks noChangeArrowheads="1"/>
          </p:cNvSpPr>
          <p:nvPr/>
        </p:nvSpPr>
        <p:spPr bwMode="auto">
          <a:xfrm>
            <a:off x="246600" y="1569242"/>
            <a:ext cx="3896179" cy="584776"/>
          </a:xfrm>
          <a:prstGeom prst="rect">
            <a:avLst/>
          </a:prstGeom>
          <a:noFill/>
          <a:ln w="9525">
            <a:noFill/>
            <a:miter lim="800000"/>
            <a:headEnd/>
            <a:tailEnd/>
          </a:ln>
        </p:spPr>
        <p:txBody>
          <a:bodyPr wrap="square">
            <a:spAutoFit/>
          </a:bodyPr>
          <a:lstStyle/>
          <a:p>
            <a:pPr algn="ctr"/>
            <a:r>
              <a:rPr lang="en-US" sz="1600" b="1" dirty="0" smtClean="0">
                <a:solidFill>
                  <a:srgbClr val="3333FF"/>
                </a:solidFill>
                <a:latin typeface="Calibri" pitchFamily="34" charset="0"/>
              </a:rPr>
              <a:t>Thermal Response of AlF</a:t>
            </a:r>
            <a:r>
              <a:rPr lang="en-US" sz="1600" b="1" baseline="-25000" dirty="0" smtClean="0">
                <a:solidFill>
                  <a:srgbClr val="3333FF"/>
                </a:solidFill>
                <a:latin typeface="Calibri" pitchFamily="34" charset="0"/>
              </a:rPr>
              <a:t>3</a:t>
            </a:r>
            <a:r>
              <a:rPr lang="en-US" sz="1600" b="1" dirty="0" smtClean="0">
                <a:solidFill>
                  <a:srgbClr val="3333FF"/>
                </a:solidFill>
                <a:latin typeface="Calibri" pitchFamily="34" charset="0"/>
              </a:rPr>
              <a:t>-coated Gen3 cathode in 18650 cells by ARC</a:t>
            </a:r>
            <a:endParaRPr lang="en-US" sz="1600" b="1" dirty="0">
              <a:solidFill>
                <a:srgbClr val="3333FF"/>
              </a:solidFill>
              <a:latin typeface="Calibri" pitchFamily="34" charset="0"/>
            </a:endParaRPr>
          </a:p>
        </p:txBody>
      </p:sp>
      <p:pic>
        <p:nvPicPr>
          <p:cNvPr id="8" name="Picture 5"/>
          <p:cNvPicPr>
            <a:picLocks noChangeAspect="1" noChangeArrowheads="1"/>
          </p:cNvPicPr>
          <p:nvPr/>
        </p:nvPicPr>
        <p:blipFill rotWithShape="1">
          <a:blip r:embed="rId3"/>
          <a:srcRect t="5769" b="-5769"/>
          <a:stretch/>
        </p:blipFill>
        <p:spPr bwMode="auto">
          <a:xfrm>
            <a:off x="-62552" y="2075688"/>
            <a:ext cx="4735513" cy="3243262"/>
          </a:xfrm>
          <a:prstGeom prst="rect">
            <a:avLst/>
          </a:prstGeom>
          <a:noFill/>
          <a:ln w="9525">
            <a:noFill/>
            <a:miter lim="800000"/>
            <a:headEnd/>
            <a:tailEnd/>
          </a:ln>
        </p:spPr>
      </p:pic>
      <p:sp>
        <p:nvSpPr>
          <p:cNvPr id="10" name="Title 1"/>
          <p:cNvSpPr txBox="1">
            <a:spLocks/>
          </p:cNvSpPr>
          <p:nvPr/>
        </p:nvSpPr>
        <p:spPr>
          <a:xfrm>
            <a:off x="36576" y="0"/>
            <a:ext cx="7107865" cy="901700"/>
          </a:xfrm>
          <a:prstGeom prst="rect">
            <a:avLst/>
          </a:prstGeom>
          <a:effectLst>
            <a:outerShdw blurRad="50800" dist="38100" dir="2700000" algn="tl" rotWithShape="0">
              <a:prstClr val="black">
                <a:alpha val="40000"/>
              </a:prstClr>
            </a:outerShdw>
          </a:effectLst>
        </p:spPr>
        <p:txBody>
          <a:bodyPr anchor="ctr"/>
          <a:lst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r" defTabSz="457200" rtl="0" fontAlgn="base">
              <a:lnSpc>
                <a:spcPts val="2800"/>
              </a:lnSpc>
              <a:spcBef>
                <a:spcPct val="0"/>
              </a:spcBef>
              <a:spcAft>
                <a:spcPct val="0"/>
              </a:spcAft>
              <a:defRPr sz="2600">
                <a:solidFill>
                  <a:srgbClr val="FFFFFF"/>
                </a:solidFill>
                <a:latin typeface="Arial" charset="0"/>
              </a:defRPr>
            </a:lvl6pPr>
            <a:lvl7pPr marL="914400" algn="r" defTabSz="457200" rtl="0" fontAlgn="base">
              <a:lnSpc>
                <a:spcPts val="2800"/>
              </a:lnSpc>
              <a:spcBef>
                <a:spcPct val="0"/>
              </a:spcBef>
              <a:spcAft>
                <a:spcPct val="0"/>
              </a:spcAft>
              <a:defRPr sz="2600">
                <a:solidFill>
                  <a:srgbClr val="FFFFFF"/>
                </a:solidFill>
                <a:latin typeface="Arial" charset="0"/>
              </a:defRPr>
            </a:lvl7pPr>
            <a:lvl8pPr marL="1371600" algn="r" defTabSz="457200" rtl="0" fontAlgn="base">
              <a:lnSpc>
                <a:spcPts val="2800"/>
              </a:lnSpc>
              <a:spcBef>
                <a:spcPct val="0"/>
              </a:spcBef>
              <a:spcAft>
                <a:spcPct val="0"/>
              </a:spcAft>
              <a:defRPr sz="2600">
                <a:solidFill>
                  <a:srgbClr val="FFFFFF"/>
                </a:solidFill>
                <a:latin typeface="Arial" charset="0"/>
              </a:defRPr>
            </a:lvl8pPr>
            <a:lvl9pPr marL="1828800" algn="r" defTabSz="457200" rtl="0" fontAlgn="base">
              <a:lnSpc>
                <a:spcPts val="2800"/>
              </a:lnSpc>
              <a:spcBef>
                <a:spcPct val="0"/>
              </a:spcBef>
              <a:spcAft>
                <a:spcPct val="0"/>
              </a:spcAft>
              <a:defRPr sz="2600">
                <a:solidFill>
                  <a:srgbClr val="FFFFFF"/>
                </a:solidFill>
                <a:latin typeface="Arial" charset="0"/>
              </a:defRPr>
            </a:lvl9pPr>
          </a:lstStyle>
          <a:p>
            <a:r>
              <a:rPr lang="en-US" sz="2400" dirty="0" smtClean="0"/>
              <a:t>Materials R&amp;D (cont’d)</a:t>
            </a:r>
            <a:endParaRPr lang="en-US" sz="2400" dirty="0"/>
          </a:p>
        </p:txBody>
      </p:sp>
      <p:pic>
        <p:nvPicPr>
          <p:cNvPr id="12" name="Picture 11"/>
          <p:cNvPicPr>
            <a:picLocks noChangeAspect="1"/>
          </p:cNvPicPr>
          <p:nvPr/>
        </p:nvPicPr>
        <p:blipFill>
          <a:blip r:embed="rId4"/>
          <a:stretch>
            <a:fillRect/>
          </a:stretch>
        </p:blipFill>
        <p:spPr>
          <a:xfrm>
            <a:off x="4253945" y="1907969"/>
            <a:ext cx="4671484" cy="3394874"/>
          </a:xfrm>
          <a:prstGeom prst="rect">
            <a:avLst/>
          </a:prstGeom>
        </p:spPr>
      </p:pic>
      <p:sp>
        <p:nvSpPr>
          <p:cNvPr id="13" name="Rectangle 3"/>
          <p:cNvSpPr txBox="1">
            <a:spLocks noChangeArrowheads="1"/>
          </p:cNvSpPr>
          <p:nvPr/>
        </p:nvSpPr>
        <p:spPr bwMode="auto">
          <a:xfrm>
            <a:off x="4575184" y="5299930"/>
            <a:ext cx="428985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defTabSz="914400">
              <a:spcBef>
                <a:spcPts val="600"/>
              </a:spcBef>
              <a:buClrTx/>
              <a:buSzPct val="100000"/>
              <a:buFont typeface="Wingdings" pitchFamily="2" charset="2"/>
              <a:buChar char="q"/>
              <a:defRPr/>
            </a:pPr>
            <a:r>
              <a:rPr lang="en-US" sz="1400" b="0" dirty="0">
                <a:solidFill>
                  <a:srgbClr val="000000"/>
                </a:solidFill>
              </a:rPr>
              <a:t>50% reduction in total heat output of NMC 433 with </a:t>
            </a:r>
            <a:r>
              <a:rPr lang="en-US" sz="1400" b="0" dirty="0" err="1">
                <a:solidFill>
                  <a:srgbClr val="000000"/>
                </a:solidFill>
              </a:rPr>
              <a:t>LiF</a:t>
            </a:r>
            <a:r>
              <a:rPr lang="en-US" sz="1400" b="0" dirty="0">
                <a:solidFill>
                  <a:srgbClr val="000000"/>
                </a:solidFill>
              </a:rPr>
              <a:t>/ABA </a:t>
            </a:r>
            <a:r>
              <a:rPr lang="en-US" sz="1400" b="0" dirty="0" smtClean="0">
                <a:solidFill>
                  <a:srgbClr val="000000"/>
                </a:solidFill>
              </a:rPr>
              <a:t>electrolyte compared to standard electrolyte,</a:t>
            </a:r>
          </a:p>
          <a:p>
            <a:pPr lvl="0" defTabSz="914400">
              <a:spcBef>
                <a:spcPts val="600"/>
              </a:spcBef>
              <a:buClrTx/>
              <a:buSzPct val="100000"/>
              <a:buFont typeface="Wingdings" pitchFamily="2" charset="2"/>
              <a:buChar char="q"/>
              <a:defRPr/>
            </a:pPr>
            <a:r>
              <a:rPr lang="en-US" sz="1400" b="0" kern="0" dirty="0">
                <a:solidFill>
                  <a:srgbClr val="000000"/>
                </a:solidFill>
              </a:rPr>
              <a:t>Reduce gas generation and decomposition </a:t>
            </a:r>
            <a:r>
              <a:rPr lang="en-US" sz="1400" b="0" kern="0" dirty="0" smtClean="0">
                <a:solidFill>
                  <a:srgbClr val="000000"/>
                </a:solidFill>
              </a:rPr>
              <a:t>products</a:t>
            </a:r>
            <a:r>
              <a:rPr lang="en-US" sz="1400" dirty="0" smtClean="0">
                <a:solidFill>
                  <a:srgbClr val="000000"/>
                </a:solidFill>
              </a:rPr>
              <a:t> </a:t>
            </a:r>
          </a:p>
          <a:p>
            <a:pPr marL="0" indent="0" defTabSz="914400">
              <a:spcBef>
                <a:spcPts val="600"/>
              </a:spcBef>
              <a:buClrTx/>
              <a:buSzPct val="100000"/>
              <a:buNone/>
              <a:defRPr/>
            </a:pPr>
            <a:endParaRPr lang="en-US" sz="1400" b="0" dirty="0">
              <a:solidFill>
                <a:srgbClr val="000000"/>
              </a:solidFill>
            </a:endParaRPr>
          </a:p>
        </p:txBody>
      </p:sp>
      <p:sp>
        <p:nvSpPr>
          <p:cNvPr id="14" name="Text Box 7"/>
          <p:cNvSpPr txBox="1">
            <a:spLocks noChangeArrowheads="1"/>
          </p:cNvSpPr>
          <p:nvPr/>
        </p:nvSpPr>
        <p:spPr bwMode="auto">
          <a:xfrm>
            <a:off x="4677399" y="1413418"/>
            <a:ext cx="3896179" cy="338554"/>
          </a:xfrm>
          <a:prstGeom prst="rect">
            <a:avLst/>
          </a:prstGeom>
          <a:noFill/>
          <a:ln w="9525">
            <a:noFill/>
            <a:miter lim="800000"/>
            <a:headEnd/>
            <a:tailEnd/>
          </a:ln>
        </p:spPr>
        <p:txBody>
          <a:bodyPr wrap="square">
            <a:spAutoFit/>
          </a:bodyPr>
          <a:lstStyle/>
          <a:p>
            <a:pPr algn="ctr"/>
            <a:r>
              <a:rPr lang="en-US" sz="1600" b="1" dirty="0" smtClean="0">
                <a:solidFill>
                  <a:srgbClr val="3333FF"/>
                </a:solidFill>
                <a:latin typeface="Calibri" pitchFamily="34" charset="0"/>
              </a:rPr>
              <a:t>Anion Boron Receptor Electrolyte</a:t>
            </a:r>
            <a:endParaRPr lang="en-US" sz="1600" b="1" dirty="0">
              <a:solidFill>
                <a:srgbClr val="3333FF"/>
              </a:solidFill>
              <a:latin typeface="Calibri" pitchFamily="34" charset="0"/>
            </a:endParaRPr>
          </a:p>
        </p:txBody>
      </p:sp>
    </p:spTree>
    <p:extLst>
      <p:ext uri="{BB962C8B-B14F-4D97-AF65-F5344CB8AC3E}">
        <p14:creationId xmlns:p14="http://schemas.microsoft.com/office/powerpoint/2010/main" val="2138739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8"/>
          <p:cNvSpPr txBox="1">
            <a:spLocks noChangeArrowheads="1"/>
          </p:cNvSpPr>
          <p:nvPr/>
        </p:nvSpPr>
        <p:spPr bwMode="auto">
          <a:xfrm>
            <a:off x="340510" y="1083275"/>
            <a:ext cx="8109010" cy="4343400"/>
          </a:xfrm>
          <a:prstGeom prst="rect">
            <a:avLst/>
          </a:prstGeom>
          <a:noFill/>
          <a:ln w="9525">
            <a:noFill/>
            <a:miter lim="800000"/>
            <a:headEnd/>
            <a:tailEnd/>
          </a:ln>
        </p:spPr>
        <p:txBody>
          <a:bodyPr/>
          <a:lstStyle/>
          <a:p>
            <a:pPr marL="342900" indent="-342900">
              <a:spcBef>
                <a:spcPts val="0"/>
              </a:spcBef>
              <a:spcAft>
                <a:spcPts val="1200"/>
              </a:spcAft>
              <a:buFont typeface="Wingdings" pitchFamily="2" charset="2"/>
              <a:buChar char="q"/>
            </a:pPr>
            <a:r>
              <a:rPr lang="en-US" sz="2200" b="0" dirty="0">
                <a:solidFill>
                  <a:srgbClr val="000000"/>
                </a:solidFill>
              </a:rPr>
              <a:t>DOE’s Advanced Vehicle Testing Activity tests </a:t>
            </a:r>
            <a:r>
              <a:rPr lang="en-US" sz="2200" b="0" dirty="0" smtClean="0">
                <a:solidFill>
                  <a:srgbClr val="000000"/>
                </a:solidFill>
              </a:rPr>
              <a:t>and collects data on electric drive vehicles (EDVs) using conversion</a:t>
            </a:r>
            <a:r>
              <a:rPr lang="en-US" sz="2200" b="0" dirty="0">
                <a:solidFill>
                  <a:srgbClr val="000000"/>
                </a:solidFill>
              </a:rPr>
              <a:t>, prototype, and production </a:t>
            </a:r>
            <a:r>
              <a:rPr lang="en-US" sz="2200" b="0" dirty="0" smtClean="0">
                <a:solidFill>
                  <a:srgbClr val="000000"/>
                </a:solidFill>
              </a:rPr>
              <a:t>vehicles, some </a:t>
            </a:r>
            <a:r>
              <a:rPr lang="en-US" sz="2200" b="0" dirty="0">
                <a:solidFill>
                  <a:srgbClr val="000000"/>
                </a:solidFill>
              </a:rPr>
              <a:t>with </a:t>
            </a:r>
            <a:r>
              <a:rPr lang="en-US" sz="2200" b="0" dirty="0" smtClean="0">
                <a:solidFill>
                  <a:srgbClr val="000000"/>
                </a:solidFill>
              </a:rPr>
              <a:t>Li-</a:t>
            </a:r>
            <a:r>
              <a:rPr lang="en-US" sz="2200" b="0" dirty="0">
                <a:solidFill>
                  <a:srgbClr val="000000"/>
                </a:solidFill>
              </a:rPr>
              <a:t>ion batteries. </a:t>
            </a:r>
            <a:endParaRPr lang="en-US" sz="2200" b="0" dirty="0" smtClean="0">
              <a:solidFill>
                <a:srgbClr val="000000"/>
              </a:solidFill>
            </a:endParaRPr>
          </a:p>
          <a:p>
            <a:pPr marL="342900" indent="-342900">
              <a:spcBef>
                <a:spcPts val="0"/>
              </a:spcBef>
              <a:spcAft>
                <a:spcPts val="1200"/>
              </a:spcAft>
              <a:buFont typeface="Wingdings" pitchFamily="2" charset="2"/>
              <a:buChar char="q"/>
            </a:pPr>
            <a:r>
              <a:rPr lang="en-US" sz="2200" b="0" dirty="0" smtClean="0">
                <a:solidFill>
                  <a:srgbClr val="000000"/>
                </a:solidFill>
              </a:rPr>
              <a:t>In 2011, data was collected for 6,500 vehicles over trips covering more than 26 million miles</a:t>
            </a:r>
            <a:r>
              <a:rPr lang="en-US" sz="2200" dirty="0" smtClean="0">
                <a:solidFill>
                  <a:srgbClr val="000000"/>
                </a:solidFill>
              </a:rPr>
              <a:t> </a:t>
            </a:r>
            <a:r>
              <a:rPr lang="en-US" sz="2200" b="0" dirty="0" smtClean="0">
                <a:solidFill>
                  <a:srgbClr val="000000"/>
                </a:solidFill>
              </a:rPr>
              <a:t>in EDVs with almost no adverse events. </a:t>
            </a:r>
          </a:p>
          <a:p>
            <a:pPr marL="342900" indent="-342900">
              <a:spcBef>
                <a:spcPts val="0"/>
              </a:spcBef>
              <a:spcAft>
                <a:spcPts val="1200"/>
              </a:spcAft>
              <a:buFont typeface="Wingdings" pitchFamily="2" charset="2"/>
              <a:buChar char="q"/>
            </a:pPr>
            <a:r>
              <a:rPr lang="en-US" sz="2200" b="0" dirty="0" smtClean="0">
                <a:solidFill>
                  <a:srgbClr val="000000"/>
                </a:solidFill>
              </a:rPr>
              <a:t>Three </a:t>
            </a:r>
            <a:r>
              <a:rPr lang="en-US" sz="2200" b="0" dirty="0">
                <a:solidFill>
                  <a:srgbClr val="000000"/>
                </a:solidFill>
              </a:rPr>
              <a:t>thermal events </a:t>
            </a:r>
            <a:r>
              <a:rPr lang="en-US" sz="2200" b="0" dirty="0" smtClean="0">
                <a:solidFill>
                  <a:srgbClr val="000000"/>
                </a:solidFill>
              </a:rPr>
              <a:t>have occurred </a:t>
            </a:r>
            <a:r>
              <a:rPr lang="en-US" sz="2200" b="0" dirty="0">
                <a:solidFill>
                  <a:srgbClr val="000000"/>
                </a:solidFill>
              </a:rPr>
              <a:t>in </a:t>
            </a:r>
            <a:r>
              <a:rPr lang="en-US" sz="2200" b="0" i="1" dirty="0">
                <a:solidFill>
                  <a:srgbClr val="000000"/>
                </a:solidFill>
              </a:rPr>
              <a:t>non-production </a:t>
            </a:r>
            <a:r>
              <a:rPr lang="en-US" sz="2200" b="0" dirty="0" smtClean="0">
                <a:solidFill>
                  <a:srgbClr val="000000"/>
                </a:solidFill>
              </a:rPr>
              <a:t>vehicles in recent years.</a:t>
            </a:r>
            <a:endParaRPr lang="en-US" sz="2200" b="0" dirty="0">
              <a:solidFill>
                <a:srgbClr val="000000"/>
              </a:solidFill>
            </a:endParaRPr>
          </a:p>
          <a:p>
            <a:pPr marL="342900" indent="-342900">
              <a:spcBef>
                <a:spcPct val="20000"/>
              </a:spcBef>
            </a:pPr>
            <a:endParaRPr lang="en-US" sz="2200" b="0" dirty="0">
              <a:solidFill>
                <a:srgbClr val="000000"/>
              </a:solidFill>
            </a:endParaRPr>
          </a:p>
          <a:p>
            <a:pPr marL="800100" lvl="1" indent="-342900">
              <a:spcBef>
                <a:spcPct val="20000"/>
              </a:spcBef>
              <a:buFont typeface="Wingdings" pitchFamily="2" charset="2"/>
              <a:buChar char="q"/>
            </a:pPr>
            <a:endParaRPr lang="en-US" sz="2200" b="0" dirty="0">
              <a:solidFill>
                <a:srgbClr val="000000"/>
              </a:solidFill>
            </a:endParaRPr>
          </a:p>
        </p:txBody>
      </p:sp>
      <p:sp>
        <p:nvSpPr>
          <p:cNvPr id="84994" name="Title 1"/>
          <p:cNvSpPr>
            <a:spLocks noGrp="1"/>
          </p:cNvSpPr>
          <p:nvPr>
            <p:ph type="title"/>
          </p:nvPr>
        </p:nvSpPr>
        <p:spPr>
          <a:xfrm>
            <a:off x="228600" y="0"/>
            <a:ext cx="7107238" cy="901700"/>
          </a:xfrm>
        </p:spPr>
        <p:txBody>
          <a:bodyPr>
            <a:normAutofit/>
          </a:bodyPr>
          <a:lstStyle/>
          <a:p>
            <a:r>
              <a:rPr lang="en-US" sz="2400" dirty="0" smtClean="0"/>
              <a:t>DOE Fleet Testing Safety Experience</a:t>
            </a:r>
          </a:p>
        </p:txBody>
      </p:sp>
      <p:pic>
        <p:nvPicPr>
          <p:cNvPr id="4" name="Picture 2"/>
          <p:cNvPicPr>
            <a:picLocks noChangeAspect="1" noChangeArrowheads="1"/>
          </p:cNvPicPr>
          <p:nvPr/>
        </p:nvPicPr>
        <p:blipFill>
          <a:blip r:embed="rId2"/>
          <a:srcRect/>
          <a:stretch>
            <a:fillRect/>
          </a:stretch>
        </p:blipFill>
        <p:spPr bwMode="auto">
          <a:xfrm>
            <a:off x="6188982" y="4840270"/>
            <a:ext cx="2749519" cy="1734151"/>
          </a:xfrm>
          <a:prstGeom prst="rect">
            <a:avLst/>
          </a:prstGeom>
          <a:noFill/>
          <a:ln w="9525">
            <a:noFill/>
            <a:miter lim="800000"/>
            <a:headEnd/>
            <a:tailEnd/>
          </a:ln>
        </p:spPr>
      </p:pic>
      <p:pic>
        <p:nvPicPr>
          <p:cNvPr id="5" name="Picture 7" descr="P6090414.JPG"/>
          <p:cNvPicPr>
            <a:picLocks noChangeAspect="1"/>
          </p:cNvPicPr>
          <p:nvPr/>
        </p:nvPicPr>
        <p:blipFill>
          <a:blip r:embed="rId3"/>
          <a:srcRect/>
          <a:stretch>
            <a:fillRect/>
          </a:stretch>
        </p:blipFill>
        <p:spPr bwMode="auto">
          <a:xfrm>
            <a:off x="523381" y="4851935"/>
            <a:ext cx="2705956" cy="1739940"/>
          </a:xfrm>
          <a:prstGeom prst="rect">
            <a:avLst/>
          </a:prstGeom>
          <a:noFill/>
          <a:ln w="9525">
            <a:noFill/>
            <a:miter lim="800000"/>
            <a:headEnd/>
            <a:tailEnd/>
          </a:ln>
        </p:spPr>
      </p:pic>
      <p:pic>
        <p:nvPicPr>
          <p:cNvPr id="6" name="Picture 8" descr="P6090420.JPG"/>
          <p:cNvPicPr>
            <a:picLocks noChangeAspect="1"/>
          </p:cNvPicPr>
          <p:nvPr/>
        </p:nvPicPr>
        <p:blipFill>
          <a:blip r:embed="rId4"/>
          <a:srcRect/>
          <a:stretch>
            <a:fillRect/>
          </a:stretch>
        </p:blipFill>
        <p:spPr bwMode="auto">
          <a:xfrm>
            <a:off x="3564521" y="4825888"/>
            <a:ext cx="2381645" cy="1785607"/>
          </a:xfrm>
          <a:prstGeom prst="rect">
            <a:avLst/>
          </a:prstGeom>
          <a:noFill/>
          <a:ln w="9525">
            <a:noFill/>
            <a:miter lim="800000"/>
            <a:headEnd/>
            <a:tailEnd/>
          </a:ln>
        </p:spPr>
      </p:pic>
    </p:spTree>
    <p:extLst>
      <p:ext uri="{BB962C8B-B14F-4D97-AF65-F5344CB8AC3E}">
        <p14:creationId xmlns:p14="http://schemas.microsoft.com/office/powerpoint/2010/main" val="1189189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t>DOE Fleet Testing Safety Experience </a:t>
            </a:r>
            <a:endParaRPr lang="en-US" sz="2400" b="1" dirty="0"/>
          </a:p>
        </p:txBody>
      </p:sp>
      <p:graphicFrame>
        <p:nvGraphicFramePr>
          <p:cNvPr id="7" name="Content Placeholder 6"/>
          <p:cNvGraphicFramePr>
            <a:graphicFrameLocks noGrp="1"/>
          </p:cNvGraphicFramePr>
          <p:nvPr>
            <p:ph sz="half" idx="1"/>
          </p:nvPr>
        </p:nvGraphicFramePr>
        <p:xfrm>
          <a:off x="162045" y="1034714"/>
          <a:ext cx="8831484" cy="5369560"/>
        </p:xfrm>
        <a:graphic>
          <a:graphicData uri="http://schemas.openxmlformats.org/drawingml/2006/table">
            <a:tbl>
              <a:tblPr firstRow="1" bandRow="1">
                <a:tableStyleId>{5C22544A-7EE6-4342-B048-85BDC9FD1C3A}</a:tableStyleId>
              </a:tblPr>
              <a:tblGrid>
                <a:gridCol w="844952"/>
                <a:gridCol w="2303362"/>
                <a:gridCol w="2523282"/>
                <a:gridCol w="3159888"/>
              </a:tblGrid>
              <a:tr h="370840">
                <a:tc>
                  <a:txBody>
                    <a:bodyPr/>
                    <a:lstStyle/>
                    <a:p>
                      <a:endParaRPr lang="en-US" sz="1550" dirty="0"/>
                    </a:p>
                  </a:txBody>
                  <a:tcPr/>
                </a:tc>
                <a:tc>
                  <a:txBody>
                    <a:bodyPr/>
                    <a:lstStyle/>
                    <a:p>
                      <a:r>
                        <a:rPr lang="en-US" sz="1550" dirty="0" smtClean="0"/>
                        <a:t>Vehicle 1</a:t>
                      </a:r>
                      <a:endParaRPr lang="en-US" sz="1550" dirty="0"/>
                    </a:p>
                  </a:txBody>
                  <a:tcPr/>
                </a:tc>
                <a:tc>
                  <a:txBody>
                    <a:bodyPr/>
                    <a:lstStyle/>
                    <a:p>
                      <a:r>
                        <a:rPr lang="en-US" sz="1550" dirty="0" smtClean="0"/>
                        <a:t>Vehicle 2</a:t>
                      </a:r>
                      <a:endParaRPr lang="en-US" sz="1550" dirty="0"/>
                    </a:p>
                  </a:txBody>
                  <a:tcPr/>
                </a:tc>
                <a:tc>
                  <a:txBody>
                    <a:bodyPr/>
                    <a:lstStyle/>
                    <a:p>
                      <a:r>
                        <a:rPr lang="en-US" sz="1550" dirty="0" smtClean="0"/>
                        <a:t>Vehicle 3</a:t>
                      </a:r>
                      <a:endParaRPr lang="en-US" sz="1550" dirty="0"/>
                    </a:p>
                  </a:txBody>
                  <a:tcPr/>
                </a:tc>
              </a:tr>
              <a:tr h="370840">
                <a:tc>
                  <a:txBody>
                    <a:bodyPr/>
                    <a:lstStyle/>
                    <a:p>
                      <a:r>
                        <a:rPr lang="en-US" sz="1550" b="1" dirty="0" smtClean="0"/>
                        <a:t>Type</a:t>
                      </a:r>
                      <a:endParaRPr lang="en-US" sz="1550" b="1" dirty="0"/>
                    </a:p>
                  </a:txBody>
                  <a:tcPr/>
                </a:tc>
                <a:tc>
                  <a:txBody>
                    <a:bodyPr/>
                    <a:lstStyle/>
                    <a:p>
                      <a:r>
                        <a:rPr lang="en-US" sz="1550" dirty="0" smtClean="0">
                          <a:solidFill>
                            <a:srgbClr val="000000"/>
                          </a:solidFill>
                        </a:rPr>
                        <a:t>HEV converted into a PHEV by adding a 12 kWh Li-ion pack</a:t>
                      </a:r>
                      <a:endParaRPr lang="en-US" sz="1550" dirty="0"/>
                    </a:p>
                  </a:txBody>
                  <a:tcPr/>
                </a:tc>
                <a:tc>
                  <a:txBody>
                    <a:bodyPr/>
                    <a:lstStyle/>
                    <a:p>
                      <a:r>
                        <a:rPr lang="en-US" sz="1550" dirty="0" smtClean="0">
                          <a:solidFill>
                            <a:srgbClr val="000000"/>
                          </a:solidFill>
                        </a:rPr>
                        <a:t>HEV converted into a PHEV : </a:t>
                      </a:r>
                      <a:r>
                        <a:rPr lang="en-US" sz="1550" dirty="0" err="1" smtClean="0">
                          <a:solidFill>
                            <a:srgbClr val="000000"/>
                          </a:solidFill>
                        </a:rPr>
                        <a:t>NiMH</a:t>
                      </a:r>
                      <a:r>
                        <a:rPr lang="en-US" sz="1550" dirty="0" smtClean="0">
                          <a:solidFill>
                            <a:srgbClr val="000000"/>
                          </a:solidFill>
                        </a:rPr>
                        <a:t> pack with a 5kWh Li-ion pack</a:t>
                      </a:r>
                      <a:endParaRPr lang="en-US" sz="1550" dirty="0"/>
                    </a:p>
                  </a:txBody>
                  <a:tcPr/>
                </a:tc>
                <a:tc>
                  <a:txBody>
                    <a:bodyPr/>
                    <a:lstStyle/>
                    <a:p>
                      <a:r>
                        <a:rPr lang="en-US" sz="1550" b="0" dirty="0" smtClean="0">
                          <a:solidFill>
                            <a:srgbClr val="000000"/>
                          </a:solidFill>
                        </a:rPr>
                        <a:t>PHEV with a 12kWh pack</a:t>
                      </a:r>
                      <a:endParaRPr lang="en-US" sz="1550" dirty="0"/>
                    </a:p>
                  </a:txBody>
                  <a:tcPr/>
                </a:tc>
              </a:tr>
              <a:tr h="423191">
                <a:tc>
                  <a:txBody>
                    <a:bodyPr/>
                    <a:lstStyle/>
                    <a:p>
                      <a:r>
                        <a:rPr lang="en-US" sz="1550" b="1" dirty="0" smtClean="0"/>
                        <a:t>Event</a:t>
                      </a:r>
                      <a:endParaRPr lang="en-US" sz="1550" b="1" dirty="0"/>
                    </a:p>
                  </a:txBody>
                  <a:tcPr/>
                </a:tc>
                <a:tc>
                  <a:txBody>
                    <a:bodyPr/>
                    <a:lstStyle/>
                    <a:p>
                      <a:pPr marL="349250" lvl="1" indent="-342900">
                        <a:buFont typeface="Wingdings" pitchFamily="2" charset="2"/>
                        <a:buChar char="q"/>
                      </a:pPr>
                      <a:r>
                        <a:rPr lang="en-US" sz="1550" dirty="0" smtClean="0">
                          <a:solidFill>
                            <a:srgbClr val="000000"/>
                          </a:solidFill>
                        </a:rPr>
                        <a:t>Battery received 13.5kWh overcharge</a:t>
                      </a:r>
                    </a:p>
                    <a:p>
                      <a:pPr marL="349250" lvl="1" indent="-342900">
                        <a:buFont typeface="Wingdings" pitchFamily="2" charset="2"/>
                        <a:buChar char="q"/>
                      </a:pPr>
                      <a:r>
                        <a:rPr lang="en-US" sz="1550" dirty="0" smtClean="0">
                          <a:solidFill>
                            <a:srgbClr val="000000"/>
                          </a:solidFill>
                        </a:rPr>
                        <a:t>Significant smoke, heat,</a:t>
                      </a:r>
                      <a:r>
                        <a:rPr lang="en-US" sz="1550" baseline="0" dirty="0" smtClean="0">
                          <a:solidFill>
                            <a:srgbClr val="000000"/>
                          </a:solidFill>
                        </a:rPr>
                        <a:t> </a:t>
                      </a:r>
                      <a:r>
                        <a:rPr lang="en-US" sz="1550" dirty="0" smtClean="0">
                          <a:solidFill>
                            <a:srgbClr val="000000"/>
                          </a:solidFill>
                        </a:rPr>
                        <a:t>but no flame evidence</a:t>
                      </a:r>
                    </a:p>
                    <a:p>
                      <a:pPr marL="349250" lvl="1" indent="-342900">
                        <a:buFont typeface="Wingdings" pitchFamily="2" charset="2"/>
                        <a:buChar char="q"/>
                      </a:pPr>
                      <a:r>
                        <a:rPr lang="en-US" sz="1550" dirty="0" smtClean="0">
                          <a:solidFill>
                            <a:srgbClr val="000000"/>
                          </a:solidFill>
                        </a:rPr>
                        <a:t>Battery cells remained in place</a:t>
                      </a:r>
                    </a:p>
                    <a:p>
                      <a:pPr marL="406400" lvl="1" indent="-342900">
                        <a:buFont typeface="Wingdings" pitchFamily="2" charset="2"/>
                        <a:buChar char="q"/>
                      </a:pPr>
                      <a:r>
                        <a:rPr lang="en-US" sz="1550" dirty="0" smtClean="0">
                          <a:solidFill>
                            <a:srgbClr val="000000"/>
                          </a:solidFill>
                        </a:rPr>
                        <a:t>Components (pouch bag, solvents, separator) with low melting points were missing</a:t>
                      </a:r>
                      <a:endParaRPr lang="en-US" sz="1550" dirty="0"/>
                    </a:p>
                  </a:txBody>
                  <a:tcPr/>
                </a:tc>
                <a:tc>
                  <a:txBody>
                    <a:bodyPr/>
                    <a:lstStyle/>
                    <a:p>
                      <a:pPr marL="342900" lvl="1" indent="-342900">
                        <a:buFont typeface="Wingdings" pitchFamily="2" charset="2"/>
                        <a:buChar char="q"/>
                      </a:pPr>
                      <a:r>
                        <a:rPr lang="en-US" sz="1550" dirty="0" smtClean="0">
                          <a:solidFill>
                            <a:srgbClr val="000000"/>
                          </a:solidFill>
                        </a:rPr>
                        <a:t>Vehicle fire</a:t>
                      </a:r>
                    </a:p>
                    <a:p>
                      <a:pPr marL="342900" lvl="1" indent="-342900">
                        <a:buFont typeface="Wingdings" pitchFamily="2" charset="2"/>
                        <a:buChar char="q"/>
                      </a:pPr>
                      <a:r>
                        <a:rPr lang="en-US" sz="1550" dirty="0" smtClean="0">
                          <a:solidFill>
                            <a:srgbClr val="000000"/>
                          </a:solidFill>
                        </a:rPr>
                        <a:t>Converter design deviated from battery manufacturer design guidelines</a:t>
                      </a:r>
                    </a:p>
                    <a:p>
                      <a:pPr marL="342900" lvl="1" indent="-342900">
                        <a:buFont typeface="Wingdings" pitchFamily="2" charset="2"/>
                        <a:buChar char="q"/>
                      </a:pPr>
                      <a:r>
                        <a:rPr lang="en-US" sz="1550" dirty="0" smtClean="0">
                          <a:solidFill>
                            <a:srgbClr val="000000"/>
                          </a:solidFill>
                        </a:rPr>
                        <a:t>The first responders had easy access to the battery, significant damage occurred to the pack and the vehicle before they arrived</a:t>
                      </a:r>
                      <a:endParaRPr lang="en-US" sz="1550" dirty="0"/>
                    </a:p>
                  </a:txBody>
                  <a:tcPr/>
                </a:tc>
                <a:tc>
                  <a:txBody>
                    <a:bodyPr/>
                    <a:lstStyle/>
                    <a:p>
                      <a:pPr marL="288925" marR="0" lvl="1" indent="-282575" algn="l" defTabSz="457200" rtl="0" eaLnBrk="1" fontAlgn="auto" latinLnBrk="0" hangingPunct="1">
                        <a:lnSpc>
                          <a:spcPct val="100000"/>
                        </a:lnSpc>
                        <a:spcBef>
                          <a:spcPct val="20000"/>
                        </a:spcBef>
                        <a:spcAft>
                          <a:spcPts val="0"/>
                        </a:spcAft>
                        <a:buClrTx/>
                        <a:buSzTx/>
                        <a:buFont typeface="Wingdings" pitchFamily="2" charset="2"/>
                        <a:buChar char="q"/>
                        <a:tabLst/>
                        <a:defRPr/>
                      </a:pPr>
                      <a:r>
                        <a:rPr lang="en-US" sz="1550" dirty="0" smtClean="0">
                          <a:solidFill>
                            <a:srgbClr val="000000"/>
                          </a:solidFill>
                        </a:rPr>
                        <a:t>Significant smoke, heat,</a:t>
                      </a:r>
                      <a:r>
                        <a:rPr lang="en-US" sz="1550" baseline="0" dirty="0" smtClean="0">
                          <a:solidFill>
                            <a:srgbClr val="000000"/>
                          </a:solidFill>
                        </a:rPr>
                        <a:t> </a:t>
                      </a:r>
                      <a:r>
                        <a:rPr lang="en-US" sz="1550" dirty="0" smtClean="0">
                          <a:solidFill>
                            <a:srgbClr val="000000"/>
                          </a:solidFill>
                        </a:rPr>
                        <a:t>but no flame evidence</a:t>
                      </a:r>
                    </a:p>
                    <a:p>
                      <a:pPr marL="288925" lvl="1" indent="-282575">
                        <a:spcBef>
                          <a:spcPct val="20000"/>
                        </a:spcBef>
                        <a:buFont typeface="Wingdings" pitchFamily="2" charset="2"/>
                        <a:buChar char="q"/>
                      </a:pPr>
                      <a:r>
                        <a:rPr lang="en-US" sz="1550" b="0" dirty="0" smtClean="0">
                          <a:solidFill>
                            <a:srgbClr val="000000"/>
                          </a:solidFill>
                        </a:rPr>
                        <a:t>The first responders sprayed significant volumes of water into the vehicle to extinguish the melting seat and carpeting</a:t>
                      </a:r>
                    </a:p>
                    <a:p>
                      <a:pPr marL="288925" lvl="1" indent="-282575">
                        <a:spcBef>
                          <a:spcPct val="20000"/>
                        </a:spcBef>
                        <a:buFont typeface="Wingdings" pitchFamily="2" charset="2"/>
                        <a:buChar char="q"/>
                      </a:pPr>
                      <a:r>
                        <a:rPr lang="en-US" sz="1550" b="0" dirty="0" smtClean="0">
                          <a:solidFill>
                            <a:srgbClr val="000000"/>
                          </a:solidFill>
                        </a:rPr>
                        <a:t>Pack resumed smoking and significant heat rise. Testing indicated one module had high voltage</a:t>
                      </a:r>
                    </a:p>
                    <a:p>
                      <a:pPr marL="288925" lvl="1" indent="-282575">
                        <a:spcBef>
                          <a:spcPct val="20000"/>
                        </a:spcBef>
                        <a:buFont typeface="Wingdings" pitchFamily="2" charset="2"/>
                        <a:buChar char="q"/>
                      </a:pPr>
                      <a:r>
                        <a:rPr lang="en-US" sz="1550" b="0" dirty="0" smtClean="0">
                          <a:solidFill>
                            <a:srgbClr val="000000"/>
                          </a:solidFill>
                        </a:rPr>
                        <a:t>Load bank was used to discharge the high voltage module</a:t>
                      </a:r>
                      <a:r>
                        <a:rPr lang="en-US" sz="1550" b="0" baseline="0" dirty="0" smtClean="0">
                          <a:solidFill>
                            <a:srgbClr val="000000"/>
                          </a:solidFill>
                        </a:rPr>
                        <a:t> and stabilize battery. </a:t>
                      </a:r>
                      <a:endParaRPr lang="en-US" sz="1550" b="0" dirty="0" smtClean="0">
                        <a:solidFill>
                          <a:srgbClr val="000000"/>
                        </a:solidFill>
                      </a:endParaRPr>
                    </a:p>
                  </a:txBody>
                  <a:tcPr/>
                </a:tc>
              </a:tr>
              <a:tr h="370840">
                <a:tc>
                  <a:txBody>
                    <a:bodyPr/>
                    <a:lstStyle/>
                    <a:p>
                      <a:r>
                        <a:rPr lang="en-US" sz="1550" b="1" dirty="0" smtClean="0"/>
                        <a:t>Cause</a:t>
                      </a:r>
                      <a:endParaRPr lang="en-US" sz="1550" b="1"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550" dirty="0" smtClean="0">
                          <a:solidFill>
                            <a:srgbClr val="000000"/>
                          </a:solidFill>
                        </a:rPr>
                        <a:t>Likely a faulty charger or BMS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550" dirty="0" smtClean="0">
                          <a:solidFill>
                            <a:srgbClr val="000000"/>
                          </a:solidFill>
                        </a:rPr>
                        <a:t>Likely caused by improper assembly of bolted joints with electric lugs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550" b="0" dirty="0" smtClean="0">
                          <a:solidFill>
                            <a:srgbClr val="000000"/>
                          </a:solidFill>
                        </a:rPr>
                        <a:t>Most likely cause of the failure was faulty wiring design.</a:t>
                      </a:r>
                    </a:p>
                    <a:p>
                      <a:endParaRPr lang="en-US" sz="1550" dirty="0"/>
                    </a:p>
                  </a:txBody>
                  <a:tcPr/>
                </a:tc>
              </a:tr>
            </a:tbl>
          </a:graphicData>
        </a:graphic>
      </p:graphicFrame>
    </p:spTree>
    <p:extLst>
      <p:ext uri="{BB962C8B-B14F-4D97-AF65-F5344CB8AC3E}">
        <p14:creationId xmlns:p14="http://schemas.microsoft.com/office/powerpoint/2010/main" val="2690607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8"/>
          <p:cNvSpPr txBox="1">
            <a:spLocks noChangeArrowheads="1"/>
          </p:cNvSpPr>
          <p:nvPr/>
        </p:nvSpPr>
        <p:spPr bwMode="auto">
          <a:xfrm>
            <a:off x="381965" y="1665288"/>
            <a:ext cx="7778187" cy="3578044"/>
          </a:xfrm>
          <a:prstGeom prst="rect">
            <a:avLst/>
          </a:prstGeom>
          <a:noFill/>
          <a:ln w="9525">
            <a:noFill/>
            <a:miter lim="800000"/>
            <a:headEnd/>
            <a:tailEnd/>
          </a:ln>
        </p:spPr>
        <p:txBody>
          <a:bodyPr/>
          <a:lstStyle/>
          <a:p>
            <a:pPr marL="342900" indent="-342900">
              <a:spcBef>
                <a:spcPct val="20000"/>
              </a:spcBef>
              <a:buFont typeface="Wingdings" pitchFamily="2" charset="2"/>
              <a:buChar char="q"/>
            </a:pPr>
            <a:r>
              <a:rPr lang="en-US" sz="2000" b="0" dirty="0" smtClean="0">
                <a:solidFill>
                  <a:srgbClr val="000000"/>
                </a:solidFill>
              </a:rPr>
              <a:t>Damage can be limited if responders have </a:t>
            </a:r>
            <a:r>
              <a:rPr lang="en-US" sz="2000" b="0" dirty="0">
                <a:solidFill>
                  <a:srgbClr val="000000"/>
                </a:solidFill>
              </a:rPr>
              <a:t>good access to the battery pack</a:t>
            </a:r>
          </a:p>
          <a:p>
            <a:pPr marL="342900" indent="-342900">
              <a:spcBef>
                <a:spcPct val="20000"/>
              </a:spcBef>
              <a:buFont typeface="Wingdings" pitchFamily="2" charset="2"/>
              <a:buChar char="q"/>
            </a:pPr>
            <a:r>
              <a:rPr lang="en-US" sz="2000" b="0" dirty="0" smtClean="0">
                <a:solidFill>
                  <a:srgbClr val="000000"/>
                </a:solidFill>
              </a:rPr>
              <a:t>Full battery discharge/thermal event can continue over multiple days</a:t>
            </a:r>
            <a:endParaRPr lang="en-US" sz="2000" b="0" dirty="0">
              <a:solidFill>
                <a:srgbClr val="000000"/>
              </a:solidFill>
            </a:endParaRPr>
          </a:p>
          <a:p>
            <a:pPr marL="342900" indent="-342900">
              <a:spcBef>
                <a:spcPct val="20000"/>
              </a:spcBef>
              <a:buFont typeface="Wingdings" pitchFamily="2" charset="2"/>
              <a:buChar char="q"/>
            </a:pPr>
            <a:r>
              <a:rPr lang="en-US" sz="2000" b="0" dirty="0" smtClean="0">
                <a:solidFill>
                  <a:srgbClr val="000000"/>
                </a:solidFill>
              </a:rPr>
              <a:t>Issues to consider with PHEV battery and vehicle design</a:t>
            </a:r>
            <a:endParaRPr lang="en-US" sz="2000" b="0" dirty="0">
              <a:solidFill>
                <a:srgbClr val="000000"/>
              </a:solidFill>
            </a:endParaRPr>
          </a:p>
          <a:p>
            <a:pPr marL="800100" lvl="1" indent="-342900">
              <a:spcBef>
                <a:spcPct val="20000"/>
              </a:spcBef>
              <a:buFont typeface="Arial Narrow" pitchFamily="34" charset="0"/>
              <a:buChar char="–"/>
            </a:pPr>
            <a:r>
              <a:rPr lang="en-US" sz="2000" b="0" dirty="0">
                <a:solidFill>
                  <a:srgbClr val="000000"/>
                </a:solidFill>
              </a:rPr>
              <a:t>Lack of common disconnect locations </a:t>
            </a:r>
            <a:endParaRPr lang="en-US" sz="2000" b="0" dirty="0" smtClean="0">
              <a:solidFill>
                <a:srgbClr val="000000"/>
              </a:solidFill>
            </a:endParaRPr>
          </a:p>
          <a:p>
            <a:pPr marL="800100" lvl="1" indent="-342900">
              <a:spcBef>
                <a:spcPct val="20000"/>
              </a:spcBef>
              <a:buFont typeface="Arial Narrow" pitchFamily="34" charset="0"/>
              <a:buChar char="–"/>
            </a:pPr>
            <a:r>
              <a:rPr lang="en-US" sz="2000" b="0" dirty="0" smtClean="0">
                <a:solidFill>
                  <a:srgbClr val="000000"/>
                </a:solidFill>
              </a:rPr>
              <a:t>Responders </a:t>
            </a:r>
            <a:r>
              <a:rPr lang="en-US" sz="2000" b="0" dirty="0">
                <a:solidFill>
                  <a:srgbClr val="000000"/>
                </a:solidFill>
              </a:rPr>
              <a:t>unaware of hazards</a:t>
            </a:r>
          </a:p>
          <a:p>
            <a:pPr marL="1257300" lvl="2" indent="-342900">
              <a:spcBef>
                <a:spcPct val="20000"/>
              </a:spcBef>
              <a:buFont typeface="Arial" pitchFamily="34" charset="0"/>
              <a:buChar char="•"/>
            </a:pPr>
            <a:r>
              <a:rPr lang="en-US" sz="2000" b="0" dirty="0">
                <a:solidFill>
                  <a:srgbClr val="000000"/>
                </a:solidFill>
              </a:rPr>
              <a:t>E</a:t>
            </a:r>
            <a:r>
              <a:rPr lang="en-US" sz="2000" b="0" dirty="0" smtClean="0">
                <a:solidFill>
                  <a:srgbClr val="000000"/>
                </a:solidFill>
              </a:rPr>
              <a:t>lectrical </a:t>
            </a:r>
            <a:r>
              <a:rPr lang="en-US" sz="2000" b="0" dirty="0">
                <a:solidFill>
                  <a:srgbClr val="000000"/>
                </a:solidFill>
              </a:rPr>
              <a:t>safety </a:t>
            </a:r>
            <a:r>
              <a:rPr lang="en-US" sz="2000" b="0" dirty="0" smtClean="0">
                <a:solidFill>
                  <a:srgbClr val="000000"/>
                </a:solidFill>
              </a:rPr>
              <a:t>personal protection equipment (PPE) and </a:t>
            </a:r>
            <a:r>
              <a:rPr lang="en-US" sz="2000" b="0" dirty="0">
                <a:solidFill>
                  <a:srgbClr val="000000"/>
                </a:solidFill>
              </a:rPr>
              <a:t>breathing apparatus </a:t>
            </a:r>
            <a:r>
              <a:rPr lang="en-US" sz="2000" b="0" dirty="0" smtClean="0">
                <a:solidFill>
                  <a:srgbClr val="000000"/>
                </a:solidFill>
              </a:rPr>
              <a:t>should be worn by first responders</a:t>
            </a:r>
            <a:endParaRPr lang="en-US" sz="2000" b="0" dirty="0">
              <a:solidFill>
                <a:srgbClr val="000000"/>
              </a:solidFill>
            </a:endParaRPr>
          </a:p>
          <a:p>
            <a:pPr marL="342900" indent="-342900">
              <a:spcBef>
                <a:spcPct val="20000"/>
              </a:spcBef>
              <a:buFont typeface="Wingdings" pitchFamily="2" charset="2"/>
              <a:buChar char="q"/>
            </a:pPr>
            <a:r>
              <a:rPr lang="en-US" sz="2000" b="0" dirty="0" smtClean="0">
                <a:solidFill>
                  <a:srgbClr val="000000"/>
                </a:solidFill>
              </a:rPr>
              <a:t>	Access </a:t>
            </a:r>
            <a:r>
              <a:rPr lang="en-US" sz="2000" b="0" dirty="0">
                <a:solidFill>
                  <a:srgbClr val="000000"/>
                </a:solidFill>
              </a:rPr>
              <a:t>to battery pack is critical </a:t>
            </a:r>
            <a:r>
              <a:rPr lang="en-US" sz="2000" u="sng" dirty="0">
                <a:solidFill>
                  <a:srgbClr val="000000"/>
                </a:solidFill>
              </a:rPr>
              <a:t>IF</a:t>
            </a:r>
            <a:r>
              <a:rPr lang="en-US" sz="2000" b="0" dirty="0">
                <a:solidFill>
                  <a:srgbClr val="000000"/>
                </a:solidFill>
              </a:rPr>
              <a:t> an event </a:t>
            </a:r>
            <a:r>
              <a:rPr lang="en-US" sz="2000" b="0" dirty="0" smtClean="0">
                <a:solidFill>
                  <a:srgbClr val="000000"/>
                </a:solidFill>
              </a:rPr>
              <a:t>occurs</a:t>
            </a:r>
            <a:endParaRPr lang="en-US" sz="2000" b="0" dirty="0">
              <a:solidFill>
                <a:srgbClr val="000000"/>
              </a:solidFill>
            </a:endParaRPr>
          </a:p>
        </p:txBody>
      </p:sp>
      <p:sp>
        <p:nvSpPr>
          <p:cNvPr id="89090" name="Title 1"/>
          <p:cNvSpPr>
            <a:spLocks noGrp="1"/>
          </p:cNvSpPr>
          <p:nvPr>
            <p:ph type="title"/>
          </p:nvPr>
        </p:nvSpPr>
        <p:spPr>
          <a:xfrm>
            <a:off x="228600" y="0"/>
            <a:ext cx="7107238" cy="901700"/>
          </a:xfrm>
        </p:spPr>
        <p:txBody>
          <a:bodyPr>
            <a:normAutofit/>
          </a:bodyPr>
          <a:lstStyle/>
          <a:p>
            <a:r>
              <a:rPr lang="en-US" sz="2400" dirty="0" smtClean="0"/>
              <a:t>DOE Fleet Testing Safety Experience</a:t>
            </a:r>
          </a:p>
        </p:txBody>
      </p:sp>
      <p:sp>
        <p:nvSpPr>
          <p:cNvPr id="6" name="Rectangle 2"/>
          <p:cNvSpPr txBox="1">
            <a:spLocks noChangeArrowheads="1"/>
          </p:cNvSpPr>
          <p:nvPr/>
        </p:nvSpPr>
        <p:spPr bwMode="auto">
          <a:xfrm>
            <a:off x="149225" y="1058863"/>
            <a:ext cx="8745538" cy="630237"/>
          </a:xfrm>
          <a:prstGeom prst="rect">
            <a:avLst/>
          </a:prstGeom>
          <a:noFill/>
          <a:ln>
            <a:noFill/>
          </a:ln>
          <a:effectLst/>
          <a:extLst/>
        </p:spPr>
        <p:txBody>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algn="ctr">
              <a:defRPr/>
            </a:pPr>
            <a:r>
              <a:rPr lang="en-US" sz="2400" dirty="0" smtClean="0">
                <a:solidFill>
                  <a:srgbClr val="000000"/>
                </a:solidFill>
                <a:ea typeface="+mn-ea"/>
                <a:cs typeface="+mn-cs"/>
              </a:rPr>
              <a:t>Summary</a:t>
            </a:r>
            <a:endParaRPr lang="en-US" sz="2400" dirty="0">
              <a:solidFill>
                <a:srgbClr val="000000"/>
              </a:solidFill>
              <a:ea typeface="+mn-ea"/>
              <a:cs typeface="+mn-cs"/>
            </a:endParaRPr>
          </a:p>
        </p:txBody>
      </p:sp>
    </p:spTree>
    <p:extLst>
      <p:ext uri="{BB962C8B-B14F-4D97-AF65-F5344CB8AC3E}">
        <p14:creationId xmlns:p14="http://schemas.microsoft.com/office/powerpoint/2010/main" val="288608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7"/>
          <p:cNvSpPr txBox="1">
            <a:spLocks/>
          </p:cNvSpPr>
          <p:nvPr/>
        </p:nvSpPr>
        <p:spPr bwMode="auto">
          <a:xfrm>
            <a:off x="73152" y="42817"/>
            <a:ext cx="5361733" cy="8104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r" defTabSz="457200" rtl="0" fontAlgn="base">
              <a:lnSpc>
                <a:spcPts val="2800"/>
              </a:lnSpc>
              <a:spcBef>
                <a:spcPct val="0"/>
              </a:spcBef>
              <a:spcAft>
                <a:spcPct val="0"/>
              </a:spcAft>
              <a:defRPr sz="2600">
                <a:solidFill>
                  <a:srgbClr val="FFFFFF"/>
                </a:solidFill>
                <a:latin typeface="Arial" charset="0"/>
              </a:defRPr>
            </a:lvl6pPr>
            <a:lvl7pPr marL="914400" algn="r" defTabSz="457200" rtl="0" fontAlgn="base">
              <a:lnSpc>
                <a:spcPts val="2800"/>
              </a:lnSpc>
              <a:spcBef>
                <a:spcPct val="0"/>
              </a:spcBef>
              <a:spcAft>
                <a:spcPct val="0"/>
              </a:spcAft>
              <a:defRPr sz="2600">
                <a:solidFill>
                  <a:srgbClr val="FFFFFF"/>
                </a:solidFill>
                <a:latin typeface="Arial" charset="0"/>
              </a:defRPr>
            </a:lvl7pPr>
            <a:lvl8pPr marL="1371600" algn="r" defTabSz="457200" rtl="0" fontAlgn="base">
              <a:lnSpc>
                <a:spcPts val="2800"/>
              </a:lnSpc>
              <a:spcBef>
                <a:spcPct val="0"/>
              </a:spcBef>
              <a:spcAft>
                <a:spcPct val="0"/>
              </a:spcAft>
              <a:defRPr sz="2600">
                <a:solidFill>
                  <a:srgbClr val="FFFFFF"/>
                </a:solidFill>
                <a:latin typeface="Arial" charset="0"/>
              </a:defRPr>
            </a:lvl8pPr>
            <a:lvl9pPr marL="1828800" algn="r" defTabSz="457200" rtl="0" fontAlgn="base">
              <a:lnSpc>
                <a:spcPts val="2800"/>
              </a:lnSpc>
              <a:spcBef>
                <a:spcPct val="0"/>
              </a:spcBef>
              <a:spcAft>
                <a:spcPct val="0"/>
              </a:spcAft>
              <a:defRPr sz="2600">
                <a:solidFill>
                  <a:srgbClr val="FFFFFF"/>
                </a:solidFill>
                <a:latin typeface="Arial" charset="0"/>
              </a:defRPr>
            </a:lvl9pPr>
          </a:lstStyle>
          <a:p>
            <a:pPr defTabSz="914400">
              <a:defRPr/>
            </a:pPr>
            <a:r>
              <a:rPr lang="en-US" sz="2800" dirty="0" smtClean="0">
                <a:solidFill>
                  <a:prstClr val="white"/>
                </a:solidFill>
              </a:rPr>
              <a:t>Intra Government Collaborations</a:t>
            </a:r>
            <a:endParaRPr lang="en-US" sz="2800" dirty="0">
              <a:solidFill>
                <a:prstClr val="white"/>
              </a:solidFill>
            </a:endParaRPr>
          </a:p>
        </p:txBody>
      </p:sp>
      <p:sp>
        <p:nvSpPr>
          <p:cNvPr id="13" name="TextBox 1"/>
          <p:cNvSpPr txBox="1">
            <a:spLocks noChangeArrowheads="1"/>
          </p:cNvSpPr>
          <p:nvPr/>
        </p:nvSpPr>
        <p:spPr bwMode="auto">
          <a:xfrm>
            <a:off x="211034" y="1104956"/>
            <a:ext cx="5113320" cy="4154984"/>
          </a:xfrm>
          <a:prstGeom prst="rect">
            <a:avLst/>
          </a:prstGeom>
          <a:noFill/>
          <a:ln w="9525">
            <a:noFill/>
            <a:miter lim="800000"/>
            <a:headEnd/>
            <a:tailEnd/>
          </a:ln>
        </p:spPr>
        <p:txBody>
          <a:bodyPr wrap="square">
            <a:spAutoFit/>
          </a:bodyPr>
          <a:lstStyle/>
          <a:p>
            <a:pPr algn="ctr">
              <a:spcAft>
                <a:spcPts val="1200"/>
              </a:spcAft>
            </a:pPr>
            <a:r>
              <a:rPr lang="en-US" sz="2400" dirty="0" smtClean="0">
                <a:solidFill>
                  <a:srgbClr val="000000"/>
                </a:solidFill>
                <a:ea typeface="+mn-ea"/>
              </a:rPr>
              <a:t>DOT/NHTSA</a:t>
            </a:r>
          </a:p>
          <a:p>
            <a:pPr marL="350838" lvl="1" indent="-342900">
              <a:spcAft>
                <a:spcPts val="600"/>
              </a:spcAft>
              <a:buFont typeface="Wingdings" pitchFamily="2" charset="2"/>
              <a:buChar char="q"/>
            </a:pPr>
            <a:r>
              <a:rPr lang="en-US" sz="2000" b="0" dirty="0" smtClean="0">
                <a:solidFill>
                  <a:srgbClr val="000000"/>
                </a:solidFill>
                <a:ea typeface="+mn-ea"/>
              </a:rPr>
              <a:t>Technical support for Regulations for battery transportation</a:t>
            </a:r>
            <a:endParaRPr lang="en-US" sz="2400" b="0" dirty="0">
              <a:solidFill>
                <a:srgbClr val="000000"/>
              </a:solidFill>
              <a:ea typeface="+mn-ea"/>
            </a:endParaRPr>
          </a:p>
          <a:p>
            <a:pPr marL="350838" lvl="1" indent="-342900">
              <a:spcAft>
                <a:spcPts val="600"/>
              </a:spcAft>
              <a:buFont typeface="Wingdings" pitchFamily="2" charset="2"/>
              <a:buChar char="q"/>
            </a:pPr>
            <a:r>
              <a:rPr lang="en-US" sz="2000" b="0" dirty="0" smtClean="0">
                <a:solidFill>
                  <a:srgbClr val="000000"/>
                </a:solidFill>
                <a:ea typeface="+mn-ea"/>
              </a:rPr>
              <a:t>Collaboration on Battery Safety tests with NHTSA and NSWC</a:t>
            </a:r>
          </a:p>
          <a:p>
            <a:pPr marL="350838" lvl="1" indent="-342900">
              <a:spcAft>
                <a:spcPts val="600"/>
              </a:spcAft>
              <a:buFont typeface="Wingdings" pitchFamily="2" charset="2"/>
              <a:buChar char="q"/>
            </a:pPr>
            <a:r>
              <a:rPr lang="en-US" sz="1800" b="0" dirty="0" smtClean="0">
                <a:solidFill>
                  <a:srgbClr val="000000"/>
                </a:solidFill>
              </a:rPr>
              <a:t>DOE/DOT/INL is working with the National Fire Prevention Association to develop PPE needs and first responder training aids. We are filming multiple lithium battery test burns with multiple suppression methods utilized</a:t>
            </a:r>
          </a:p>
          <a:p>
            <a:pPr marL="350838" lvl="1" indent="-342900">
              <a:spcAft>
                <a:spcPts val="600"/>
              </a:spcAft>
              <a:buFont typeface="Wingdings" pitchFamily="2" charset="2"/>
              <a:buChar char="q"/>
            </a:pPr>
            <a:r>
              <a:rPr lang="en-US" sz="2000" b="0" dirty="0" smtClean="0">
                <a:solidFill>
                  <a:srgbClr val="000000"/>
                </a:solidFill>
                <a:ea typeface="+mn-ea"/>
              </a:rPr>
              <a:t>Joint </a:t>
            </a:r>
            <a:r>
              <a:rPr lang="en-US" sz="2000" b="0" dirty="0">
                <a:solidFill>
                  <a:srgbClr val="000000"/>
                </a:solidFill>
                <a:ea typeface="+mn-ea"/>
              </a:rPr>
              <a:t>studies, working groups</a:t>
            </a:r>
          </a:p>
          <a:p>
            <a:pPr marL="628650" lvl="1" indent="-285750">
              <a:spcAft>
                <a:spcPts val="600"/>
              </a:spcAft>
              <a:buFont typeface="Arial" pitchFamily="34" charset="0"/>
              <a:buChar char="–"/>
            </a:pPr>
            <a:endParaRPr lang="en-US" sz="2000" b="0" dirty="0">
              <a:solidFill>
                <a:srgbClr val="000000"/>
              </a:solidFill>
              <a:ea typeface="+mn-ea"/>
            </a:endParaRPr>
          </a:p>
        </p:txBody>
      </p:sp>
      <p:cxnSp>
        <p:nvCxnSpPr>
          <p:cNvPr id="17" name="Straight Connector 16"/>
          <p:cNvCxnSpPr/>
          <p:nvPr/>
        </p:nvCxnSpPr>
        <p:spPr bwMode="auto">
          <a:xfrm rot="5400000">
            <a:off x="3016488" y="3732943"/>
            <a:ext cx="5257800" cy="1826"/>
          </a:xfrm>
          <a:prstGeom prst="line">
            <a:avLst/>
          </a:prstGeom>
          <a:noFill/>
          <a:ln w="38100" cap="flat" cmpd="sng" algn="ctr">
            <a:solidFill>
              <a:schemeClr val="accent1"/>
            </a:solidFill>
            <a:prstDash val="solid"/>
            <a:round/>
            <a:headEnd type="none" w="med" len="med"/>
            <a:tailEnd type="none" w="med" len="med"/>
          </a:ln>
          <a:effectLst/>
        </p:spPr>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020" y="1142999"/>
            <a:ext cx="1464727" cy="557991"/>
          </a:xfrm>
          <a:prstGeom prst="rect">
            <a:avLst/>
          </a:prstGeom>
        </p:spPr>
      </p:pic>
      <p:pic>
        <p:nvPicPr>
          <p:cNvPr id="11" name="Picture 2" descr="DSC_05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597" y="4340506"/>
            <a:ext cx="2085198" cy="155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981866" y="6007791"/>
            <a:ext cx="2765731" cy="234660"/>
          </a:xfrm>
          <a:prstGeom prst="rect">
            <a:avLst/>
          </a:prstGeom>
        </p:spPr>
        <p:txBody>
          <a:bodyPr vert="horz" wrap="square" lIns="91440" tIns="45720" rIns="91440" bIns="45720" rtlCol="0">
            <a:noAutofit/>
          </a:bodyPr>
          <a:lstStyle/>
          <a:p>
            <a:pPr fontAlgn="auto">
              <a:spcBef>
                <a:spcPct val="20000"/>
              </a:spcBef>
              <a:spcAft>
                <a:spcPts val="0"/>
              </a:spcAft>
              <a:defRPr/>
            </a:pPr>
            <a:r>
              <a:rPr lang="en-US" sz="1100" b="0" dirty="0">
                <a:solidFill>
                  <a:srgbClr val="000000"/>
                </a:solidFill>
                <a:latin typeface="Arial"/>
                <a:ea typeface="+mn-ea"/>
                <a:cs typeface="Arial Narrow"/>
              </a:rPr>
              <a:t>Volt battery pack being prepared for test</a:t>
            </a:r>
          </a:p>
        </p:txBody>
      </p:sp>
      <p:sp>
        <p:nvSpPr>
          <p:cNvPr id="24" name="TextBox 23"/>
          <p:cNvSpPr txBox="1"/>
          <p:nvPr/>
        </p:nvSpPr>
        <p:spPr>
          <a:xfrm>
            <a:off x="6309046" y="7775575"/>
            <a:ext cx="2947987" cy="285750"/>
          </a:xfrm>
          <a:prstGeom prst="rect">
            <a:avLst/>
          </a:prstGeom>
        </p:spPr>
        <p:txBody>
          <a:bodyPr>
            <a:normAutofit fontScale="62500" lnSpcReduction="20000"/>
          </a:bodyPr>
          <a:lstStyle/>
          <a:p>
            <a:pPr fontAlgn="auto">
              <a:spcBef>
                <a:spcPct val="20000"/>
              </a:spcBef>
              <a:spcAft>
                <a:spcPts val="0"/>
              </a:spcAft>
              <a:buFont typeface="Arial"/>
              <a:buNone/>
              <a:defRPr/>
            </a:pPr>
            <a:endParaRPr lang="en-US" sz="2323" dirty="0">
              <a:solidFill>
                <a:srgbClr val="FFFFFF"/>
              </a:solidFill>
              <a:latin typeface="Arial Narrow"/>
              <a:ea typeface="+mn-ea"/>
              <a:cs typeface="Arial Narrow"/>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297" y="1802757"/>
            <a:ext cx="1883798" cy="218503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28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p:nvPr>
        </p:nvSpPr>
        <p:spPr>
          <a:effectLst>
            <a:outerShdw blurRad="50800" dist="38100" dir="2700000" algn="tl" rotWithShape="0">
              <a:prstClr val="black">
                <a:alpha val="40000"/>
              </a:prstClr>
            </a:outerShdw>
          </a:effectLst>
        </p:spPr>
        <p:txBody>
          <a:bodyPr/>
          <a:lstStyle/>
          <a:p>
            <a:pPr>
              <a:defRPr/>
            </a:pPr>
            <a:r>
              <a:rPr lang="en-US" altLang="zh-CN" sz="2400" b="1" kern="0" dirty="0" smtClean="0">
                <a:latin typeface="Arial" pitchFamily="34" charset="0"/>
                <a:ea typeface="ＭＳ Ｐゴシック" pitchFamily="34" charset="-128"/>
                <a:cs typeface="+mn-cs"/>
              </a:rPr>
              <a:t>DOE Perspective Regarding Lithium-ion Battery Safety</a:t>
            </a:r>
          </a:p>
        </p:txBody>
      </p:sp>
      <p:sp>
        <p:nvSpPr>
          <p:cNvPr id="9" name="Rectangle 3"/>
          <p:cNvSpPr txBox="1">
            <a:spLocks noChangeArrowheads="1"/>
          </p:cNvSpPr>
          <p:nvPr/>
        </p:nvSpPr>
        <p:spPr bwMode="auto">
          <a:xfrm>
            <a:off x="778512" y="1661077"/>
            <a:ext cx="765943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0" defTabSz="914400">
              <a:buClr>
                <a:srgbClr val="000000"/>
              </a:buClr>
              <a:buSzPct val="100000"/>
              <a:buFont typeface="Wingdings" pitchFamily="2" charset="2"/>
              <a:buChar char="q"/>
              <a:defRPr/>
            </a:pPr>
            <a:r>
              <a:rPr lang="en-US" sz="2000" b="0" kern="0" dirty="0" smtClean="0">
                <a:solidFill>
                  <a:srgbClr val="000000"/>
                </a:solidFill>
              </a:rPr>
              <a:t>Safety is a key barrier to introduction of rechargeable batteries into vehicles.</a:t>
            </a:r>
          </a:p>
          <a:p>
            <a:pPr marL="633413" lvl="1" eaLnBrk="0" hangingPunct="0">
              <a:buClr>
                <a:srgbClr val="000000"/>
              </a:buClr>
              <a:buSzPct val="100000"/>
              <a:buFont typeface="Arial" pitchFamily="34" charset="0"/>
              <a:buChar char="–"/>
              <a:defRPr/>
            </a:pPr>
            <a:r>
              <a:rPr lang="en-US" sz="2000" b="0" dirty="0">
                <a:solidFill>
                  <a:srgbClr val="000000"/>
                </a:solidFill>
                <a:ea typeface="+mn-ea"/>
              </a:rPr>
              <a:t>Vehicle environment is challenging (temperature, vibration, etc.)</a:t>
            </a:r>
          </a:p>
          <a:p>
            <a:pPr marL="633413" lvl="1" eaLnBrk="0" hangingPunct="0">
              <a:buClr>
                <a:srgbClr val="000000"/>
              </a:buClr>
              <a:buSzPct val="100000"/>
              <a:buFont typeface="Arial" pitchFamily="34" charset="0"/>
              <a:buChar char="–"/>
              <a:defRPr/>
            </a:pPr>
            <a:r>
              <a:rPr lang="en-US" sz="2000" b="0" dirty="0" smtClean="0">
                <a:solidFill>
                  <a:srgbClr val="000000"/>
                </a:solidFill>
                <a:ea typeface="+mn-ea"/>
              </a:rPr>
              <a:t>Large cells and large capacity batteries for vehicle traction present additional challenges</a:t>
            </a:r>
          </a:p>
          <a:p>
            <a:pPr lvl="0" defTabSz="914400">
              <a:spcBef>
                <a:spcPts val="1200"/>
              </a:spcBef>
              <a:buClr>
                <a:srgbClr val="000000"/>
              </a:buClr>
              <a:buSzPct val="100000"/>
              <a:buFont typeface="Wingdings" pitchFamily="2" charset="2"/>
              <a:buChar char="q"/>
              <a:defRPr/>
            </a:pPr>
            <a:r>
              <a:rPr lang="en-US" sz="2000" b="0" kern="0" dirty="0" smtClean="0">
                <a:solidFill>
                  <a:srgbClr val="000000"/>
                </a:solidFill>
              </a:rPr>
              <a:t>Safety is a systems issue, with many inputs and factors.</a:t>
            </a:r>
          </a:p>
          <a:p>
            <a:pPr marL="633413" lvl="1" eaLnBrk="0" hangingPunct="0">
              <a:buClr>
                <a:srgbClr val="000000"/>
              </a:buClr>
              <a:buSzPct val="100000"/>
              <a:buFont typeface="Arial" pitchFamily="34" charset="0"/>
              <a:buChar char="–"/>
              <a:defRPr/>
            </a:pPr>
            <a:r>
              <a:rPr lang="en-US" sz="2000" b="0" dirty="0" smtClean="0">
                <a:solidFill>
                  <a:srgbClr val="000000"/>
                </a:solidFill>
                <a:ea typeface="+mn-ea"/>
              </a:rPr>
              <a:t>Even “safe” cells and batteries can prove unsafe in some applications due to poor engineering implementation or an incomplete understanding of system interactions.</a:t>
            </a:r>
          </a:p>
          <a:p>
            <a:pPr defTabSz="914400">
              <a:spcBef>
                <a:spcPts val="1200"/>
              </a:spcBef>
              <a:buClr>
                <a:srgbClr val="000000"/>
              </a:buClr>
              <a:buSzPct val="100000"/>
              <a:buFont typeface="Wingdings" pitchFamily="2" charset="2"/>
              <a:buChar char="q"/>
              <a:defRPr/>
            </a:pPr>
            <a:r>
              <a:rPr lang="en-US" sz="2000" b="0" kern="0" dirty="0">
                <a:solidFill>
                  <a:srgbClr val="000000"/>
                </a:solidFill>
              </a:rPr>
              <a:t>Standardized tests are crucial to obtain a fair comparison of different technologies and to gauge improvements</a:t>
            </a:r>
            <a:r>
              <a:rPr lang="en-US" sz="2000" b="0" kern="0" dirty="0" smtClean="0">
                <a:solidFill>
                  <a:srgbClr val="000000"/>
                </a:solidFill>
              </a:rPr>
              <a:t>.</a:t>
            </a:r>
            <a:endParaRPr lang="en-US" sz="2000" b="0" kern="0" dirty="0">
              <a:solidFill>
                <a:srgbClr val="000000"/>
              </a:solidFill>
            </a:endParaRPr>
          </a:p>
        </p:txBody>
      </p:sp>
      <p:sp>
        <p:nvSpPr>
          <p:cNvPr id="10" name="Rectangle 2"/>
          <p:cNvSpPr txBox="1">
            <a:spLocks noChangeArrowheads="1"/>
          </p:cNvSpPr>
          <p:nvPr/>
        </p:nvSpPr>
        <p:spPr bwMode="auto">
          <a:xfrm>
            <a:off x="-3858" y="1029855"/>
            <a:ext cx="9147857"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marL="0" marR="0" lvl="0" indent="0" algn="ctr" eaLnBrk="1" latinLnBrk="0" hangingPunct="1">
              <a:lnSpc>
                <a:spcPct val="100000"/>
              </a:lnSpc>
              <a:buClrTx/>
              <a:buSzTx/>
              <a:buFontTx/>
              <a:buNone/>
              <a:tabLst/>
              <a:defRPr/>
            </a:pPr>
            <a:r>
              <a:rPr lang="en-US" sz="2400" dirty="0" smtClean="0">
                <a:solidFill>
                  <a:srgbClr val="000000"/>
                </a:solidFill>
                <a:latin typeface="Arial" pitchFamily="34" charset="0"/>
                <a:ea typeface="+mn-ea"/>
                <a:cs typeface="+mn-cs"/>
              </a:rPr>
              <a:t>Safety of Batteries is of Central Importance</a:t>
            </a:r>
            <a:endParaRPr lang="en-US" sz="2400" dirty="0">
              <a:solidFill>
                <a:srgbClr val="000000"/>
              </a:solidFill>
              <a:latin typeface="Arial" pitchFamily="34"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p:nvPr>
        </p:nvSpPr>
        <p:spPr>
          <a:xfrm>
            <a:off x="36576" y="0"/>
            <a:ext cx="5664200" cy="901700"/>
          </a:xfrm>
          <a:effectLst>
            <a:outerShdw blurRad="50800" dist="38100" dir="2700000" algn="tl" rotWithShape="0">
              <a:prstClr val="black">
                <a:alpha val="40000"/>
              </a:prstClr>
            </a:outerShdw>
          </a:effectLst>
        </p:spPr>
        <p:txBody>
          <a:bodyPr/>
          <a:lstStyle/>
          <a:p>
            <a:pPr>
              <a:defRPr/>
            </a:pPr>
            <a:r>
              <a:rPr lang="en-US" altLang="zh-CN" sz="2800" b="1" kern="0" dirty="0" smtClean="0">
                <a:ea typeface="ＭＳ Ｐゴシック" pitchFamily="34" charset="-128"/>
                <a:cs typeface="+mn-cs"/>
              </a:rPr>
              <a:t>Outline</a:t>
            </a:r>
          </a:p>
        </p:txBody>
      </p:sp>
      <p:sp>
        <p:nvSpPr>
          <p:cNvPr id="9" name="Rectangle 3"/>
          <p:cNvSpPr txBox="1">
            <a:spLocks noChangeArrowheads="1"/>
          </p:cNvSpPr>
          <p:nvPr/>
        </p:nvSpPr>
        <p:spPr bwMode="auto">
          <a:xfrm>
            <a:off x="832514" y="1407804"/>
            <a:ext cx="7547212"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463550" lvl="0" indent="-463550" defTabSz="914400">
              <a:buClr>
                <a:srgbClr val="000000"/>
              </a:buClr>
              <a:buSzPct val="100000"/>
              <a:buFont typeface="Wingdings" pitchFamily="2" charset="2"/>
              <a:buChar char="q"/>
              <a:defRPr/>
            </a:pPr>
            <a:r>
              <a:rPr lang="en-US" sz="2400" b="0" kern="0" dirty="0" smtClean="0">
                <a:solidFill>
                  <a:srgbClr val="000000"/>
                </a:solidFill>
              </a:rPr>
              <a:t>Program Overview</a:t>
            </a:r>
          </a:p>
          <a:p>
            <a:pPr marL="463550" lvl="0" indent="-463550" defTabSz="914400">
              <a:buClr>
                <a:srgbClr val="000000"/>
              </a:buClr>
              <a:buSzPct val="100000"/>
              <a:buFont typeface="Wingdings" pitchFamily="2" charset="2"/>
              <a:buChar char="q"/>
              <a:defRPr/>
            </a:pPr>
            <a:r>
              <a:rPr lang="en-US" sz="2400" b="0" kern="0" dirty="0" smtClean="0">
                <a:solidFill>
                  <a:srgbClr val="000000"/>
                </a:solidFill>
              </a:rPr>
              <a:t>Safety and Abuse Tolerance Activities</a:t>
            </a:r>
            <a:endParaRPr lang="en-US" sz="2400" b="0" kern="0" dirty="0">
              <a:solidFill>
                <a:srgbClr val="000000"/>
              </a:solidFill>
            </a:endParaRPr>
          </a:p>
          <a:p>
            <a:pPr marL="806450" defTabSz="914400">
              <a:buClr>
                <a:srgbClr val="000000"/>
              </a:buClr>
              <a:buSzPct val="100000"/>
              <a:buFont typeface="Arial" pitchFamily="34" charset="0"/>
              <a:buChar char="–"/>
              <a:defRPr/>
            </a:pPr>
            <a:r>
              <a:rPr lang="en-US" sz="2000" b="0" kern="0" dirty="0" smtClean="0">
                <a:solidFill>
                  <a:srgbClr val="000000"/>
                </a:solidFill>
              </a:rPr>
              <a:t>DOE Safety/Abuse Testing</a:t>
            </a:r>
          </a:p>
          <a:p>
            <a:pPr marL="806450" defTabSz="914400">
              <a:buClr>
                <a:srgbClr val="000000"/>
              </a:buClr>
              <a:buSzPct val="100000"/>
              <a:buFont typeface="Arial" pitchFamily="34" charset="0"/>
              <a:buChar char="–"/>
              <a:defRPr/>
            </a:pPr>
            <a:r>
              <a:rPr lang="en-US" sz="2000" b="0" kern="0" dirty="0" smtClean="0">
                <a:solidFill>
                  <a:srgbClr val="000000"/>
                </a:solidFill>
              </a:rPr>
              <a:t>Battery Design &amp; Modeling</a:t>
            </a:r>
          </a:p>
          <a:p>
            <a:pPr marL="806450" defTabSz="914400">
              <a:buClr>
                <a:srgbClr val="000000"/>
              </a:buClr>
              <a:buSzPct val="100000"/>
              <a:buFont typeface="Arial" pitchFamily="34" charset="0"/>
              <a:buChar char="–"/>
              <a:defRPr/>
            </a:pPr>
            <a:r>
              <a:rPr lang="en-US" sz="2000" b="0" kern="0" dirty="0" smtClean="0">
                <a:solidFill>
                  <a:srgbClr val="000000"/>
                </a:solidFill>
              </a:rPr>
              <a:t>Materials R&amp;D</a:t>
            </a:r>
          </a:p>
          <a:p>
            <a:pPr marL="806450" defTabSz="914400">
              <a:buClr>
                <a:srgbClr val="000000"/>
              </a:buClr>
              <a:buSzPct val="100000"/>
              <a:buFont typeface="Arial" pitchFamily="34" charset="0"/>
              <a:buChar char="–"/>
              <a:defRPr/>
            </a:pPr>
            <a:r>
              <a:rPr lang="en-US" sz="2000" b="0" kern="0" dirty="0" smtClean="0">
                <a:solidFill>
                  <a:srgbClr val="000000"/>
                </a:solidFill>
              </a:rPr>
              <a:t>Vehicle Testing</a:t>
            </a:r>
          </a:p>
          <a:p>
            <a:pPr marL="806450" defTabSz="914400">
              <a:buClr>
                <a:srgbClr val="000000"/>
              </a:buClr>
              <a:buSzPct val="100000"/>
              <a:buFont typeface="Arial" pitchFamily="34" charset="0"/>
              <a:buChar char="–"/>
              <a:defRPr/>
            </a:pPr>
            <a:r>
              <a:rPr lang="en-US" sz="2000" b="0" kern="0" dirty="0" smtClean="0">
                <a:solidFill>
                  <a:srgbClr val="000000"/>
                </a:solidFill>
              </a:rPr>
              <a:t>Collaborations</a:t>
            </a:r>
            <a:endParaRPr lang="en-US" sz="2000" b="0" kern="0" dirty="0">
              <a:solidFill>
                <a:srgbClr val="000000"/>
              </a:solidFill>
            </a:endParaRPr>
          </a:p>
          <a:p>
            <a:pPr marL="463550" indent="-463550" defTabSz="914400">
              <a:buClr>
                <a:srgbClr val="000000"/>
              </a:buClr>
              <a:buSzPct val="100000"/>
              <a:buFont typeface="Wingdings" pitchFamily="2" charset="2"/>
              <a:buChar char="q"/>
              <a:defRPr/>
            </a:pPr>
            <a:r>
              <a:rPr lang="en-US" sz="2400" b="0" kern="0" dirty="0" smtClean="0">
                <a:solidFill>
                  <a:srgbClr val="000000"/>
                </a:solidFill>
              </a:rPr>
              <a:t>Summary &amp; DOE Perspectives</a:t>
            </a:r>
          </a:p>
        </p:txBody>
      </p:sp>
    </p:spTree>
    <p:extLst>
      <p:ext uri="{BB962C8B-B14F-4D97-AF65-F5344CB8AC3E}">
        <p14:creationId xmlns:p14="http://schemas.microsoft.com/office/powerpoint/2010/main" val="4261629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6"/>
          <p:cNvGrpSpPr>
            <a:grpSpLocks/>
          </p:cNvGrpSpPr>
          <p:nvPr/>
        </p:nvGrpSpPr>
        <p:grpSpPr bwMode="auto">
          <a:xfrm>
            <a:off x="2494009" y="3656980"/>
            <a:ext cx="1728433" cy="1720315"/>
            <a:chOff x="2470007" y="2513768"/>
            <a:chExt cx="1787142" cy="1601215"/>
          </a:xfrm>
        </p:grpSpPr>
        <p:sp>
          <p:nvSpPr>
            <p:cNvPr id="20538" name="Text Box 78" descr="Newsprint"/>
            <p:cNvSpPr txBox="1">
              <a:spLocks noChangeArrowheads="1"/>
            </p:cNvSpPr>
            <p:nvPr/>
          </p:nvSpPr>
          <p:spPr bwMode="auto">
            <a:xfrm>
              <a:off x="3415553" y="2772903"/>
              <a:ext cx="537881" cy="139922"/>
            </a:xfrm>
            <a:prstGeom prst="rect">
              <a:avLst/>
            </a:prstGeom>
            <a:noFill/>
            <a:ln w="12700">
              <a:noFill/>
              <a:miter lim="800000"/>
              <a:headEnd/>
              <a:tailEnd/>
            </a:ln>
          </p:spPr>
          <p:txBody>
            <a:bodyPr>
              <a:spAutoFit/>
            </a:bodyPr>
            <a:lstStyle/>
            <a:p>
              <a:r>
                <a:rPr lang="en-US" sz="600" b="0">
                  <a:solidFill>
                    <a:srgbClr val="000000"/>
                  </a:solidFill>
                  <a:latin typeface="Times New Roman" pitchFamily="18" charset="0"/>
                  <a:ea typeface="+mn-ea"/>
                  <a:cs typeface="Arial" charset="0"/>
                </a:rPr>
                <a:t>Cathode</a:t>
              </a:r>
            </a:p>
          </p:txBody>
        </p:sp>
        <p:sp>
          <p:nvSpPr>
            <p:cNvPr id="20539" name="Rectangle 79"/>
            <p:cNvSpPr>
              <a:spLocks noChangeArrowheads="1"/>
            </p:cNvSpPr>
            <p:nvPr/>
          </p:nvSpPr>
          <p:spPr bwMode="auto">
            <a:xfrm rot="16140000">
              <a:off x="3724486" y="3658299"/>
              <a:ext cx="706900" cy="200620"/>
            </a:xfrm>
            <a:prstGeom prst="rect">
              <a:avLst/>
            </a:prstGeom>
            <a:noFill/>
            <a:ln w="9525">
              <a:noFill/>
              <a:miter lim="800000"/>
              <a:headEnd/>
              <a:tailEnd/>
            </a:ln>
          </p:spPr>
          <p:txBody>
            <a:bodyPr wrap="none" lIns="92075" tIns="46038" rIns="92075" bIns="46038">
              <a:spAutoFit/>
            </a:bodyPr>
            <a:lstStyle/>
            <a:p>
              <a:pPr eaLnBrk="0" hangingPunct="0"/>
              <a:r>
                <a:rPr lang="en-US" sz="700" b="0">
                  <a:solidFill>
                    <a:srgbClr val="000000"/>
                  </a:solidFill>
                  <a:latin typeface="Times New Roman" pitchFamily="18" charset="0"/>
                  <a:ea typeface="+mn-ea"/>
                  <a:cs typeface="Arial" charset="0"/>
                </a:rPr>
                <a:t>Al Current Collector</a:t>
              </a:r>
            </a:p>
          </p:txBody>
        </p:sp>
        <p:sp>
          <p:nvSpPr>
            <p:cNvPr id="20540" name="Text Box 82" descr="Newsprint"/>
            <p:cNvSpPr txBox="1">
              <a:spLocks noChangeArrowheads="1"/>
            </p:cNvSpPr>
            <p:nvPr/>
          </p:nvSpPr>
          <p:spPr bwMode="auto">
            <a:xfrm>
              <a:off x="2784376" y="2772903"/>
              <a:ext cx="489984" cy="151583"/>
            </a:xfrm>
            <a:prstGeom prst="rect">
              <a:avLst/>
            </a:prstGeom>
            <a:noFill/>
            <a:ln w="12700">
              <a:noFill/>
              <a:miter lim="800000"/>
              <a:headEnd/>
              <a:tailEnd/>
            </a:ln>
          </p:spPr>
          <p:txBody>
            <a:bodyPr>
              <a:spAutoFit/>
            </a:bodyPr>
            <a:lstStyle/>
            <a:p>
              <a:r>
                <a:rPr lang="en-US" sz="700" b="0">
                  <a:solidFill>
                    <a:srgbClr val="000000"/>
                  </a:solidFill>
                  <a:latin typeface="Times New Roman" pitchFamily="18" charset="0"/>
                  <a:ea typeface="+mn-ea"/>
                  <a:cs typeface="Arial" charset="0"/>
                </a:rPr>
                <a:t>Anode</a:t>
              </a:r>
            </a:p>
          </p:txBody>
        </p:sp>
        <p:sp>
          <p:nvSpPr>
            <p:cNvPr id="20541" name="Rectangle 83"/>
            <p:cNvSpPr>
              <a:spLocks noChangeArrowheads="1"/>
            </p:cNvSpPr>
            <p:nvPr/>
          </p:nvSpPr>
          <p:spPr bwMode="auto">
            <a:xfrm rot="16140000">
              <a:off x="2211401" y="3655758"/>
              <a:ext cx="717831" cy="200620"/>
            </a:xfrm>
            <a:prstGeom prst="rect">
              <a:avLst/>
            </a:prstGeom>
            <a:noFill/>
            <a:ln w="9525">
              <a:noFill/>
              <a:miter lim="800000"/>
              <a:headEnd/>
              <a:tailEnd/>
            </a:ln>
          </p:spPr>
          <p:txBody>
            <a:bodyPr wrap="none" lIns="92075" tIns="46038" rIns="92075" bIns="46038">
              <a:spAutoFit/>
            </a:bodyPr>
            <a:lstStyle/>
            <a:p>
              <a:pPr eaLnBrk="0" hangingPunct="0"/>
              <a:r>
                <a:rPr lang="en-US" sz="700" b="0">
                  <a:solidFill>
                    <a:srgbClr val="000000"/>
                  </a:solidFill>
                  <a:latin typeface="Times New Roman" pitchFamily="18" charset="0"/>
                  <a:ea typeface="+mn-ea"/>
                  <a:cs typeface="Arial" charset="0"/>
                </a:rPr>
                <a:t>Cu Current Collector</a:t>
              </a:r>
            </a:p>
          </p:txBody>
        </p:sp>
        <p:sp>
          <p:nvSpPr>
            <p:cNvPr id="20542" name="Text Box 89"/>
            <p:cNvSpPr txBox="1">
              <a:spLocks noChangeArrowheads="1"/>
            </p:cNvSpPr>
            <p:nvPr/>
          </p:nvSpPr>
          <p:spPr bwMode="auto">
            <a:xfrm>
              <a:off x="4000446" y="2753603"/>
              <a:ext cx="256703" cy="151583"/>
            </a:xfrm>
            <a:prstGeom prst="rect">
              <a:avLst/>
            </a:prstGeom>
            <a:noFill/>
            <a:ln w="9525">
              <a:noFill/>
              <a:miter lim="800000"/>
              <a:headEnd/>
              <a:tailEnd/>
            </a:ln>
          </p:spPr>
          <p:txBody>
            <a:bodyPr wrap="none">
              <a:spAutoFit/>
            </a:bodyPr>
            <a:lstStyle/>
            <a:p>
              <a:r>
                <a:rPr lang="en-US" sz="700" b="0">
                  <a:solidFill>
                    <a:srgbClr val="0000FF"/>
                  </a:solidFill>
                  <a:latin typeface="Times New Roman" pitchFamily="18" charset="0"/>
                  <a:ea typeface="+mn-ea"/>
                  <a:cs typeface="Arial" charset="0"/>
                </a:rPr>
                <a:t>e</a:t>
              </a:r>
              <a:r>
                <a:rPr lang="en-US" sz="700" b="0" baseline="30000">
                  <a:solidFill>
                    <a:srgbClr val="0000FF"/>
                  </a:solidFill>
                  <a:latin typeface="Times New Roman" pitchFamily="18" charset="0"/>
                  <a:ea typeface="+mn-ea"/>
                  <a:cs typeface="Arial" charset="0"/>
                  <a:sym typeface="Symbol" pitchFamily="18" charset="2"/>
                </a:rPr>
                <a:t></a:t>
              </a:r>
              <a:endParaRPr lang="en-US" sz="700" b="0">
                <a:solidFill>
                  <a:srgbClr val="0000FF"/>
                </a:solidFill>
                <a:latin typeface="Times New Roman" pitchFamily="18" charset="0"/>
                <a:ea typeface="+mn-ea"/>
                <a:cs typeface="Arial" charset="0"/>
                <a:sym typeface="Symbol" pitchFamily="18" charset="2"/>
              </a:endParaRPr>
            </a:p>
          </p:txBody>
        </p:sp>
        <p:sp>
          <p:nvSpPr>
            <p:cNvPr id="20543" name="Text Box 91"/>
            <p:cNvSpPr txBox="1">
              <a:spLocks noChangeArrowheads="1"/>
            </p:cNvSpPr>
            <p:nvPr/>
          </p:nvSpPr>
          <p:spPr bwMode="auto">
            <a:xfrm>
              <a:off x="2593688" y="2652753"/>
              <a:ext cx="256703" cy="151583"/>
            </a:xfrm>
            <a:prstGeom prst="rect">
              <a:avLst/>
            </a:prstGeom>
            <a:noFill/>
            <a:ln w="9525">
              <a:noFill/>
              <a:miter lim="800000"/>
              <a:headEnd/>
              <a:tailEnd/>
            </a:ln>
          </p:spPr>
          <p:txBody>
            <a:bodyPr wrap="none">
              <a:spAutoFit/>
            </a:bodyPr>
            <a:lstStyle/>
            <a:p>
              <a:r>
                <a:rPr lang="en-US" sz="700" b="0">
                  <a:solidFill>
                    <a:srgbClr val="0000FF"/>
                  </a:solidFill>
                  <a:latin typeface="Times New Roman" pitchFamily="18" charset="0"/>
                  <a:ea typeface="+mn-ea"/>
                  <a:cs typeface="Arial" charset="0"/>
                </a:rPr>
                <a:t>e</a:t>
              </a:r>
              <a:r>
                <a:rPr lang="en-US" sz="700" b="0" baseline="30000">
                  <a:solidFill>
                    <a:srgbClr val="0000FF"/>
                  </a:solidFill>
                  <a:latin typeface="Times New Roman" pitchFamily="18" charset="0"/>
                  <a:ea typeface="+mn-ea"/>
                  <a:cs typeface="Arial" charset="0"/>
                  <a:sym typeface="Symbol" pitchFamily="18" charset="2"/>
                </a:rPr>
                <a:t></a:t>
              </a:r>
              <a:endParaRPr lang="en-US" sz="700" b="0">
                <a:solidFill>
                  <a:srgbClr val="0000FF"/>
                </a:solidFill>
                <a:latin typeface="Times New Roman" pitchFamily="18" charset="0"/>
                <a:ea typeface="+mn-ea"/>
                <a:cs typeface="Arial" charset="0"/>
                <a:sym typeface="Symbol" pitchFamily="18" charset="2"/>
              </a:endParaRPr>
            </a:p>
          </p:txBody>
        </p:sp>
        <p:sp>
          <p:nvSpPr>
            <p:cNvPr id="20544" name="Text Box 97"/>
            <p:cNvSpPr txBox="1">
              <a:spLocks noChangeArrowheads="1"/>
            </p:cNvSpPr>
            <p:nvPr/>
          </p:nvSpPr>
          <p:spPr bwMode="auto">
            <a:xfrm>
              <a:off x="3363443" y="2513768"/>
              <a:ext cx="256703" cy="151583"/>
            </a:xfrm>
            <a:prstGeom prst="rect">
              <a:avLst/>
            </a:prstGeom>
            <a:noFill/>
            <a:ln w="9525">
              <a:noFill/>
              <a:miter lim="800000"/>
              <a:headEnd/>
              <a:tailEnd/>
            </a:ln>
          </p:spPr>
          <p:txBody>
            <a:bodyPr wrap="none">
              <a:spAutoFit/>
            </a:bodyPr>
            <a:lstStyle/>
            <a:p>
              <a:r>
                <a:rPr lang="en-US" sz="700" b="0">
                  <a:solidFill>
                    <a:srgbClr val="0000FF"/>
                  </a:solidFill>
                  <a:latin typeface="Times New Roman" pitchFamily="18" charset="0"/>
                  <a:ea typeface="+mn-ea"/>
                  <a:cs typeface="Arial" charset="0"/>
                </a:rPr>
                <a:t>e</a:t>
              </a:r>
              <a:r>
                <a:rPr lang="en-US" sz="700" b="0" baseline="30000">
                  <a:solidFill>
                    <a:srgbClr val="0000FF"/>
                  </a:solidFill>
                  <a:latin typeface="Times New Roman" pitchFamily="18" charset="0"/>
                  <a:ea typeface="+mn-ea"/>
                  <a:cs typeface="Arial" charset="0"/>
                  <a:sym typeface="Symbol" pitchFamily="18" charset="2"/>
                </a:rPr>
                <a:t></a:t>
              </a:r>
              <a:endParaRPr lang="en-US" sz="700" b="0">
                <a:solidFill>
                  <a:srgbClr val="0000FF"/>
                </a:solidFill>
                <a:latin typeface="Times New Roman" pitchFamily="18" charset="0"/>
                <a:ea typeface="+mn-ea"/>
                <a:cs typeface="Arial" charset="0"/>
                <a:sym typeface="Symbol" pitchFamily="18" charset="2"/>
              </a:endParaRPr>
            </a:p>
          </p:txBody>
        </p:sp>
        <p:grpSp>
          <p:nvGrpSpPr>
            <p:cNvPr id="3" name="Group 278"/>
            <p:cNvGrpSpPr>
              <a:grpSpLocks/>
            </p:cNvGrpSpPr>
            <p:nvPr/>
          </p:nvGrpSpPr>
          <p:grpSpPr bwMode="auto">
            <a:xfrm>
              <a:off x="2779436" y="2711294"/>
              <a:ext cx="1227287" cy="1094222"/>
              <a:chOff x="2779438" y="2711295"/>
              <a:chExt cx="1399686" cy="1247930"/>
            </a:xfrm>
          </p:grpSpPr>
          <p:grpSp>
            <p:nvGrpSpPr>
              <p:cNvPr id="4" name="Group 141"/>
              <p:cNvGrpSpPr>
                <a:grpSpLocks/>
              </p:cNvGrpSpPr>
              <p:nvPr/>
            </p:nvGrpSpPr>
            <p:grpSpPr bwMode="auto">
              <a:xfrm>
                <a:off x="2802729" y="3049388"/>
                <a:ext cx="512440" cy="882298"/>
                <a:chOff x="816" y="912"/>
                <a:chExt cx="726" cy="1250"/>
              </a:xfrm>
            </p:grpSpPr>
            <p:sp>
              <p:nvSpPr>
                <p:cNvPr id="20635" name="Oval 3"/>
                <p:cNvSpPr>
                  <a:spLocks noChangeArrowheads="1"/>
                </p:cNvSpPr>
                <p:nvPr/>
              </p:nvSpPr>
              <p:spPr bwMode="auto">
                <a:xfrm>
                  <a:off x="820" y="112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6" name="Oval 4"/>
                <p:cNvSpPr>
                  <a:spLocks noChangeArrowheads="1"/>
                </p:cNvSpPr>
                <p:nvPr/>
              </p:nvSpPr>
              <p:spPr bwMode="auto">
                <a:xfrm>
                  <a:off x="1114" y="106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7" name="Oval 5"/>
                <p:cNvSpPr>
                  <a:spLocks noChangeArrowheads="1"/>
                </p:cNvSpPr>
                <p:nvPr/>
              </p:nvSpPr>
              <p:spPr bwMode="auto">
                <a:xfrm>
                  <a:off x="1000" y="115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8" name="Oval 6"/>
                <p:cNvSpPr>
                  <a:spLocks noChangeArrowheads="1"/>
                </p:cNvSpPr>
                <p:nvPr/>
              </p:nvSpPr>
              <p:spPr bwMode="auto">
                <a:xfrm>
                  <a:off x="910" y="127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9" name="Oval 7"/>
                <p:cNvSpPr>
                  <a:spLocks noChangeArrowheads="1"/>
                </p:cNvSpPr>
                <p:nvPr/>
              </p:nvSpPr>
              <p:spPr bwMode="auto">
                <a:xfrm>
                  <a:off x="928" y="102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0" name="Oval 8"/>
                <p:cNvSpPr>
                  <a:spLocks noChangeArrowheads="1"/>
                </p:cNvSpPr>
                <p:nvPr/>
              </p:nvSpPr>
              <p:spPr bwMode="auto">
                <a:xfrm>
                  <a:off x="820" y="93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1" name="Oval 9"/>
                <p:cNvSpPr>
                  <a:spLocks noChangeArrowheads="1"/>
                </p:cNvSpPr>
                <p:nvPr/>
              </p:nvSpPr>
              <p:spPr bwMode="auto">
                <a:xfrm>
                  <a:off x="1018" y="141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2" name="Oval 10"/>
                <p:cNvSpPr>
                  <a:spLocks noChangeArrowheads="1"/>
                </p:cNvSpPr>
                <p:nvPr/>
              </p:nvSpPr>
              <p:spPr bwMode="auto">
                <a:xfrm>
                  <a:off x="1042" y="93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3" name="Oval 11"/>
                <p:cNvSpPr>
                  <a:spLocks noChangeArrowheads="1"/>
                </p:cNvSpPr>
                <p:nvPr/>
              </p:nvSpPr>
              <p:spPr bwMode="auto">
                <a:xfrm>
                  <a:off x="1198" y="120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4" name="Oval 12"/>
                <p:cNvSpPr>
                  <a:spLocks noChangeArrowheads="1"/>
                </p:cNvSpPr>
                <p:nvPr/>
              </p:nvSpPr>
              <p:spPr bwMode="auto">
                <a:xfrm>
                  <a:off x="832" y="138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5" name="Oval 13"/>
                <p:cNvSpPr>
                  <a:spLocks noChangeArrowheads="1"/>
                </p:cNvSpPr>
                <p:nvPr/>
              </p:nvSpPr>
              <p:spPr bwMode="auto">
                <a:xfrm>
                  <a:off x="1072" y="127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6" name="Oval 14"/>
                <p:cNvSpPr>
                  <a:spLocks noChangeArrowheads="1"/>
                </p:cNvSpPr>
                <p:nvPr/>
              </p:nvSpPr>
              <p:spPr bwMode="auto">
                <a:xfrm>
                  <a:off x="820" y="173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7" name="Oval 15"/>
                <p:cNvSpPr>
                  <a:spLocks noChangeArrowheads="1"/>
                </p:cNvSpPr>
                <p:nvPr/>
              </p:nvSpPr>
              <p:spPr bwMode="auto">
                <a:xfrm>
                  <a:off x="1114" y="167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8" name="Oval 16"/>
                <p:cNvSpPr>
                  <a:spLocks noChangeArrowheads="1"/>
                </p:cNvSpPr>
                <p:nvPr/>
              </p:nvSpPr>
              <p:spPr bwMode="auto">
                <a:xfrm>
                  <a:off x="928" y="1624"/>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49" name="Oval 17"/>
                <p:cNvSpPr>
                  <a:spLocks noChangeArrowheads="1"/>
                </p:cNvSpPr>
                <p:nvPr/>
              </p:nvSpPr>
              <p:spPr bwMode="auto">
                <a:xfrm>
                  <a:off x="910" y="188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0" name="Oval 18"/>
                <p:cNvSpPr>
                  <a:spLocks noChangeArrowheads="1"/>
                </p:cNvSpPr>
                <p:nvPr/>
              </p:nvSpPr>
              <p:spPr bwMode="auto">
                <a:xfrm>
                  <a:off x="816" y="153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1" name="Oval 19"/>
                <p:cNvSpPr>
                  <a:spLocks noChangeArrowheads="1"/>
                </p:cNvSpPr>
                <p:nvPr/>
              </p:nvSpPr>
              <p:spPr bwMode="auto">
                <a:xfrm>
                  <a:off x="1018" y="201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2" name="Oval 20"/>
                <p:cNvSpPr>
                  <a:spLocks noChangeArrowheads="1"/>
                </p:cNvSpPr>
                <p:nvPr/>
              </p:nvSpPr>
              <p:spPr bwMode="auto">
                <a:xfrm>
                  <a:off x="1042" y="1544"/>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3" name="Oval 21"/>
                <p:cNvSpPr>
                  <a:spLocks noChangeArrowheads="1"/>
                </p:cNvSpPr>
                <p:nvPr/>
              </p:nvSpPr>
              <p:spPr bwMode="auto">
                <a:xfrm>
                  <a:off x="1262" y="149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4" name="Oval 22"/>
                <p:cNvSpPr>
                  <a:spLocks noChangeArrowheads="1"/>
                </p:cNvSpPr>
                <p:nvPr/>
              </p:nvSpPr>
              <p:spPr bwMode="auto">
                <a:xfrm>
                  <a:off x="832" y="1994"/>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5" name="Oval 23"/>
                <p:cNvSpPr>
                  <a:spLocks noChangeArrowheads="1"/>
                </p:cNvSpPr>
                <p:nvPr/>
              </p:nvSpPr>
              <p:spPr bwMode="auto">
                <a:xfrm>
                  <a:off x="1072" y="188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6" name="Oval 24"/>
                <p:cNvSpPr>
                  <a:spLocks noChangeArrowheads="1"/>
                </p:cNvSpPr>
                <p:nvPr/>
              </p:nvSpPr>
              <p:spPr bwMode="auto">
                <a:xfrm>
                  <a:off x="1350" y="120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7" name="Oval 25"/>
                <p:cNvSpPr>
                  <a:spLocks noChangeArrowheads="1"/>
                </p:cNvSpPr>
                <p:nvPr/>
              </p:nvSpPr>
              <p:spPr bwMode="auto">
                <a:xfrm>
                  <a:off x="1262" y="103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8" name="Oval 26"/>
                <p:cNvSpPr>
                  <a:spLocks noChangeArrowheads="1"/>
                </p:cNvSpPr>
                <p:nvPr/>
              </p:nvSpPr>
              <p:spPr bwMode="auto">
                <a:xfrm>
                  <a:off x="1190" y="136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59" name="Oval 27"/>
                <p:cNvSpPr>
                  <a:spLocks noChangeArrowheads="1"/>
                </p:cNvSpPr>
                <p:nvPr/>
              </p:nvSpPr>
              <p:spPr bwMode="auto">
                <a:xfrm>
                  <a:off x="1398" y="156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0" name="Oval 28"/>
                <p:cNvSpPr>
                  <a:spLocks noChangeArrowheads="1"/>
                </p:cNvSpPr>
                <p:nvPr/>
              </p:nvSpPr>
              <p:spPr bwMode="auto">
                <a:xfrm>
                  <a:off x="1190" y="1824"/>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1" name="Oval 29"/>
                <p:cNvSpPr>
                  <a:spLocks noChangeArrowheads="1"/>
                </p:cNvSpPr>
                <p:nvPr/>
              </p:nvSpPr>
              <p:spPr bwMode="auto">
                <a:xfrm>
                  <a:off x="1246" y="165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2" name="Oval 30"/>
                <p:cNvSpPr>
                  <a:spLocks noChangeArrowheads="1"/>
                </p:cNvSpPr>
                <p:nvPr/>
              </p:nvSpPr>
              <p:spPr bwMode="auto">
                <a:xfrm>
                  <a:off x="1398" y="1344"/>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3" name="Oval 31"/>
                <p:cNvSpPr>
                  <a:spLocks noChangeArrowheads="1"/>
                </p:cNvSpPr>
                <p:nvPr/>
              </p:nvSpPr>
              <p:spPr bwMode="auto">
                <a:xfrm>
                  <a:off x="1174" y="199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4" name="Oval 32"/>
                <p:cNvSpPr>
                  <a:spLocks noChangeArrowheads="1"/>
                </p:cNvSpPr>
                <p:nvPr/>
              </p:nvSpPr>
              <p:spPr bwMode="auto">
                <a:xfrm>
                  <a:off x="1382" y="1736"/>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5" name="Oval 33"/>
                <p:cNvSpPr>
                  <a:spLocks noChangeArrowheads="1"/>
                </p:cNvSpPr>
                <p:nvPr/>
              </p:nvSpPr>
              <p:spPr bwMode="auto">
                <a:xfrm>
                  <a:off x="1398" y="200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6" name="Oval 34"/>
                <p:cNvSpPr>
                  <a:spLocks noChangeArrowheads="1"/>
                </p:cNvSpPr>
                <p:nvPr/>
              </p:nvSpPr>
              <p:spPr bwMode="auto">
                <a:xfrm>
                  <a:off x="1334" y="187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7" name="Oval 35"/>
                <p:cNvSpPr>
                  <a:spLocks noChangeArrowheads="1"/>
                </p:cNvSpPr>
                <p:nvPr/>
              </p:nvSpPr>
              <p:spPr bwMode="auto">
                <a:xfrm>
                  <a:off x="1198" y="912"/>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8" name="Oval 36"/>
                <p:cNvSpPr>
                  <a:spLocks noChangeArrowheads="1"/>
                </p:cNvSpPr>
                <p:nvPr/>
              </p:nvSpPr>
              <p:spPr bwMode="auto">
                <a:xfrm>
                  <a:off x="1398" y="108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69" name="Oval 37"/>
                <p:cNvSpPr>
                  <a:spLocks noChangeArrowheads="1"/>
                </p:cNvSpPr>
                <p:nvPr/>
              </p:nvSpPr>
              <p:spPr bwMode="auto">
                <a:xfrm>
                  <a:off x="1366" y="928"/>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70" name="Oval 38"/>
                <p:cNvSpPr>
                  <a:spLocks noChangeArrowheads="1"/>
                </p:cNvSpPr>
                <p:nvPr/>
              </p:nvSpPr>
              <p:spPr bwMode="auto">
                <a:xfrm>
                  <a:off x="982" y="1760"/>
                  <a:ext cx="144" cy="144"/>
                </a:xfrm>
                <a:prstGeom prst="ellipse">
                  <a:avLst/>
                </a:prstGeom>
                <a:solidFill>
                  <a:srgbClr val="993366"/>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grpSp>
          <p:sp>
            <p:nvSpPr>
              <p:cNvPr id="20549" name="Rectangle 39" descr="Newsprint"/>
              <p:cNvSpPr>
                <a:spLocks noChangeArrowheads="1"/>
              </p:cNvSpPr>
              <p:nvPr/>
            </p:nvSpPr>
            <p:spPr bwMode="auto">
              <a:xfrm>
                <a:off x="3310938" y="3049394"/>
                <a:ext cx="304924" cy="894303"/>
              </a:xfrm>
              <a:prstGeom prst="rect">
                <a:avLst/>
              </a:prstGeom>
              <a:blipFill dpi="0" rotWithShape="0">
                <a:blip r:embed="rId3" cstate="print">
                  <a:extLst>
                    <a:ext uri="{28A0092B-C50C-407E-A947-70E740481C1C}">
                      <a14:useLocalDpi xmlns:a14="http://schemas.microsoft.com/office/drawing/2010/main" val="0"/>
                    </a:ext>
                  </a:extLst>
                </a:blip>
                <a:srcRect/>
                <a:tile tx="0" ty="0" sx="100000" sy="100000" flip="none" algn="tl"/>
              </a:blipFill>
              <a:ln w="12700">
                <a:noFill/>
                <a:miter lim="800000"/>
                <a:headEnd/>
                <a:tailEnd/>
              </a:ln>
            </p:spPr>
            <p:txBody>
              <a:bodyPr wrap="none" anchor="ctr"/>
              <a:lstStyle/>
              <a:p>
                <a:endParaRPr lang="en-US" sz="1600" b="0">
                  <a:solidFill>
                    <a:srgbClr val="50565C"/>
                  </a:solidFill>
                  <a:ea typeface="+mn-ea"/>
                  <a:cs typeface="Arial" charset="0"/>
                </a:endParaRPr>
              </a:p>
            </p:txBody>
          </p:sp>
          <p:sp>
            <p:nvSpPr>
              <p:cNvPr id="20550" name="Rectangle 80"/>
              <p:cNvSpPr>
                <a:spLocks noChangeArrowheads="1"/>
              </p:cNvSpPr>
              <p:nvPr/>
            </p:nvSpPr>
            <p:spPr bwMode="auto">
              <a:xfrm>
                <a:off x="4134656" y="3064216"/>
                <a:ext cx="44468" cy="895009"/>
              </a:xfrm>
              <a:prstGeom prst="rect">
                <a:avLst/>
              </a:prstGeom>
              <a:solidFill>
                <a:srgbClr val="C0C0C0"/>
              </a:solidFill>
              <a:ln w="12700">
                <a:solidFill>
                  <a:srgbClr val="C0C0C0"/>
                </a:solidFill>
                <a:miter lim="800000"/>
                <a:headEnd/>
                <a:tailEnd/>
              </a:ln>
            </p:spPr>
            <p:txBody>
              <a:bodyPr wrap="none" anchor="ctr"/>
              <a:lstStyle/>
              <a:p>
                <a:endParaRPr lang="en-US" sz="1600" b="0">
                  <a:solidFill>
                    <a:srgbClr val="50565C"/>
                  </a:solidFill>
                  <a:ea typeface="+mn-ea"/>
                  <a:cs typeface="Arial" charset="0"/>
                </a:endParaRPr>
              </a:p>
            </p:txBody>
          </p:sp>
          <p:sp>
            <p:nvSpPr>
              <p:cNvPr id="20551" name="Rectangle 81"/>
              <p:cNvSpPr>
                <a:spLocks noChangeArrowheads="1"/>
              </p:cNvSpPr>
              <p:nvPr/>
            </p:nvSpPr>
            <p:spPr bwMode="auto">
              <a:xfrm>
                <a:off x="2779438" y="3036689"/>
                <a:ext cx="23293" cy="895009"/>
              </a:xfrm>
              <a:prstGeom prst="rect">
                <a:avLst/>
              </a:prstGeom>
              <a:solidFill>
                <a:srgbClr val="990000"/>
              </a:solidFill>
              <a:ln w="12700">
                <a:solidFill>
                  <a:srgbClr val="990000"/>
                </a:solidFill>
                <a:miter lim="800000"/>
                <a:headEnd/>
                <a:tailEnd/>
              </a:ln>
            </p:spPr>
            <p:txBody>
              <a:bodyPr wrap="none" anchor="ctr"/>
              <a:lstStyle/>
              <a:p>
                <a:endParaRPr lang="en-US" sz="1600" b="0">
                  <a:solidFill>
                    <a:srgbClr val="50565C"/>
                  </a:solidFill>
                  <a:ea typeface="+mn-ea"/>
                  <a:cs typeface="Arial" charset="0"/>
                </a:endParaRPr>
              </a:p>
            </p:txBody>
          </p:sp>
          <p:sp>
            <p:nvSpPr>
              <p:cNvPr id="20552" name="Freeform 84"/>
              <p:cNvSpPr>
                <a:spLocks/>
              </p:cNvSpPr>
              <p:nvPr/>
            </p:nvSpPr>
            <p:spPr bwMode="auto">
              <a:xfrm>
                <a:off x="3253764" y="3626068"/>
                <a:ext cx="406565" cy="118582"/>
              </a:xfrm>
              <a:custGeom>
                <a:avLst/>
                <a:gdLst>
                  <a:gd name="T0" fmla="*/ 0 w 576"/>
                  <a:gd name="T1" fmla="*/ 2147483647 h 168"/>
                  <a:gd name="T2" fmla="*/ 2147483647 w 576"/>
                  <a:gd name="T3" fmla="*/ 2147483647 h 168"/>
                  <a:gd name="T4" fmla="*/ 2147483647 w 576"/>
                  <a:gd name="T5" fmla="*/ 2147483647 h 168"/>
                  <a:gd name="T6" fmla="*/ 2147483647 w 576"/>
                  <a:gd name="T7" fmla="*/ 2147483647 h 168"/>
                  <a:gd name="T8" fmla="*/ 2147483647 w 576"/>
                  <a:gd name="T9" fmla="*/ 2147483647 h 168"/>
                  <a:gd name="T10" fmla="*/ 2147483647 w 576"/>
                  <a:gd name="T11" fmla="*/ 2147483647 h 168"/>
                  <a:gd name="T12" fmla="*/ 2147483647 w 576"/>
                  <a:gd name="T13" fmla="*/ 2147483647 h 168"/>
                  <a:gd name="T14" fmla="*/ 0 60000 65536"/>
                  <a:gd name="T15" fmla="*/ 0 60000 65536"/>
                  <a:gd name="T16" fmla="*/ 0 60000 65536"/>
                  <a:gd name="T17" fmla="*/ 0 60000 65536"/>
                  <a:gd name="T18" fmla="*/ 0 60000 65536"/>
                  <a:gd name="T19" fmla="*/ 0 60000 65536"/>
                  <a:gd name="T20" fmla="*/ 0 60000 65536"/>
                  <a:gd name="T21" fmla="*/ 0 w 576"/>
                  <a:gd name="T22" fmla="*/ 0 h 168"/>
                  <a:gd name="T23" fmla="*/ 576 w 57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6" h="168">
                    <a:moveTo>
                      <a:pt x="0" y="16"/>
                    </a:moveTo>
                    <a:cubicBezTo>
                      <a:pt x="52" y="8"/>
                      <a:pt x="104" y="0"/>
                      <a:pt x="144" y="16"/>
                    </a:cubicBezTo>
                    <a:cubicBezTo>
                      <a:pt x="184" y="32"/>
                      <a:pt x="208" y="112"/>
                      <a:pt x="240" y="112"/>
                    </a:cubicBezTo>
                    <a:cubicBezTo>
                      <a:pt x="272" y="112"/>
                      <a:pt x="304" y="8"/>
                      <a:pt x="336" y="16"/>
                    </a:cubicBezTo>
                    <a:cubicBezTo>
                      <a:pt x="368" y="24"/>
                      <a:pt x="408" y="152"/>
                      <a:pt x="432" y="160"/>
                    </a:cubicBezTo>
                    <a:cubicBezTo>
                      <a:pt x="456" y="168"/>
                      <a:pt x="456" y="88"/>
                      <a:pt x="480" y="64"/>
                    </a:cubicBezTo>
                    <a:cubicBezTo>
                      <a:pt x="504" y="40"/>
                      <a:pt x="540" y="28"/>
                      <a:pt x="576" y="16"/>
                    </a:cubicBezTo>
                  </a:path>
                </a:pathLst>
              </a:custGeom>
              <a:noFill/>
              <a:ln w="9525">
                <a:solidFill>
                  <a:schemeClr val="tx2"/>
                </a:solidFill>
                <a:round/>
                <a:headEnd type="none" w="lg" len="lg"/>
                <a:tailEnd type="stealth" w="lg" len="lg"/>
              </a:ln>
            </p:spPr>
            <p:txBody>
              <a:bodyPr/>
              <a:lstStyle/>
              <a:p>
                <a:endParaRPr lang="en-US" sz="1600" b="0">
                  <a:solidFill>
                    <a:srgbClr val="50565C"/>
                  </a:solidFill>
                  <a:ea typeface="+mn-ea"/>
                  <a:cs typeface="Arial" charset="0"/>
                </a:endParaRPr>
              </a:p>
            </p:txBody>
          </p:sp>
          <p:sp>
            <p:nvSpPr>
              <p:cNvPr id="20553" name="Line 85"/>
              <p:cNvSpPr>
                <a:spLocks noChangeShapeType="1"/>
              </p:cNvSpPr>
              <p:nvPr/>
            </p:nvSpPr>
            <p:spPr bwMode="auto">
              <a:xfrm flipV="1">
                <a:off x="2779438" y="2711295"/>
                <a:ext cx="0" cy="372685"/>
              </a:xfrm>
              <a:prstGeom prst="line">
                <a:avLst/>
              </a:prstGeom>
              <a:noFill/>
              <a:ln w="12700">
                <a:solidFill>
                  <a:schemeClr val="tx1"/>
                </a:solidFill>
                <a:round/>
                <a:headEnd/>
                <a:tailEnd/>
              </a:ln>
            </p:spPr>
            <p:txBody>
              <a:bodyPr wrap="none" anchor="ctr"/>
              <a:lstStyle/>
              <a:p>
                <a:endParaRPr lang="en-US" sz="1600" b="0">
                  <a:solidFill>
                    <a:srgbClr val="50565C"/>
                  </a:solidFill>
                  <a:ea typeface="+mn-ea"/>
                </a:endParaRPr>
              </a:p>
            </p:txBody>
          </p:sp>
          <p:sp>
            <p:nvSpPr>
              <p:cNvPr id="20554" name="Line 86"/>
              <p:cNvSpPr>
                <a:spLocks noChangeShapeType="1"/>
              </p:cNvSpPr>
              <p:nvPr/>
            </p:nvSpPr>
            <p:spPr bwMode="auto">
              <a:xfrm>
                <a:off x="2779438" y="2711295"/>
                <a:ext cx="1389098" cy="0"/>
              </a:xfrm>
              <a:prstGeom prst="line">
                <a:avLst/>
              </a:prstGeom>
              <a:noFill/>
              <a:ln w="12700">
                <a:solidFill>
                  <a:schemeClr val="tx1"/>
                </a:solidFill>
                <a:round/>
                <a:headEnd/>
                <a:tailEnd/>
              </a:ln>
            </p:spPr>
            <p:txBody>
              <a:bodyPr wrap="none" anchor="ctr"/>
              <a:lstStyle/>
              <a:p>
                <a:endParaRPr lang="en-US" sz="1600" b="0">
                  <a:solidFill>
                    <a:srgbClr val="50565C"/>
                  </a:solidFill>
                  <a:ea typeface="+mn-ea"/>
                </a:endParaRPr>
              </a:p>
            </p:txBody>
          </p:sp>
          <p:sp>
            <p:nvSpPr>
              <p:cNvPr id="20555" name="Line 87"/>
              <p:cNvSpPr>
                <a:spLocks noChangeShapeType="1"/>
              </p:cNvSpPr>
              <p:nvPr/>
            </p:nvSpPr>
            <p:spPr bwMode="auto">
              <a:xfrm flipV="1">
                <a:off x="4168536" y="2711295"/>
                <a:ext cx="0" cy="372685"/>
              </a:xfrm>
              <a:prstGeom prst="line">
                <a:avLst/>
              </a:prstGeom>
              <a:noFill/>
              <a:ln w="12700">
                <a:solidFill>
                  <a:schemeClr val="tx1"/>
                </a:solidFill>
                <a:round/>
                <a:headEnd/>
                <a:tailEnd/>
              </a:ln>
            </p:spPr>
            <p:txBody>
              <a:bodyPr wrap="none" anchor="ctr"/>
              <a:lstStyle/>
              <a:p>
                <a:endParaRPr lang="en-US" sz="1600" b="0">
                  <a:solidFill>
                    <a:srgbClr val="50565C"/>
                  </a:solidFill>
                  <a:ea typeface="+mn-ea"/>
                </a:endParaRPr>
              </a:p>
            </p:txBody>
          </p:sp>
          <p:sp>
            <p:nvSpPr>
              <p:cNvPr id="20556" name="Line 88"/>
              <p:cNvSpPr>
                <a:spLocks noChangeShapeType="1"/>
              </p:cNvSpPr>
              <p:nvPr/>
            </p:nvSpPr>
            <p:spPr bwMode="auto">
              <a:xfrm>
                <a:off x="2779438" y="2812936"/>
                <a:ext cx="0" cy="67761"/>
              </a:xfrm>
              <a:prstGeom prst="line">
                <a:avLst/>
              </a:prstGeom>
              <a:noFill/>
              <a:ln w="9525">
                <a:solidFill>
                  <a:srgbClr val="0000FF"/>
                </a:solidFill>
                <a:round/>
                <a:headEnd type="stealth" w="lg" len="lg"/>
                <a:tailEnd type="none" w="lg" len="lg"/>
              </a:ln>
            </p:spPr>
            <p:txBody>
              <a:bodyPr/>
              <a:lstStyle/>
              <a:p>
                <a:endParaRPr lang="en-US" sz="1600" b="0">
                  <a:solidFill>
                    <a:srgbClr val="50565C"/>
                  </a:solidFill>
                  <a:ea typeface="+mn-ea"/>
                </a:endParaRPr>
              </a:p>
            </p:txBody>
          </p:sp>
          <p:sp>
            <p:nvSpPr>
              <p:cNvPr id="20557" name="Line 90"/>
              <p:cNvSpPr>
                <a:spLocks noChangeShapeType="1"/>
              </p:cNvSpPr>
              <p:nvPr/>
            </p:nvSpPr>
            <p:spPr bwMode="auto">
              <a:xfrm>
                <a:off x="4168536" y="2812936"/>
                <a:ext cx="0" cy="67761"/>
              </a:xfrm>
              <a:prstGeom prst="line">
                <a:avLst/>
              </a:prstGeom>
              <a:noFill/>
              <a:ln w="9525">
                <a:solidFill>
                  <a:srgbClr val="0000FF"/>
                </a:solidFill>
                <a:round/>
                <a:headEnd type="none" w="lg" len="lg"/>
                <a:tailEnd type="stealth" w="lg" len="lg"/>
              </a:ln>
            </p:spPr>
            <p:txBody>
              <a:bodyPr/>
              <a:lstStyle/>
              <a:p>
                <a:endParaRPr lang="en-US" sz="1600" b="0">
                  <a:solidFill>
                    <a:srgbClr val="50565C"/>
                  </a:solidFill>
                  <a:ea typeface="+mn-ea"/>
                </a:endParaRPr>
              </a:p>
            </p:txBody>
          </p:sp>
          <p:sp>
            <p:nvSpPr>
              <p:cNvPr id="20558" name="Line 98"/>
              <p:cNvSpPr>
                <a:spLocks noChangeShapeType="1"/>
              </p:cNvSpPr>
              <p:nvPr/>
            </p:nvSpPr>
            <p:spPr bwMode="auto">
              <a:xfrm rot="-5400000">
                <a:off x="3524808" y="2677414"/>
                <a:ext cx="0" cy="67761"/>
              </a:xfrm>
              <a:prstGeom prst="line">
                <a:avLst/>
              </a:prstGeom>
              <a:noFill/>
              <a:ln w="9525">
                <a:solidFill>
                  <a:srgbClr val="0000FF"/>
                </a:solidFill>
                <a:round/>
                <a:headEnd type="none" w="lg" len="lg"/>
                <a:tailEnd type="stealth" w="lg" len="lg"/>
              </a:ln>
            </p:spPr>
            <p:txBody>
              <a:bodyPr/>
              <a:lstStyle/>
              <a:p>
                <a:endParaRPr lang="en-US" sz="1600" b="0">
                  <a:solidFill>
                    <a:srgbClr val="50565C"/>
                  </a:solidFill>
                  <a:ea typeface="+mn-ea"/>
                </a:endParaRPr>
              </a:p>
            </p:txBody>
          </p:sp>
          <p:sp>
            <p:nvSpPr>
              <p:cNvPr id="20559" name="Oval 103"/>
              <p:cNvSpPr>
                <a:spLocks noChangeArrowheads="1"/>
              </p:cNvSpPr>
              <p:nvPr/>
            </p:nvSpPr>
            <p:spPr bwMode="auto">
              <a:xfrm>
                <a:off x="3050482" y="3355024"/>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0" name="Oval 104"/>
              <p:cNvSpPr>
                <a:spLocks noChangeArrowheads="1"/>
              </p:cNvSpPr>
              <p:nvPr/>
            </p:nvSpPr>
            <p:spPr bwMode="auto">
              <a:xfrm>
                <a:off x="3118242" y="3253382"/>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1" name="Oval 105"/>
              <p:cNvSpPr>
                <a:spLocks noChangeArrowheads="1"/>
              </p:cNvSpPr>
              <p:nvPr/>
            </p:nvSpPr>
            <p:spPr bwMode="auto">
              <a:xfrm>
                <a:off x="2881079" y="3524426"/>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2" name="Oval 106"/>
              <p:cNvSpPr>
                <a:spLocks noChangeArrowheads="1"/>
              </p:cNvSpPr>
              <p:nvPr/>
            </p:nvSpPr>
            <p:spPr bwMode="auto">
              <a:xfrm>
                <a:off x="3118242" y="3659948"/>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3" name="Oval 107"/>
              <p:cNvSpPr>
                <a:spLocks noChangeArrowheads="1"/>
              </p:cNvSpPr>
              <p:nvPr/>
            </p:nvSpPr>
            <p:spPr bwMode="auto">
              <a:xfrm>
                <a:off x="3084362" y="3117860"/>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4" name="Oval 108"/>
              <p:cNvSpPr>
                <a:spLocks noChangeArrowheads="1"/>
              </p:cNvSpPr>
              <p:nvPr/>
            </p:nvSpPr>
            <p:spPr bwMode="auto">
              <a:xfrm>
                <a:off x="3219884" y="3219502"/>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5" name="Oval 109"/>
              <p:cNvSpPr>
                <a:spLocks noChangeArrowheads="1"/>
              </p:cNvSpPr>
              <p:nvPr/>
            </p:nvSpPr>
            <p:spPr bwMode="auto">
              <a:xfrm>
                <a:off x="2881079" y="3253382"/>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6" name="Oval 110"/>
              <p:cNvSpPr>
                <a:spLocks noChangeArrowheads="1"/>
              </p:cNvSpPr>
              <p:nvPr/>
            </p:nvSpPr>
            <p:spPr bwMode="auto">
              <a:xfrm>
                <a:off x="2881079" y="3829350"/>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7" name="Oval 111"/>
              <p:cNvSpPr>
                <a:spLocks noChangeArrowheads="1"/>
              </p:cNvSpPr>
              <p:nvPr/>
            </p:nvSpPr>
            <p:spPr bwMode="auto">
              <a:xfrm>
                <a:off x="3118242" y="3422785"/>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8" name="Oval 112"/>
              <p:cNvSpPr>
                <a:spLocks noChangeArrowheads="1"/>
              </p:cNvSpPr>
              <p:nvPr/>
            </p:nvSpPr>
            <p:spPr bwMode="auto">
              <a:xfrm>
                <a:off x="3186003" y="3490546"/>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69" name="Oval 113"/>
              <p:cNvSpPr>
                <a:spLocks noChangeArrowheads="1"/>
              </p:cNvSpPr>
              <p:nvPr/>
            </p:nvSpPr>
            <p:spPr bwMode="auto">
              <a:xfrm>
                <a:off x="3219884" y="3795470"/>
                <a:ext cx="33880" cy="33880"/>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70" name="Freeform 116"/>
              <p:cNvSpPr>
                <a:spLocks/>
              </p:cNvSpPr>
              <p:nvPr/>
            </p:nvSpPr>
            <p:spPr bwMode="auto">
              <a:xfrm>
                <a:off x="2982721" y="3185621"/>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1" name="Freeform 117"/>
              <p:cNvSpPr>
                <a:spLocks/>
              </p:cNvSpPr>
              <p:nvPr/>
            </p:nvSpPr>
            <p:spPr bwMode="auto">
              <a:xfrm>
                <a:off x="3084362" y="3727709"/>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2" name="Freeform 118"/>
              <p:cNvSpPr>
                <a:spLocks/>
              </p:cNvSpPr>
              <p:nvPr/>
            </p:nvSpPr>
            <p:spPr bwMode="auto">
              <a:xfrm>
                <a:off x="3016601" y="3558307"/>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3" name="Freeform 119"/>
              <p:cNvSpPr>
                <a:spLocks/>
              </p:cNvSpPr>
              <p:nvPr/>
            </p:nvSpPr>
            <p:spPr bwMode="auto">
              <a:xfrm>
                <a:off x="2881079" y="3388904"/>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4" name="Freeform 120"/>
              <p:cNvSpPr>
                <a:spLocks/>
              </p:cNvSpPr>
              <p:nvPr/>
            </p:nvSpPr>
            <p:spPr bwMode="auto">
              <a:xfrm>
                <a:off x="3186003" y="3083980"/>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5" name="Freeform 121"/>
              <p:cNvSpPr>
                <a:spLocks/>
              </p:cNvSpPr>
              <p:nvPr/>
            </p:nvSpPr>
            <p:spPr bwMode="auto">
              <a:xfrm>
                <a:off x="2881079" y="3727709"/>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6" name="Freeform 122"/>
              <p:cNvSpPr>
                <a:spLocks/>
              </p:cNvSpPr>
              <p:nvPr/>
            </p:nvSpPr>
            <p:spPr bwMode="auto">
              <a:xfrm>
                <a:off x="2847199" y="3592187"/>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77" name="Freeform 123"/>
              <p:cNvSpPr>
                <a:spLocks/>
              </p:cNvSpPr>
              <p:nvPr/>
            </p:nvSpPr>
            <p:spPr bwMode="auto">
              <a:xfrm>
                <a:off x="2847199" y="3117860"/>
                <a:ext cx="112229" cy="43057"/>
              </a:xfrm>
              <a:custGeom>
                <a:avLst/>
                <a:gdLst>
                  <a:gd name="T0" fmla="*/ 0 w 232"/>
                  <a:gd name="T1" fmla="*/ 2147483647 h 51"/>
                  <a:gd name="T2" fmla="*/ 2147483647 w 232"/>
                  <a:gd name="T3" fmla="*/ 2147483647 h 51"/>
                  <a:gd name="T4" fmla="*/ 2147483647 w 232"/>
                  <a:gd name="T5" fmla="*/ 2147483647 h 51"/>
                  <a:gd name="T6" fmla="*/ 2147483647 w 232"/>
                  <a:gd name="T7" fmla="*/ 2147483647 h 51"/>
                  <a:gd name="T8" fmla="*/ 2147483647 w 232"/>
                  <a:gd name="T9" fmla="*/ 2147483647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grpSp>
            <p:nvGrpSpPr>
              <p:cNvPr id="5" name="Group 180"/>
              <p:cNvGrpSpPr>
                <a:grpSpLocks/>
              </p:cNvGrpSpPr>
              <p:nvPr/>
            </p:nvGrpSpPr>
            <p:grpSpPr bwMode="auto">
              <a:xfrm>
                <a:off x="3629967" y="3055746"/>
                <a:ext cx="512440" cy="882305"/>
                <a:chOff x="4464" y="2352"/>
                <a:chExt cx="726" cy="1250"/>
              </a:xfrm>
            </p:grpSpPr>
            <p:grpSp>
              <p:nvGrpSpPr>
                <p:cNvPr id="6" name="Group 124"/>
                <p:cNvGrpSpPr>
                  <a:grpSpLocks/>
                </p:cNvGrpSpPr>
                <p:nvPr/>
              </p:nvGrpSpPr>
              <p:grpSpPr bwMode="auto">
                <a:xfrm>
                  <a:off x="4464" y="2352"/>
                  <a:ext cx="726" cy="1250"/>
                  <a:chOff x="816" y="912"/>
                  <a:chExt cx="726" cy="1250"/>
                </a:xfrm>
              </p:grpSpPr>
              <p:sp>
                <p:nvSpPr>
                  <p:cNvPr id="20599" name="Oval 125"/>
                  <p:cNvSpPr>
                    <a:spLocks noChangeArrowheads="1"/>
                  </p:cNvSpPr>
                  <p:nvPr/>
                </p:nvSpPr>
                <p:spPr bwMode="auto">
                  <a:xfrm>
                    <a:off x="820" y="112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0" name="Oval 126"/>
                  <p:cNvSpPr>
                    <a:spLocks noChangeArrowheads="1"/>
                  </p:cNvSpPr>
                  <p:nvPr/>
                </p:nvSpPr>
                <p:spPr bwMode="auto">
                  <a:xfrm>
                    <a:off x="1114" y="106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1" name="Oval 127"/>
                  <p:cNvSpPr>
                    <a:spLocks noChangeArrowheads="1"/>
                  </p:cNvSpPr>
                  <p:nvPr/>
                </p:nvSpPr>
                <p:spPr bwMode="auto">
                  <a:xfrm>
                    <a:off x="1000" y="115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2" name="Oval 128"/>
                  <p:cNvSpPr>
                    <a:spLocks noChangeArrowheads="1"/>
                  </p:cNvSpPr>
                  <p:nvPr/>
                </p:nvSpPr>
                <p:spPr bwMode="auto">
                  <a:xfrm>
                    <a:off x="910" y="127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3" name="Oval 129"/>
                  <p:cNvSpPr>
                    <a:spLocks noChangeArrowheads="1"/>
                  </p:cNvSpPr>
                  <p:nvPr/>
                </p:nvSpPr>
                <p:spPr bwMode="auto">
                  <a:xfrm>
                    <a:off x="928" y="102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4" name="Oval 130"/>
                  <p:cNvSpPr>
                    <a:spLocks noChangeArrowheads="1"/>
                  </p:cNvSpPr>
                  <p:nvPr/>
                </p:nvSpPr>
                <p:spPr bwMode="auto">
                  <a:xfrm>
                    <a:off x="820" y="93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5" name="Oval 131"/>
                  <p:cNvSpPr>
                    <a:spLocks noChangeArrowheads="1"/>
                  </p:cNvSpPr>
                  <p:nvPr/>
                </p:nvSpPr>
                <p:spPr bwMode="auto">
                  <a:xfrm>
                    <a:off x="1018" y="141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6" name="Oval 132"/>
                  <p:cNvSpPr>
                    <a:spLocks noChangeArrowheads="1"/>
                  </p:cNvSpPr>
                  <p:nvPr/>
                </p:nvSpPr>
                <p:spPr bwMode="auto">
                  <a:xfrm>
                    <a:off x="1042" y="93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7" name="Oval 133"/>
                  <p:cNvSpPr>
                    <a:spLocks noChangeArrowheads="1"/>
                  </p:cNvSpPr>
                  <p:nvPr/>
                </p:nvSpPr>
                <p:spPr bwMode="auto">
                  <a:xfrm>
                    <a:off x="1198" y="120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8" name="Oval 134"/>
                  <p:cNvSpPr>
                    <a:spLocks noChangeArrowheads="1"/>
                  </p:cNvSpPr>
                  <p:nvPr/>
                </p:nvSpPr>
                <p:spPr bwMode="auto">
                  <a:xfrm>
                    <a:off x="832" y="138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09" name="Oval 135"/>
                  <p:cNvSpPr>
                    <a:spLocks noChangeArrowheads="1"/>
                  </p:cNvSpPr>
                  <p:nvPr/>
                </p:nvSpPr>
                <p:spPr bwMode="auto">
                  <a:xfrm>
                    <a:off x="1072" y="127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0" name="Oval 136"/>
                  <p:cNvSpPr>
                    <a:spLocks noChangeArrowheads="1"/>
                  </p:cNvSpPr>
                  <p:nvPr/>
                </p:nvSpPr>
                <p:spPr bwMode="auto">
                  <a:xfrm>
                    <a:off x="820" y="173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1" name="Oval 137"/>
                  <p:cNvSpPr>
                    <a:spLocks noChangeArrowheads="1"/>
                  </p:cNvSpPr>
                  <p:nvPr/>
                </p:nvSpPr>
                <p:spPr bwMode="auto">
                  <a:xfrm>
                    <a:off x="1114" y="167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2" name="Oval 138"/>
                  <p:cNvSpPr>
                    <a:spLocks noChangeArrowheads="1"/>
                  </p:cNvSpPr>
                  <p:nvPr/>
                </p:nvSpPr>
                <p:spPr bwMode="auto">
                  <a:xfrm>
                    <a:off x="928" y="1624"/>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3" name="Oval 139"/>
                  <p:cNvSpPr>
                    <a:spLocks noChangeArrowheads="1"/>
                  </p:cNvSpPr>
                  <p:nvPr/>
                </p:nvSpPr>
                <p:spPr bwMode="auto">
                  <a:xfrm>
                    <a:off x="910" y="188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4" name="Oval 140"/>
                  <p:cNvSpPr>
                    <a:spLocks noChangeArrowheads="1"/>
                  </p:cNvSpPr>
                  <p:nvPr/>
                </p:nvSpPr>
                <p:spPr bwMode="auto">
                  <a:xfrm>
                    <a:off x="816" y="153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5" name="Oval 141"/>
                  <p:cNvSpPr>
                    <a:spLocks noChangeArrowheads="1"/>
                  </p:cNvSpPr>
                  <p:nvPr/>
                </p:nvSpPr>
                <p:spPr bwMode="auto">
                  <a:xfrm>
                    <a:off x="1018" y="201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6" name="Oval 142"/>
                  <p:cNvSpPr>
                    <a:spLocks noChangeArrowheads="1"/>
                  </p:cNvSpPr>
                  <p:nvPr/>
                </p:nvSpPr>
                <p:spPr bwMode="auto">
                  <a:xfrm>
                    <a:off x="1042" y="1544"/>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7" name="Oval 143"/>
                  <p:cNvSpPr>
                    <a:spLocks noChangeArrowheads="1"/>
                  </p:cNvSpPr>
                  <p:nvPr/>
                </p:nvSpPr>
                <p:spPr bwMode="auto">
                  <a:xfrm>
                    <a:off x="1262" y="149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8" name="Oval 144"/>
                  <p:cNvSpPr>
                    <a:spLocks noChangeArrowheads="1"/>
                  </p:cNvSpPr>
                  <p:nvPr/>
                </p:nvSpPr>
                <p:spPr bwMode="auto">
                  <a:xfrm>
                    <a:off x="832" y="1994"/>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19" name="Oval 145"/>
                  <p:cNvSpPr>
                    <a:spLocks noChangeArrowheads="1"/>
                  </p:cNvSpPr>
                  <p:nvPr/>
                </p:nvSpPr>
                <p:spPr bwMode="auto">
                  <a:xfrm>
                    <a:off x="1072" y="188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0" name="Oval 146"/>
                  <p:cNvSpPr>
                    <a:spLocks noChangeArrowheads="1"/>
                  </p:cNvSpPr>
                  <p:nvPr/>
                </p:nvSpPr>
                <p:spPr bwMode="auto">
                  <a:xfrm>
                    <a:off x="1350" y="120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1" name="Oval 147"/>
                  <p:cNvSpPr>
                    <a:spLocks noChangeArrowheads="1"/>
                  </p:cNvSpPr>
                  <p:nvPr/>
                </p:nvSpPr>
                <p:spPr bwMode="auto">
                  <a:xfrm>
                    <a:off x="1262" y="103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2" name="Oval 148"/>
                  <p:cNvSpPr>
                    <a:spLocks noChangeArrowheads="1"/>
                  </p:cNvSpPr>
                  <p:nvPr/>
                </p:nvSpPr>
                <p:spPr bwMode="auto">
                  <a:xfrm>
                    <a:off x="1190" y="136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3" name="Oval 149"/>
                  <p:cNvSpPr>
                    <a:spLocks noChangeArrowheads="1"/>
                  </p:cNvSpPr>
                  <p:nvPr/>
                </p:nvSpPr>
                <p:spPr bwMode="auto">
                  <a:xfrm>
                    <a:off x="1398" y="156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4" name="Oval 150"/>
                  <p:cNvSpPr>
                    <a:spLocks noChangeArrowheads="1"/>
                  </p:cNvSpPr>
                  <p:nvPr/>
                </p:nvSpPr>
                <p:spPr bwMode="auto">
                  <a:xfrm>
                    <a:off x="1190" y="1824"/>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5" name="Oval 151"/>
                  <p:cNvSpPr>
                    <a:spLocks noChangeArrowheads="1"/>
                  </p:cNvSpPr>
                  <p:nvPr/>
                </p:nvSpPr>
                <p:spPr bwMode="auto">
                  <a:xfrm>
                    <a:off x="1246" y="165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6" name="Oval 152"/>
                  <p:cNvSpPr>
                    <a:spLocks noChangeArrowheads="1"/>
                  </p:cNvSpPr>
                  <p:nvPr/>
                </p:nvSpPr>
                <p:spPr bwMode="auto">
                  <a:xfrm>
                    <a:off x="1398" y="1344"/>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7" name="Oval 153"/>
                  <p:cNvSpPr>
                    <a:spLocks noChangeArrowheads="1"/>
                  </p:cNvSpPr>
                  <p:nvPr/>
                </p:nvSpPr>
                <p:spPr bwMode="auto">
                  <a:xfrm>
                    <a:off x="1174" y="199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8" name="Oval 154"/>
                  <p:cNvSpPr>
                    <a:spLocks noChangeArrowheads="1"/>
                  </p:cNvSpPr>
                  <p:nvPr/>
                </p:nvSpPr>
                <p:spPr bwMode="auto">
                  <a:xfrm>
                    <a:off x="1382" y="1736"/>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29" name="Oval 155"/>
                  <p:cNvSpPr>
                    <a:spLocks noChangeArrowheads="1"/>
                  </p:cNvSpPr>
                  <p:nvPr/>
                </p:nvSpPr>
                <p:spPr bwMode="auto">
                  <a:xfrm>
                    <a:off x="1398" y="200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0" name="Oval 156"/>
                  <p:cNvSpPr>
                    <a:spLocks noChangeArrowheads="1"/>
                  </p:cNvSpPr>
                  <p:nvPr/>
                </p:nvSpPr>
                <p:spPr bwMode="auto">
                  <a:xfrm>
                    <a:off x="1334" y="187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1" name="Oval 157"/>
                  <p:cNvSpPr>
                    <a:spLocks noChangeArrowheads="1"/>
                  </p:cNvSpPr>
                  <p:nvPr/>
                </p:nvSpPr>
                <p:spPr bwMode="auto">
                  <a:xfrm>
                    <a:off x="1198" y="912"/>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2" name="Oval 158"/>
                  <p:cNvSpPr>
                    <a:spLocks noChangeArrowheads="1"/>
                  </p:cNvSpPr>
                  <p:nvPr/>
                </p:nvSpPr>
                <p:spPr bwMode="auto">
                  <a:xfrm>
                    <a:off x="1398" y="108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3" name="Oval 159"/>
                  <p:cNvSpPr>
                    <a:spLocks noChangeArrowheads="1"/>
                  </p:cNvSpPr>
                  <p:nvPr/>
                </p:nvSpPr>
                <p:spPr bwMode="auto">
                  <a:xfrm>
                    <a:off x="1366" y="928"/>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sp>
                <p:nvSpPr>
                  <p:cNvPr id="20634" name="Oval 160"/>
                  <p:cNvSpPr>
                    <a:spLocks noChangeArrowheads="1"/>
                  </p:cNvSpPr>
                  <p:nvPr/>
                </p:nvSpPr>
                <p:spPr bwMode="auto">
                  <a:xfrm>
                    <a:off x="982" y="1760"/>
                    <a:ext cx="144" cy="144"/>
                  </a:xfrm>
                  <a:prstGeom prst="ellipse">
                    <a:avLst/>
                  </a:prstGeom>
                  <a:solidFill>
                    <a:srgbClr val="808000"/>
                  </a:solidFill>
                  <a:ln w="34925">
                    <a:solidFill>
                      <a:srgbClr val="99CCFF"/>
                    </a:solidFill>
                    <a:round/>
                    <a:headEnd/>
                    <a:tailEnd/>
                  </a:ln>
                </p:spPr>
                <p:txBody>
                  <a:bodyPr wrap="none" anchor="ctr"/>
                  <a:lstStyle/>
                  <a:p>
                    <a:endParaRPr lang="en-US" sz="1600" b="0">
                      <a:solidFill>
                        <a:srgbClr val="50565C"/>
                      </a:solidFill>
                      <a:ea typeface="+mn-ea"/>
                      <a:cs typeface="Arial" charset="0"/>
                    </a:endParaRPr>
                  </a:p>
                </p:txBody>
              </p:sp>
            </p:grpSp>
            <p:sp>
              <p:nvSpPr>
                <p:cNvPr id="20580" name="Oval 161"/>
                <p:cNvSpPr>
                  <a:spLocks noChangeArrowheads="1"/>
                </p:cNvSpPr>
                <p:nvPr/>
              </p:nvSpPr>
              <p:spPr bwMode="auto">
                <a:xfrm>
                  <a:off x="4815" y="2785"/>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1" name="Oval 162"/>
                <p:cNvSpPr>
                  <a:spLocks noChangeArrowheads="1"/>
                </p:cNvSpPr>
                <p:nvPr/>
              </p:nvSpPr>
              <p:spPr bwMode="auto">
                <a:xfrm>
                  <a:off x="4911" y="2641"/>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2" name="Oval 163"/>
                <p:cNvSpPr>
                  <a:spLocks noChangeArrowheads="1"/>
                </p:cNvSpPr>
                <p:nvPr/>
              </p:nvSpPr>
              <p:spPr bwMode="auto">
                <a:xfrm>
                  <a:off x="4575" y="3025"/>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3" name="Oval 164"/>
                <p:cNvSpPr>
                  <a:spLocks noChangeArrowheads="1"/>
                </p:cNvSpPr>
                <p:nvPr/>
              </p:nvSpPr>
              <p:spPr bwMode="auto">
                <a:xfrm>
                  <a:off x="4911" y="3217"/>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4" name="Oval 165"/>
                <p:cNvSpPr>
                  <a:spLocks noChangeArrowheads="1"/>
                </p:cNvSpPr>
                <p:nvPr/>
              </p:nvSpPr>
              <p:spPr bwMode="auto">
                <a:xfrm>
                  <a:off x="4863" y="2449"/>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5" name="Oval 166"/>
                <p:cNvSpPr>
                  <a:spLocks noChangeArrowheads="1"/>
                </p:cNvSpPr>
                <p:nvPr/>
              </p:nvSpPr>
              <p:spPr bwMode="auto">
                <a:xfrm>
                  <a:off x="5055" y="2593"/>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6" name="Oval 167"/>
                <p:cNvSpPr>
                  <a:spLocks noChangeArrowheads="1"/>
                </p:cNvSpPr>
                <p:nvPr/>
              </p:nvSpPr>
              <p:spPr bwMode="auto">
                <a:xfrm>
                  <a:off x="4575" y="2641"/>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7" name="Oval 168"/>
                <p:cNvSpPr>
                  <a:spLocks noChangeArrowheads="1"/>
                </p:cNvSpPr>
                <p:nvPr/>
              </p:nvSpPr>
              <p:spPr bwMode="auto">
                <a:xfrm>
                  <a:off x="4575" y="3457"/>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8" name="Oval 169"/>
                <p:cNvSpPr>
                  <a:spLocks noChangeArrowheads="1"/>
                </p:cNvSpPr>
                <p:nvPr/>
              </p:nvSpPr>
              <p:spPr bwMode="auto">
                <a:xfrm>
                  <a:off x="4911" y="2881"/>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89" name="Oval 170"/>
                <p:cNvSpPr>
                  <a:spLocks noChangeArrowheads="1"/>
                </p:cNvSpPr>
                <p:nvPr/>
              </p:nvSpPr>
              <p:spPr bwMode="auto">
                <a:xfrm>
                  <a:off x="5007" y="2977"/>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90" name="Oval 171"/>
                <p:cNvSpPr>
                  <a:spLocks noChangeArrowheads="1"/>
                </p:cNvSpPr>
                <p:nvPr/>
              </p:nvSpPr>
              <p:spPr bwMode="auto">
                <a:xfrm>
                  <a:off x="5055" y="3409"/>
                  <a:ext cx="48" cy="48"/>
                </a:xfrm>
                <a:prstGeom prst="ellipse">
                  <a:avLst/>
                </a:prstGeom>
                <a:solidFill>
                  <a:schemeClr val="tx1"/>
                </a:solidFill>
                <a:ln w="9525">
                  <a:solidFill>
                    <a:schemeClr val="tx1"/>
                  </a:solidFill>
                  <a:round/>
                  <a:headEnd/>
                  <a:tailEnd/>
                </a:ln>
              </p:spPr>
              <p:txBody>
                <a:bodyPr wrap="none" anchor="ctr"/>
                <a:lstStyle/>
                <a:p>
                  <a:endParaRPr lang="en-US" sz="1600" b="0">
                    <a:solidFill>
                      <a:srgbClr val="50565C"/>
                    </a:solidFill>
                    <a:ea typeface="+mn-ea"/>
                    <a:cs typeface="Arial" charset="0"/>
                  </a:endParaRPr>
                </a:p>
              </p:txBody>
            </p:sp>
            <p:sp>
              <p:nvSpPr>
                <p:cNvPr id="20591" name="Freeform 172"/>
                <p:cNvSpPr>
                  <a:spLocks/>
                </p:cNvSpPr>
                <p:nvPr/>
              </p:nvSpPr>
              <p:spPr bwMode="auto">
                <a:xfrm>
                  <a:off x="4719" y="2545"/>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2" name="Freeform 173"/>
                <p:cNvSpPr>
                  <a:spLocks/>
                </p:cNvSpPr>
                <p:nvPr/>
              </p:nvSpPr>
              <p:spPr bwMode="auto">
                <a:xfrm>
                  <a:off x="4863" y="3313"/>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3" name="Freeform 174"/>
                <p:cNvSpPr>
                  <a:spLocks/>
                </p:cNvSpPr>
                <p:nvPr/>
              </p:nvSpPr>
              <p:spPr bwMode="auto">
                <a:xfrm>
                  <a:off x="4767" y="3073"/>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4" name="Freeform 175"/>
                <p:cNvSpPr>
                  <a:spLocks/>
                </p:cNvSpPr>
                <p:nvPr/>
              </p:nvSpPr>
              <p:spPr bwMode="auto">
                <a:xfrm>
                  <a:off x="4575" y="2833"/>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5" name="Freeform 176"/>
                <p:cNvSpPr>
                  <a:spLocks/>
                </p:cNvSpPr>
                <p:nvPr/>
              </p:nvSpPr>
              <p:spPr bwMode="auto">
                <a:xfrm>
                  <a:off x="5007" y="2401"/>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6" name="Freeform 177"/>
                <p:cNvSpPr>
                  <a:spLocks/>
                </p:cNvSpPr>
                <p:nvPr/>
              </p:nvSpPr>
              <p:spPr bwMode="auto">
                <a:xfrm>
                  <a:off x="4575" y="3313"/>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7" name="Freeform 178"/>
                <p:cNvSpPr>
                  <a:spLocks/>
                </p:cNvSpPr>
                <p:nvPr/>
              </p:nvSpPr>
              <p:spPr bwMode="auto">
                <a:xfrm>
                  <a:off x="4527" y="3121"/>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sp>
              <p:nvSpPr>
                <p:cNvPr id="20598" name="Freeform 179"/>
                <p:cNvSpPr>
                  <a:spLocks/>
                </p:cNvSpPr>
                <p:nvPr/>
              </p:nvSpPr>
              <p:spPr bwMode="auto">
                <a:xfrm>
                  <a:off x="4527" y="2449"/>
                  <a:ext cx="159" cy="61"/>
                </a:xfrm>
                <a:custGeom>
                  <a:avLst/>
                  <a:gdLst>
                    <a:gd name="T0" fmla="*/ 0 w 232"/>
                    <a:gd name="T1" fmla="*/ 45352 h 51"/>
                    <a:gd name="T2" fmla="*/ 1 w 232"/>
                    <a:gd name="T3" fmla="*/ 2 h 51"/>
                    <a:gd name="T4" fmla="*/ 1 w 232"/>
                    <a:gd name="T5" fmla="*/ 96939 h 51"/>
                    <a:gd name="T6" fmla="*/ 1 w 232"/>
                    <a:gd name="T7" fmla="*/ 274054 h 51"/>
                    <a:gd name="T8" fmla="*/ 1 w 232"/>
                    <a:gd name="T9" fmla="*/ 244699 h 51"/>
                    <a:gd name="T10" fmla="*/ 0 60000 65536"/>
                    <a:gd name="T11" fmla="*/ 0 60000 65536"/>
                    <a:gd name="T12" fmla="*/ 0 60000 65536"/>
                    <a:gd name="T13" fmla="*/ 0 60000 65536"/>
                    <a:gd name="T14" fmla="*/ 0 60000 65536"/>
                    <a:gd name="T15" fmla="*/ 0 w 232"/>
                    <a:gd name="T16" fmla="*/ 0 h 51"/>
                    <a:gd name="T17" fmla="*/ 232 w 232"/>
                    <a:gd name="T18" fmla="*/ 51 h 51"/>
                  </a:gdLst>
                  <a:ahLst/>
                  <a:cxnLst>
                    <a:cxn ang="T10">
                      <a:pos x="T0" y="T1"/>
                    </a:cxn>
                    <a:cxn ang="T11">
                      <a:pos x="T2" y="T3"/>
                    </a:cxn>
                    <a:cxn ang="T12">
                      <a:pos x="T4" y="T5"/>
                    </a:cxn>
                    <a:cxn ang="T13">
                      <a:pos x="T6" y="T7"/>
                    </a:cxn>
                    <a:cxn ang="T14">
                      <a:pos x="T8" y="T9"/>
                    </a:cxn>
                  </a:cxnLst>
                  <a:rect l="T15" t="T16" r="T17" b="T18"/>
                  <a:pathLst>
                    <a:path w="232" h="51">
                      <a:moveTo>
                        <a:pt x="0" y="8"/>
                      </a:moveTo>
                      <a:cubicBezTo>
                        <a:pt x="14" y="6"/>
                        <a:pt x="29" y="0"/>
                        <a:pt x="43" y="2"/>
                      </a:cubicBezTo>
                      <a:cubicBezTo>
                        <a:pt x="60" y="4"/>
                        <a:pt x="92" y="18"/>
                        <a:pt x="92" y="18"/>
                      </a:cubicBezTo>
                      <a:cubicBezTo>
                        <a:pt x="109" y="30"/>
                        <a:pt x="120" y="44"/>
                        <a:pt x="140" y="51"/>
                      </a:cubicBezTo>
                      <a:cubicBezTo>
                        <a:pt x="169" y="22"/>
                        <a:pt x="195" y="45"/>
                        <a:pt x="232" y="45"/>
                      </a:cubicBezTo>
                    </a:path>
                  </a:pathLst>
                </a:custGeom>
                <a:noFill/>
                <a:ln w="38100">
                  <a:solidFill>
                    <a:schemeClr val="tx1"/>
                  </a:solidFill>
                  <a:round/>
                  <a:headEnd/>
                  <a:tailEnd/>
                </a:ln>
              </p:spPr>
              <p:txBody>
                <a:bodyPr/>
                <a:lstStyle/>
                <a:p>
                  <a:endParaRPr lang="en-US" sz="1600" b="0">
                    <a:solidFill>
                      <a:srgbClr val="50565C"/>
                    </a:solidFill>
                    <a:ea typeface="+mn-ea"/>
                    <a:cs typeface="Arial" charset="0"/>
                  </a:endParaRPr>
                </a:p>
              </p:txBody>
            </p:sp>
          </p:grpSp>
        </p:grpSp>
        <p:sp>
          <p:nvSpPr>
            <p:cNvPr id="20546" name="Text Box 77" descr="Newsprint"/>
            <p:cNvSpPr txBox="1">
              <a:spLocks noChangeArrowheads="1"/>
            </p:cNvSpPr>
            <p:nvPr/>
          </p:nvSpPr>
          <p:spPr bwMode="auto">
            <a:xfrm rot="16200000">
              <a:off x="3043299" y="3167640"/>
              <a:ext cx="658906" cy="199978"/>
            </a:xfrm>
            <a:prstGeom prst="rect">
              <a:avLst/>
            </a:prstGeom>
            <a:noFill/>
            <a:ln w="12700">
              <a:noFill/>
              <a:miter lim="800000"/>
              <a:headEnd/>
              <a:tailEnd/>
            </a:ln>
          </p:spPr>
          <p:txBody>
            <a:bodyPr>
              <a:spAutoFit/>
            </a:bodyPr>
            <a:lstStyle/>
            <a:p>
              <a:r>
                <a:rPr lang="en-US" sz="700" b="0" dirty="0">
                  <a:solidFill>
                    <a:srgbClr val="000000"/>
                  </a:solidFill>
                  <a:latin typeface="Times New Roman" pitchFamily="18" charset="0"/>
                  <a:ea typeface="+mn-ea"/>
                  <a:cs typeface="Arial" charset="0"/>
                </a:rPr>
                <a:t>Separator</a:t>
              </a:r>
            </a:p>
          </p:txBody>
        </p:sp>
        <p:sp>
          <p:nvSpPr>
            <p:cNvPr id="20547" name="Rectangle 93"/>
            <p:cNvSpPr>
              <a:spLocks noChangeArrowheads="1"/>
            </p:cNvSpPr>
            <p:nvPr/>
          </p:nvSpPr>
          <p:spPr bwMode="auto">
            <a:xfrm>
              <a:off x="3214202" y="3603772"/>
              <a:ext cx="362706" cy="152069"/>
            </a:xfrm>
            <a:prstGeom prst="rect">
              <a:avLst/>
            </a:prstGeom>
            <a:noFill/>
            <a:ln w="9525">
              <a:noFill/>
              <a:miter lim="800000"/>
              <a:headEnd/>
              <a:tailEnd/>
            </a:ln>
          </p:spPr>
          <p:txBody>
            <a:bodyPr lIns="92075" tIns="46038" rIns="92075" bIns="46038">
              <a:spAutoFit/>
            </a:bodyPr>
            <a:lstStyle/>
            <a:p>
              <a:pPr eaLnBrk="0" hangingPunct="0"/>
              <a:r>
                <a:rPr lang="en-US" sz="700" b="0">
                  <a:solidFill>
                    <a:srgbClr val="6A737B"/>
                  </a:solidFill>
                  <a:latin typeface="Times New Roman" pitchFamily="18" charset="0"/>
                  <a:ea typeface="+mn-ea"/>
                  <a:cs typeface="Arial" charset="0"/>
                </a:rPr>
                <a:t>Li</a:t>
              </a:r>
              <a:r>
                <a:rPr lang="en-US" sz="700" b="0" baseline="30000">
                  <a:solidFill>
                    <a:srgbClr val="6A737B"/>
                  </a:solidFill>
                  <a:latin typeface="Times New Roman" pitchFamily="18" charset="0"/>
                  <a:ea typeface="+mn-ea"/>
                  <a:cs typeface="Arial" charset="0"/>
                </a:rPr>
                <a:t>+</a:t>
              </a:r>
            </a:p>
          </p:txBody>
        </p:sp>
      </p:grpSp>
      <p:sp>
        <p:nvSpPr>
          <p:cNvPr id="20482" name="Rectangle 2"/>
          <p:cNvSpPr>
            <a:spLocks noGrp="1"/>
          </p:cNvSpPr>
          <p:nvPr>
            <p:ph type="title"/>
          </p:nvPr>
        </p:nvSpPr>
        <p:spPr>
          <a:xfrm>
            <a:off x="36576" y="0"/>
            <a:ext cx="5756275" cy="901700"/>
          </a:xfrm>
          <a:effectLst>
            <a:outerShdw blurRad="50800" dist="38100" dir="2700000" algn="tl" rotWithShape="0">
              <a:prstClr val="black">
                <a:alpha val="40000"/>
              </a:prstClr>
            </a:outerShdw>
          </a:effectLst>
        </p:spPr>
        <p:txBody>
          <a:bodyPr/>
          <a:lstStyle/>
          <a:p>
            <a:r>
              <a:rPr lang="en-US" sz="2400" b="1" dirty="0" smtClean="0">
                <a:solidFill>
                  <a:schemeClr val="bg1"/>
                </a:solidFill>
              </a:rPr>
              <a:t>Programmatic Structure</a:t>
            </a:r>
            <a:endParaRPr lang="en-US" sz="2400" b="1" dirty="0">
              <a:solidFill>
                <a:schemeClr val="bg1"/>
              </a:solidFill>
            </a:endParaRPr>
          </a:p>
        </p:txBody>
      </p:sp>
      <p:graphicFrame>
        <p:nvGraphicFramePr>
          <p:cNvPr id="9" name="Diagram 8"/>
          <p:cNvGraphicFramePr/>
          <p:nvPr>
            <p:extLst>
              <p:ext uri="{D42A27DB-BD31-4B8C-83A1-F6EECF244321}">
                <p14:modId xmlns:p14="http://schemas.microsoft.com/office/powerpoint/2010/main" val="2955815893"/>
              </p:ext>
            </p:extLst>
          </p:nvPr>
        </p:nvGraphicFramePr>
        <p:xfrm>
          <a:off x="-81888" y="1845472"/>
          <a:ext cx="9060875" cy="1892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488" name="Rectangle 181"/>
          <p:cNvSpPr>
            <a:spLocks noChangeArrowheads="1"/>
          </p:cNvSpPr>
          <p:nvPr/>
        </p:nvSpPr>
        <p:spPr bwMode="auto">
          <a:xfrm>
            <a:off x="129386" y="5337430"/>
            <a:ext cx="1956729" cy="1126462"/>
          </a:xfrm>
          <a:prstGeom prst="rect">
            <a:avLst/>
          </a:prstGeom>
          <a:solidFill>
            <a:schemeClr val="accent1">
              <a:lumMod val="20000"/>
              <a:lumOff val="80000"/>
            </a:schemeClr>
          </a:solidFill>
          <a:ln w="9525">
            <a:solidFill>
              <a:srgbClr val="000000"/>
            </a:solidFill>
            <a:miter lim="800000"/>
            <a:headEnd/>
            <a:tailEnd/>
          </a:ln>
        </p:spPr>
        <p:txBody>
          <a:bodyPr wrap="square" anchor="ctr">
            <a:noAutofit/>
          </a:bodyPr>
          <a:lstStyle/>
          <a:p>
            <a:pPr algn="ctr">
              <a:spcBef>
                <a:spcPts val="600"/>
              </a:spcBef>
              <a:spcAft>
                <a:spcPts val="0"/>
              </a:spcAft>
              <a:buClr>
                <a:srgbClr val="50565C"/>
              </a:buClr>
              <a:buSzPct val="100000"/>
            </a:pPr>
            <a:r>
              <a:rPr lang="en-US" sz="1400" dirty="0">
                <a:solidFill>
                  <a:srgbClr val="000000"/>
                </a:solidFill>
                <a:ea typeface="+mn-ea"/>
              </a:rPr>
              <a:t>New Materials </a:t>
            </a:r>
            <a:r>
              <a:rPr lang="en-US" sz="1400" dirty="0" smtClean="0">
                <a:solidFill>
                  <a:srgbClr val="000000"/>
                </a:solidFill>
                <a:ea typeface="+mn-ea"/>
              </a:rPr>
              <a:t>Research</a:t>
            </a:r>
          </a:p>
          <a:p>
            <a:pPr algn="ctr">
              <a:spcBef>
                <a:spcPts val="600"/>
              </a:spcBef>
              <a:spcAft>
                <a:spcPts val="0"/>
              </a:spcAft>
              <a:buClr>
                <a:srgbClr val="50565C"/>
              </a:buClr>
              <a:buSzPct val="100000"/>
            </a:pPr>
            <a:r>
              <a:rPr lang="en-US" sz="1400" dirty="0" smtClean="0">
                <a:solidFill>
                  <a:srgbClr val="000000"/>
                </a:solidFill>
                <a:ea typeface="+mn-ea"/>
              </a:rPr>
              <a:t>Diagnostics &amp; Modeling</a:t>
            </a:r>
            <a:endParaRPr lang="en-US" sz="1400" dirty="0">
              <a:solidFill>
                <a:srgbClr val="000000"/>
              </a:solidFill>
              <a:ea typeface="+mn-ea"/>
            </a:endParaRPr>
          </a:p>
        </p:txBody>
      </p:sp>
      <p:pic>
        <p:nvPicPr>
          <p:cNvPr id="2048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33176" y="4037487"/>
            <a:ext cx="1332170" cy="1094250"/>
          </a:xfrm>
          <a:prstGeom prst="rect">
            <a:avLst/>
          </a:prstGeom>
          <a:noFill/>
          <a:ln w="9525">
            <a:noFill/>
            <a:miter lim="800000"/>
            <a:headEnd/>
            <a:tailEnd/>
          </a:ln>
        </p:spPr>
      </p:pic>
      <p:sp>
        <p:nvSpPr>
          <p:cNvPr id="20490" name="Rectangle 183"/>
          <p:cNvSpPr>
            <a:spLocks noChangeArrowheads="1"/>
          </p:cNvSpPr>
          <p:nvPr/>
        </p:nvSpPr>
        <p:spPr bwMode="auto">
          <a:xfrm>
            <a:off x="7005621" y="5337429"/>
            <a:ext cx="2030418" cy="1126463"/>
          </a:xfrm>
          <a:prstGeom prst="rect">
            <a:avLst/>
          </a:prstGeom>
          <a:solidFill>
            <a:schemeClr val="accent1">
              <a:lumMod val="20000"/>
              <a:lumOff val="80000"/>
            </a:schemeClr>
          </a:solidFill>
          <a:ln w="9525">
            <a:solidFill>
              <a:srgbClr val="000000"/>
            </a:solidFill>
            <a:miter lim="800000"/>
            <a:headEnd/>
            <a:tailEnd/>
          </a:ln>
        </p:spPr>
        <p:txBody>
          <a:bodyPr wrap="square" anchor="ctr">
            <a:noAutofit/>
          </a:bodyPr>
          <a:lstStyle/>
          <a:p>
            <a:pPr algn="ctr">
              <a:spcBef>
                <a:spcPts val="600"/>
              </a:spcBef>
              <a:spcAft>
                <a:spcPts val="0"/>
              </a:spcAft>
              <a:buClr>
                <a:srgbClr val="50565C"/>
              </a:buClr>
              <a:buSzPct val="100000"/>
            </a:pPr>
            <a:r>
              <a:rPr lang="en-US" sz="1400" dirty="0">
                <a:solidFill>
                  <a:srgbClr val="000000"/>
                </a:solidFill>
                <a:ea typeface="+mn-ea"/>
              </a:rPr>
              <a:t>Standardized </a:t>
            </a:r>
            <a:r>
              <a:rPr lang="en-US" sz="1400" dirty="0" smtClean="0">
                <a:solidFill>
                  <a:srgbClr val="000000"/>
                </a:solidFill>
                <a:ea typeface="+mn-ea"/>
              </a:rPr>
              <a:t>Testing</a:t>
            </a:r>
          </a:p>
          <a:p>
            <a:pPr algn="ctr">
              <a:spcBef>
                <a:spcPts val="600"/>
              </a:spcBef>
              <a:spcAft>
                <a:spcPts val="0"/>
              </a:spcAft>
              <a:buClr>
                <a:srgbClr val="50565C"/>
              </a:buClr>
              <a:buSzPct val="100000"/>
            </a:pPr>
            <a:r>
              <a:rPr lang="en-US" sz="1400" dirty="0" smtClean="0">
                <a:solidFill>
                  <a:srgbClr val="000000"/>
                </a:solidFill>
                <a:ea typeface="+mn-ea"/>
              </a:rPr>
              <a:t>Life Projections</a:t>
            </a:r>
          </a:p>
          <a:p>
            <a:pPr algn="ctr">
              <a:spcBef>
                <a:spcPts val="600"/>
              </a:spcBef>
              <a:spcAft>
                <a:spcPts val="0"/>
              </a:spcAft>
              <a:buClr>
                <a:srgbClr val="50565C"/>
              </a:buClr>
              <a:buSzPct val="100000"/>
            </a:pPr>
            <a:r>
              <a:rPr lang="en-US" sz="1400" dirty="0" smtClean="0">
                <a:solidFill>
                  <a:srgbClr val="000000"/>
                </a:solidFill>
                <a:ea typeface="+mn-ea"/>
              </a:rPr>
              <a:t>Design </a:t>
            </a:r>
            <a:r>
              <a:rPr lang="en-US" sz="1400" dirty="0">
                <a:solidFill>
                  <a:srgbClr val="000000"/>
                </a:solidFill>
                <a:ea typeface="+mn-ea"/>
              </a:rPr>
              <a:t>Tools</a:t>
            </a:r>
          </a:p>
        </p:txBody>
      </p:sp>
      <p:sp>
        <p:nvSpPr>
          <p:cNvPr id="20492" name="Rectangle 184"/>
          <p:cNvSpPr>
            <a:spLocks noChangeArrowheads="1"/>
          </p:cNvSpPr>
          <p:nvPr/>
        </p:nvSpPr>
        <p:spPr bwMode="auto">
          <a:xfrm>
            <a:off x="4734929" y="5337430"/>
            <a:ext cx="2037101" cy="1126462"/>
          </a:xfrm>
          <a:prstGeom prst="rect">
            <a:avLst/>
          </a:prstGeom>
          <a:solidFill>
            <a:schemeClr val="accent1">
              <a:lumMod val="20000"/>
              <a:lumOff val="80000"/>
            </a:schemeClr>
          </a:solidFill>
          <a:ln w="9525">
            <a:solidFill>
              <a:srgbClr val="000000"/>
            </a:solidFill>
            <a:miter lim="800000"/>
            <a:headEnd/>
            <a:tailEnd/>
          </a:ln>
        </p:spPr>
        <p:txBody>
          <a:bodyPr wrap="square" anchor="ctr">
            <a:noAutofit/>
          </a:bodyPr>
          <a:lstStyle/>
          <a:p>
            <a:pPr algn="ctr">
              <a:spcBef>
                <a:spcPts val="600"/>
              </a:spcBef>
              <a:spcAft>
                <a:spcPts val="0"/>
              </a:spcAft>
              <a:buClr>
                <a:srgbClr val="50565C"/>
              </a:buClr>
              <a:buSzPct val="100000"/>
            </a:pPr>
            <a:r>
              <a:rPr lang="en-US" sz="1400" dirty="0" smtClean="0">
                <a:solidFill>
                  <a:srgbClr val="000000"/>
                </a:solidFill>
                <a:ea typeface="+mn-ea"/>
              </a:rPr>
              <a:t>Next Generation Cell  Development</a:t>
            </a:r>
          </a:p>
          <a:p>
            <a:pPr algn="ctr">
              <a:spcBef>
                <a:spcPts val="600"/>
              </a:spcBef>
              <a:spcAft>
                <a:spcPts val="0"/>
              </a:spcAft>
              <a:buClr>
                <a:srgbClr val="50565C"/>
              </a:buClr>
              <a:buSzPct val="100000"/>
            </a:pPr>
            <a:r>
              <a:rPr lang="en-US" sz="1400" dirty="0" smtClean="0">
                <a:solidFill>
                  <a:srgbClr val="000000"/>
                </a:solidFill>
                <a:ea typeface="+mn-ea"/>
              </a:rPr>
              <a:t>Performance &amp; </a:t>
            </a:r>
            <a:r>
              <a:rPr lang="en-US" sz="1400" dirty="0">
                <a:solidFill>
                  <a:srgbClr val="000000"/>
                </a:solidFill>
                <a:ea typeface="+mn-ea"/>
              </a:rPr>
              <a:t>Cost Reduction</a:t>
            </a:r>
          </a:p>
        </p:txBody>
      </p:sp>
      <p:sp>
        <p:nvSpPr>
          <p:cNvPr id="20494" name="Rectangle 185"/>
          <p:cNvSpPr>
            <a:spLocks noChangeArrowheads="1"/>
          </p:cNvSpPr>
          <p:nvPr/>
        </p:nvSpPr>
        <p:spPr bwMode="auto">
          <a:xfrm>
            <a:off x="2409584" y="5337430"/>
            <a:ext cx="2018860" cy="1126462"/>
          </a:xfrm>
          <a:prstGeom prst="rect">
            <a:avLst/>
          </a:prstGeom>
          <a:solidFill>
            <a:schemeClr val="accent1">
              <a:lumMod val="20000"/>
              <a:lumOff val="80000"/>
            </a:schemeClr>
          </a:solidFill>
          <a:ln w="9525">
            <a:solidFill>
              <a:srgbClr val="000000"/>
            </a:solidFill>
            <a:miter lim="800000"/>
            <a:headEnd/>
            <a:tailEnd/>
          </a:ln>
        </p:spPr>
        <p:txBody>
          <a:bodyPr wrap="square" anchor="ctr">
            <a:noAutofit/>
          </a:bodyPr>
          <a:lstStyle/>
          <a:p>
            <a:pPr algn="ctr">
              <a:spcBef>
                <a:spcPts val="600"/>
              </a:spcBef>
              <a:spcAft>
                <a:spcPts val="0"/>
              </a:spcAft>
              <a:buClr>
                <a:srgbClr val="50565C"/>
              </a:buClr>
              <a:buSzPct val="100000"/>
            </a:pPr>
            <a:r>
              <a:rPr lang="en-US" sz="1400" dirty="0" smtClean="0">
                <a:solidFill>
                  <a:srgbClr val="000000"/>
                </a:solidFill>
                <a:ea typeface="+mn-ea"/>
              </a:rPr>
              <a:t>Electrochemistry Optimization</a:t>
            </a:r>
          </a:p>
          <a:p>
            <a:pPr algn="ctr">
              <a:spcBef>
                <a:spcPts val="600"/>
              </a:spcBef>
              <a:spcAft>
                <a:spcPts val="0"/>
              </a:spcAft>
              <a:buClr>
                <a:srgbClr val="50565C"/>
              </a:buClr>
              <a:buSzPct val="100000"/>
            </a:pPr>
            <a:r>
              <a:rPr lang="en-US" sz="1400" dirty="0" smtClean="0">
                <a:solidFill>
                  <a:srgbClr val="000000"/>
                </a:solidFill>
                <a:ea typeface="+mn-ea"/>
              </a:rPr>
              <a:t>Power &amp; Capacity</a:t>
            </a:r>
          </a:p>
          <a:p>
            <a:pPr algn="ctr">
              <a:spcBef>
                <a:spcPts val="600"/>
              </a:spcBef>
              <a:spcAft>
                <a:spcPts val="0"/>
              </a:spcAft>
              <a:buClr>
                <a:srgbClr val="50565C"/>
              </a:buClr>
              <a:buSzPct val="100000"/>
            </a:pPr>
            <a:r>
              <a:rPr lang="en-US" sz="1400" dirty="0" smtClean="0">
                <a:solidFill>
                  <a:srgbClr val="000000"/>
                </a:solidFill>
                <a:ea typeface="+mn-ea"/>
              </a:rPr>
              <a:t> Life, Improvement</a:t>
            </a:r>
            <a:endParaRPr lang="en-US" sz="1400" dirty="0">
              <a:solidFill>
                <a:srgbClr val="000000"/>
              </a:solidFill>
              <a:ea typeface="+mn-ea"/>
            </a:endParaRPr>
          </a:p>
        </p:txBody>
      </p:sp>
      <p:pic>
        <p:nvPicPr>
          <p:cNvPr id="1026" name="Picture 2"/>
          <p:cNvPicPr>
            <a:picLocks noChangeAspect="1" noChangeArrowheads="1"/>
          </p:cNvPicPr>
          <p:nvPr/>
        </p:nvPicPr>
        <p:blipFill>
          <a:blip r:embed="rId10" cstate="print"/>
          <a:srcRect l="30672" t="25815" r="20761"/>
          <a:stretch>
            <a:fillRect/>
          </a:stretch>
        </p:blipFill>
        <p:spPr bwMode="auto">
          <a:xfrm>
            <a:off x="4932072" y="3810007"/>
            <a:ext cx="1432559" cy="1501381"/>
          </a:xfrm>
          <a:prstGeom prst="rect">
            <a:avLst/>
          </a:prstGeom>
          <a:noFill/>
          <a:ln w="9525">
            <a:noFill/>
            <a:miter lim="800000"/>
            <a:headEnd/>
            <a:tailEnd/>
          </a:ln>
          <a:effectLst/>
        </p:spPr>
      </p:pic>
      <p:pic>
        <p:nvPicPr>
          <p:cNvPr id="178" name="Picture 177"/>
          <p:cNvPicPr>
            <a:picLocks noChangeAspect="1"/>
          </p:cNvPicPr>
          <p:nvPr/>
        </p:nvPicPr>
        <p:blipFill>
          <a:blip r:embed="rId11" cstate="print"/>
          <a:srcRect/>
          <a:stretch>
            <a:fillRect/>
          </a:stretch>
        </p:blipFill>
        <p:spPr bwMode="auto">
          <a:xfrm>
            <a:off x="324848" y="3974862"/>
            <a:ext cx="1565806" cy="1119515"/>
          </a:xfrm>
          <a:prstGeom prst="rect">
            <a:avLst/>
          </a:prstGeom>
          <a:noFill/>
          <a:ln w="9525">
            <a:noFill/>
            <a:miter lim="800000"/>
            <a:headEnd/>
            <a:tailEnd/>
          </a:ln>
        </p:spPr>
      </p:pic>
      <p:sp>
        <p:nvSpPr>
          <p:cNvPr id="146" name="Rectangle 145"/>
          <p:cNvSpPr/>
          <p:nvPr/>
        </p:nvSpPr>
        <p:spPr>
          <a:xfrm>
            <a:off x="94676" y="1083711"/>
            <a:ext cx="8966200" cy="646331"/>
          </a:xfrm>
          <a:prstGeom prst="rect">
            <a:avLst/>
          </a:prstGeom>
        </p:spPr>
        <p:txBody>
          <a:bodyPr wrap="square">
            <a:spAutoFit/>
          </a:bodyPr>
          <a:lstStyle/>
          <a:p>
            <a:pPr algn="ctr">
              <a:buFont typeface="Arial" charset="0"/>
              <a:buNone/>
            </a:pPr>
            <a:r>
              <a:rPr lang="en-US" sz="1800" u="sng" dirty="0">
                <a:solidFill>
                  <a:srgbClr val="0000FF"/>
                </a:solidFill>
                <a:ea typeface="+mn-ea"/>
              </a:rPr>
              <a:t>MISSION:  </a:t>
            </a:r>
            <a:r>
              <a:rPr lang="en-US" sz="1800" dirty="0">
                <a:solidFill>
                  <a:srgbClr val="0000FF"/>
                </a:solidFill>
                <a:ea typeface="+mn-ea"/>
              </a:rPr>
              <a:t>Advance the development of batteries to enable a large market </a:t>
            </a:r>
            <a:r>
              <a:rPr lang="en-US" sz="1800" dirty="0" smtClean="0">
                <a:solidFill>
                  <a:srgbClr val="0000FF"/>
                </a:solidFill>
                <a:ea typeface="+mn-ea"/>
              </a:rPr>
              <a:t>penetration </a:t>
            </a:r>
            <a:r>
              <a:rPr lang="en-US" sz="1800" dirty="0">
                <a:solidFill>
                  <a:srgbClr val="0000FF"/>
                </a:solidFill>
                <a:ea typeface="+mn-ea"/>
              </a:rPr>
              <a:t>of hybrid and electric </a:t>
            </a:r>
            <a:r>
              <a:rPr lang="en-US" sz="1800" dirty="0" smtClean="0">
                <a:solidFill>
                  <a:srgbClr val="0000FF"/>
                </a:solidFill>
                <a:ea typeface="+mn-ea"/>
              </a:rPr>
              <a:t>vehicles to achieve large national benefits..</a:t>
            </a:r>
            <a:endParaRPr lang="en-US" sz="1800" dirty="0">
              <a:solidFill>
                <a:srgbClr val="0000FF"/>
              </a:solidFill>
              <a:ea typeface="+mn-ea"/>
            </a:endParaRPr>
          </a:p>
        </p:txBody>
      </p:sp>
      <p:sp>
        <p:nvSpPr>
          <p:cNvPr id="14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0FEFEDD9-005A-4561-BB6E-3DC648767782}" type="slidenum">
              <a:rPr lang="en-US" b="0" smtClean="0">
                <a:solidFill>
                  <a:prstClr val="white"/>
                </a:solidFill>
                <a:ea typeface="+mn-ea"/>
              </a:rPr>
              <a:pPr marL="342900" indent="-342900" fontAlgn="auto">
                <a:spcBef>
                  <a:spcPct val="20000"/>
                </a:spcBef>
                <a:spcAft>
                  <a:spcPts val="0"/>
                </a:spcAft>
                <a:buFont typeface="Arial"/>
                <a:buNone/>
                <a:defRPr/>
              </a:pPr>
              <a:t>3</a:t>
            </a:fld>
            <a:r>
              <a:rPr lang="en-US" b="0" dirty="0" smtClean="0">
                <a:solidFill>
                  <a:prstClr val="white"/>
                </a:solidFill>
                <a:ea typeface="+mn-ea"/>
              </a:rPr>
              <a:t> | Energy Efficiency and Renewable Energy</a:t>
            </a:r>
            <a:endParaRPr lang="en-US" b="0" dirty="0">
              <a:solidFill>
                <a:prstClr val="white"/>
              </a:solidFill>
              <a:ea typeface="+mn-ea"/>
            </a:endParaRPr>
          </a:p>
        </p:txBody>
      </p:sp>
    </p:spTree>
    <p:extLst>
      <p:ext uri="{BB962C8B-B14F-4D97-AF65-F5344CB8AC3E}">
        <p14:creationId xmlns:p14="http://schemas.microsoft.com/office/powerpoint/2010/main" val="156351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effectLst>
            <a:outerShdw blurRad="50800" dist="38100" dir="2700000" algn="tl" rotWithShape="0">
              <a:prstClr val="black">
                <a:alpha val="40000"/>
              </a:prstClr>
            </a:outerShdw>
          </a:effectLst>
        </p:spPr>
        <p:txBody>
          <a:bodyPr>
            <a:spAutoFit/>
          </a:bodyPr>
          <a:lstStyle/>
          <a:p>
            <a:pPr eaLnBrk="1" fontAlgn="auto" hangingPunct="1">
              <a:spcAft>
                <a:spcPts val="0"/>
              </a:spcAft>
              <a:defRPr/>
            </a:pPr>
            <a:r>
              <a:rPr lang="en-US" sz="2400" b="1" dirty="0">
                <a:solidFill>
                  <a:schemeClr val="bg1"/>
                </a:solidFill>
                <a:cs typeface="Times New Roman" pitchFamily="18" charset="0"/>
              </a:rPr>
              <a:t>Major Technical Challenges </a:t>
            </a:r>
            <a:br>
              <a:rPr lang="en-US" sz="2400" b="1" dirty="0">
                <a:solidFill>
                  <a:schemeClr val="bg1"/>
                </a:solidFill>
                <a:cs typeface="Times New Roman" pitchFamily="18" charset="0"/>
              </a:rPr>
            </a:br>
            <a:r>
              <a:rPr lang="en-US" sz="2400" b="1" dirty="0">
                <a:solidFill>
                  <a:schemeClr val="bg1"/>
                </a:solidFill>
                <a:cs typeface="Times New Roman" pitchFamily="18" charset="0"/>
              </a:rPr>
              <a:t>and Barriers</a:t>
            </a:r>
          </a:p>
        </p:txBody>
      </p:sp>
      <p:sp>
        <p:nvSpPr>
          <p:cNvPr id="3" name="Content Placeholder 2"/>
          <p:cNvSpPr>
            <a:spLocks noGrp="1"/>
          </p:cNvSpPr>
          <p:nvPr>
            <p:ph idx="4294967295"/>
          </p:nvPr>
        </p:nvSpPr>
        <p:spPr>
          <a:xfrm>
            <a:off x="0" y="1366838"/>
            <a:ext cx="3352800" cy="4759325"/>
          </a:xfrm>
        </p:spPr>
        <p:txBody>
          <a:bodyPr rtlCol="0">
            <a:normAutofit/>
          </a:bodyPr>
          <a:lstStyle/>
          <a:p>
            <a:pPr eaLnBrk="1" fontAlgn="auto" hangingPunct="1">
              <a:buFont typeface="Arial" pitchFamily="34" charset="0"/>
              <a:buChar char="•"/>
              <a:defRPr/>
            </a:pPr>
            <a:r>
              <a:rPr lang="en-US" dirty="0" smtClean="0"/>
              <a:t>Cost</a:t>
            </a:r>
          </a:p>
          <a:p>
            <a:pPr eaLnBrk="1" fontAlgn="auto" hangingPunct="1">
              <a:buFont typeface="Arial" pitchFamily="34" charset="0"/>
              <a:buChar char="•"/>
              <a:defRPr/>
            </a:pPr>
            <a:r>
              <a:rPr lang="en-US" dirty="0" smtClean="0"/>
              <a:t>Specific Energy/</a:t>
            </a:r>
          </a:p>
          <a:p>
            <a:pPr marL="0" indent="339725" eaLnBrk="1" fontAlgn="auto" hangingPunct="1">
              <a:buFont typeface="Arial" pitchFamily="34" charset="0"/>
              <a:buNone/>
              <a:defRPr/>
            </a:pPr>
            <a:r>
              <a:rPr lang="en-US" dirty="0" smtClean="0"/>
              <a:t>Energy Density</a:t>
            </a:r>
          </a:p>
          <a:p>
            <a:pPr eaLnBrk="1" fontAlgn="auto" hangingPunct="1">
              <a:buFont typeface="Arial" pitchFamily="34" charset="0"/>
              <a:buChar char="•"/>
              <a:defRPr/>
            </a:pPr>
            <a:r>
              <a:rPr lang="en-US" dirty="0" smtClean="0"/>
              <a:t>Safety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91850794"/>
              </p:ext>
            </p:extLst>
          </p:nvPr>
        </p:nvGraphicFramePr>
        <p:xfrm>
          <a:off x="200025" y="1058686"/>
          <a:ext cx="8726714" cy="5499787"/>
        </p:xfrm>
        <a:graphic>
          <a:graphicData uri="http://schemas.openxmlformats.org/drawingml/2006/table">
            <a:tbl>
              <a:tblPr firstRow="1" bandRow="1">
                <a:tableStyleId>{5C22544A-7EE6-4342-B048-85BDC9FD1C3A}</a:tableStyleId>
              </a:tblPr>
              <a:tblGrid>
                <a:gridCol w="3590925"/>
                <a:gridCol w="5135789"/>
              </a:tblGrid>
              <a:tr h="442398">
                <a:tc>
                  <a:txBody>
                    <a:bodyPr/>
                    <a:lstStyle/>
                    <a:p>
                      <a:pPr algn="ctr"/>
                      <a:r>
                        <a:rPr lang="en-US" sz="2200" dirty="0" smtClean="0"/>
                        <a:t>Barrier/Challenge</a:t>
                      </a:r>
                      <a:endParaRPr lang="en-US" sz="2200" dirty="0"/>
                    </a:p>
                  </a:txBody>
                  <a:tcPr/>
                </a:tc>
                <a:tc>
                  <a:txBody>
                    <a:bodyPr/>
                    <a:lstStyle/>
                    <a:p>
                      <a:pPr algn="ctr"/>
                      <a:r>
                        <a:rPr lang="en-US" sz="2200" dirty="0" smtClean="0"/>
                        <a:t>Potential</a:t>
                      </a:r>
                      <a:r>
                        <a:rPr lang="en-US" sz="2200" baseline="0" dirty="0" smtClean="0"/>
                        <a:t> Solutions</a:t>
                      </a:r>
                      <a:endParaRPr lang="en-US" sz="2200" dirty="0"/>
                    </a:p>
                  </a:txBody>
                  <a:tcPr/>
                </a:tc>
              </a:tr>
              <a:tr h="1508816">
                <a:tc>
                  <a:txBody>
                    <a:bodyPr/>
                    <a:lstStyle/>
                    <a:p>
                      <a:pPr marL="0" indent="0" algn="ctr">
                        <a:buSzPct val="100000"/>
                        <a:buFont typeface="Wingdings" pitchFamily="2" charset="2"/>
                        <a:buNone/>
                      </a:pPr>
                      <a:r>
                        <a:rPr lang="en-US" sz="2000" b="1" kern="1200" dirty="0" smtClean="0">
                          <a:solidFill>
                            <a:srgbClr val="000000"/>
                          </a:solidFill>
                          <a:latin typeface="+mn-lt"/>
                          <a:ea typeface="+mn-ea"/>
                          <a:cs typeface="+mn-cs"/>
                        </a:rPr>
                        <a:t>Reduce Cost</a:t>
                      </a:r>
                      <a:endParaRPr lang="en-US" sz="2000" b="1" kern="1200" dirty="0">
                        <a:solidFill>
                          <a:srgbClr val="000000"/>
                        </a:solidFill>
                        <a:latin typeface="+mn-lt"/>
                        <a:ea typeface="+mn-ea"/>
                        <a:cs typeface="+mn-cs"/>
                      </a:endParaRPr>
                    </a:p>
                  </a:txBody>
                  <a:tcPr anchor="ctr"/>
                </a:tc>
                <a:tc>
                  <a:txBody>
                    <a:bodyPr/>
                    <a:lstStyle/>
                    <a:p>
                      <a:pPr marL="285750" indent="-285750">
                        <a:spcBef>
                          <a:spcPts val="0"/>
                        </a:spcBef>
                        <a:spcAft>
                          <a:spcPts val="600"/>
                        </a:spcAft>
                        <a:buSzPct val="100000"/>
                        <a:buFont typeface="Wingdings" pitchFamily="2" charset="2"/>
                        <a:buChar char="q"/>
                      </a:pPr>
                      <a:r>
                        <a:rPr lang="en-US" sz="1600" dirty="0" smtClean="0">
                          <a:solidFill>
                            <a:srgbClr val="000000"/>
                          </a:solidFill>
                        </a:rPr>
                        <a:t>Improve material and cell durability</a:t>
                      </a:r>
                    </a:p>
                    <a:p>
                      <a:pPr marL="285750" marR="0" indent="-285750" algn="l" defTabSz="457200" rtl="0" eaLnBrk="1" fontAlgn="auto" latinLnBrk="0" hangingPunct="1">
                        <a:lnSpc>
                          <a:spcPct val="100000"/>
                        </a:lnSpc>
                        <a:spcBef>
                          <a:spcPts val="0"/>
                        </a:spcBef>
                        <a:spcAft>
                          <a:spcPts val="600"/>
                        </a:spcAft>
                        <a:buClrTx/>
                        <a:buSzPct val="100000"/>
                        <a:buFont typeface="Wingdings" pitchFamily="2" charset="2"/>
                        <a:buChar char="q"/>
                        <a:tabLst/>
                        <a:defRPr/>
                      </a:pPr>
                      <a:r>
                        <a:rPr lang="en-US" sz="1600" dirty="0" smtClean="0">
                          <a:solidFill>
                            <a:srgbClr val="000000"/>
                          </a:solidFill>
                        </a:rPr>
                        <a:t>Improve energy density of active </a:t>
                      </a:r>
                      <a:r>
                        <a:rPr lang="en-US" sz="1600" baseline="0" dirty="0" smtClean="0">
                          <a:solidFill>
                            <a:srgbClr val="000000"/>
                          </a:solidFill>
                        </a:rPr>
                        <a:t>materials</a:t>
                      </a:r>
                      <a:endParaRPr lang="en-US" sz="1600" dirty="0" smtClean="0">
                        <a:solidFill>
                          <a:srgbClr val="000000"/>
                        </a:solidFill>
                      </a:endParaRPr>
                    </a:p>
                    <a:p>
                      <a:pPr marL="285750" marR="0" indent="-285750" algn="l" defTabSz="457200" rtl="0" eaLnBrk="1" fontAlgn="auto" latinLnBrk="0" hangingPunct="1">
                        <a:lnSpc>
                          <a:spcPct val="100000"/>
                        </a:lnSpc>
                        <a:spcBef>
                          <a:spcPts val="0"/>
                        </a:spcBef>
                        <a:spcAft>
                          <a:spcPts val="600"/>
                        </a:spcAft>
                        <a:buClrTx/>
                        <a:buSzPct val="100000"/>
                        <a:buFont typeface="Wingdings" pitchFamily="2" charset="2"/>
                        <a:buChar char="q"/>
                        <a:tabLst/>
                        <a:defRPr/>
                      </a:pPr>
                      <a:r>
                        <a:rPr lang="en-US" sz="1600" dirty="0" smtClean="0">
                          <a:solidFill>
                            <a:srgbClr val="000000"/>
                          </a:solidFill>
                        </a:rPr>
                        <a:t>Improved manufacturing processes</a:t>
                      </a:r>
                    </a:p>
                    <a:p>
                      <a:pPr marL="285750" marR="0" indent="-285750" algn="l" defTabSz="457200" rtl="0" eaLnBrk="1" fontAlgn="auto" latinLnBrk="0" hangingPunct="1">
                        <a:lnSpc>
                          <a:spcPct val="100000"/>
                        </a:lnSpc>
                        <a:spcBef>
                          <a:spcPts val="0"/>
                        </a:spcBef>
                        <a:spcAft>
                          <a:spcPts val="600"/>
                        </a:spcAft>
                        <a:buClrTx/>
                        <a:buSzPct val="100000"/>
                        <a:buFont typeface="Wingdings" pitchFamily="2" charset="2"/>
                        <a:buChar char="q"/>
                        <a:tabLst/>
                        <a:defRPr/>
                      </a:pPr>
                      <a:r>
                        <a:rPr lang="en-US" sz="1600" baseline="0" dirty="0" smtClean="0">
                          <a:solidFill>
                            <a:srgbClr val="000000"/>
                          </a:solidFill>
                        </a:rPr>
                        <a:t>Improved design tools/design optimization</a:t>
                      </a:r>
                    </a:p>
                  </a:txBody>
                  <a:tcPr/>
                </a:tc>
              </a:tr>
              <a:tr h="1776934">
                <a:tc>
                  <a:txBody>
                    <a:bodyPr/>
                    <a:lstStyle/>
                    <a:p>
                      <a:pPr marL="0" indent="0" algn="ctr">
                        <a:spcAft>
                          <a:spcPts val="600"/>
                        </a:spcAft>
                        <a:buSzPct val="100000"/>
                        <a:buFont typeface="Wingdings" pitchFamily="2" charset="2"/>
                        <a:buNone/>
                      </a:pPr>
                      <a:r>
                        <a:rPr lang="en-US" sz="2000" b="1" dirty="0" smtClean="0">
                          <a:solidFill>
                            <a:srgbClr val="000000"/>
                          </a:solidFill>
                        </a:rPr>
                        <a:t>Significantly Increase Energy Density</a:t>
                      </a:r>
                      <a:endParaRPr lang="en-US" sz="2000" b="1" baseline="0" dirty="0" smtClean="0">
                        <a:solidFill>
                          <a:srgbClr val="000000"/>
                        </a:solidFill>
                      </a:endParaRPr>
                    </a:p>
                    <a:p>
                      <a:pPr marL="228600" lvl="1" indent="0" algn="ctr">
                        <a:spcBef>
                          <a:spcPts val="600"/>
                        </a:spcBef>
                        <a:buSzPct val="100000"/>
                        <a:buFontTx/>
                        <a:buNone/>
                      </a:pPr>
                      <a:r>
                        <a:rPr lang="en-US" sz="1800" baseline="0" dirty="0" smtClean="0">
                          <a:solidFill>
                            <a:srgbClr val="000000"/>
                          </a:solidFill>
                        </a:rPr>
                        <a:t>(3</a:t>
                      </a:r>
                      <a:r>
                        <a:rPr lang="en-US" sz="1800" baseline="30000" dirty="0" smtClean="0">
                          <a:solidFill>
                            <a:srgbClr val="000000"/>
                          </a:solidFill>
                        </a:rPr>
                        <a:t>rd</a:t>
                      </a:r>
                      <a:r>
                        <a:rPr lang="en-US" sz="1800" baseline="0" dirty="0" smtClean="0">
                          <a:solidFill>
                            <a:srgbClr val="000000"/>
                          </a:solidFill>
                        </a:rPr>
                        <a:t> generation lithium-ion, lithium-sulfur, lithium-air)</a:t>
                      </a:r>
                    </a:p>
                  </a:txBody>
                  <a:tcPr anchor="ctr"/>
                </a:tc>
                <a:tc>
                  <a:txBody>
                    <a:bodyPr/>
                    <a:lstStyle/>
                    <a:p>
                      <a:pPr marL="285750" indent="-285750">
                        <a:spcAft>
                          <a:spcPts val="600"/>
                        </a:spcAft>
                        <a:buSzPct val="100000"/>
                        <a:buFont typeface="Wingdings" pitchFamily="2" charset="2"/>
                        <a:buChar char="q"/>
                      </a:pPr>
                      <a:r>
                        <a:rPr lang="en-US" sz="1600" baseline="0" dirty="0" smtClean="0">
                          <a:solidFill>
                            <a:srgbClr val="000000"/>
                          </a:solidFill>
                        </a:rPr>
                        <a:t>Develop ceramic, polymer, and hybrid structures with high conductivity, low impedance, and structural stability</a:t>
                      </a:r>
                    </a:p>
                    <a:p>
                      <a:pPr marL="285750" marR="0" indent="-285750" algn="l" defTabSz="457200" rtl="0" eaLnBrk="1" fontAlgn="auto" latinLnBrk="0" hangingPunct="1">
                        <a:lnSpc>
                          <a:spcPct val="100000"/>
                        </a:lnSpc>
                        <a:spcBef>
                          <a:spcPts val="0"/>
                        </a:spcBef>
                        <a:spcAft>
                          <a:spcPts val="0"/>
                        </a:spcAft>
                        <a:buClrTx/>
                        <a:buSzPct val="100000"/>
                        <a:buFont typeface="Wingdings" pitchFamily="2" charset="2"/>
                        <a:buChar char="q"/>
                        <a:tabLst/>
                        <a:defRPr/>
                      </a:pPr>
                      <a:r>
                        <a:rPr lang="en-US" sz="1600" dirty="0" smtClean="0">
                          <a:solidFill>
                            <a:srgbClr val="000000"/>
                          </a:solidFill>
                        </a:rPr>
                        <a:t>Select improved electrolyte/separator combinations to reduce</a:t>
                      </a:r>
                      <a:r>
                        <a:rPr lang="en-US" sz="1600" baseline="0" dirty="0" smtClean="0">
                          <a:solidFill>
                            <a:srgbClr val="000000"/>
                          </a:solidFill>
                        </a:rPr>
                        <a:t> dendrite growth</a:t>
                      </a:r>
                    </a:p>
                  </a:txBody>
                  <a:tcPr/>
                </a:tc>
              </a:tr>
              <a:tr h="1771639">
                <a:tc>
                  <a:txBody>
                    <a:bodyPr/>
                    <a:lstStyle/>
                    <a:p>
                      <a:pPr marL="0" marR="0" lvl="0" indent="0" algn="ctr" defTabSz="457200" rtl="0" eaLnBrk="1" fontAlgn="auto" latinLnBrk="0" hangingPunct="1">
                        <a:lnSpc>
                          <a:spcPct val="100000"/>
                        </a:lnSpc>
                        <a:spcBef>
                          <a:spcPts val="0"/>
                        </a:spcBef>
                        <a:spcAft>
                          <a:spcPts val="0"/>
                        </a:spcAft>
                        <a:buClrTx/>
                        <a:buSzPct val="100000"/>
                        <a:buFont typeface="Wingdings" pitchFamily="2" charset="2"/>
                        <a:buNone/>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Improve Abuse Tolerance</a:t>
                      </a:r>
                    </a:p>
                    <a:p>
                      <a:pPr marL="231775" lvl="1" indent="0" algn="ctr">
                        <a:spcBef>
                          <a:spcPts val="600"/>
                        </a:spcBef>
                        <a:buClr>
                          <a:srgbClr val="080808"/>
                        </a:buClr>
                        <a:buSzPct val="100000"/>
                        <a:buFontTx/>
                        <a:buNone/>
                        <a:defRPr/>
                      </a:pPr>
                      <a:r>
                        <a:rPr lang="en-US" sz="1800" dirty="0" smtClean="0">
                          <a:solidFill>
                            <a:srgbClr val="080808"/>
                          </a:solidFill>
                        </a:rPr>
                        <a:t>(High energy density, reactive materials, flammable electrolytes)</a:t>
                      </a:r>
                    </a:p>
                    <a:p>
                      <a:pPr marL="457200" lvl="1" indent="0">
                        <a:buSzPct val="100000"/>
                        <a:buFont typeface="Wingdings" pitchFamily="2" charset="2"/>
                        <a:buNone/>
                      </a:pPr>
                      <a:endParaRPr lang="en-US" sz="2000" baseline="0" dirty="0" smtClean="0">
                        <a:solidFill>
                          <a:srgbClr val="000000"/>
                        </a:solidFill>
                      </a:endParaRPr>
                    </a:p>
                  </a:txBody>
                  <a:tcPr anchor="ctr"/>
                </a:tc>
                <a:tc>
                  <a:txBody>
                    <a:bodyPr/>
                    <a:lstStyle/>
                    <a:p>
                      <a:pPr marL="285750" marR="0" indent="-285750" algn="l" defTabSz="457200" rtl="0" eaLnBrk="1" fontAlgn="auto" latinLnBrk="0" hangingPunct="1">
                        <a:lnSpc>
                          <a:spcPct val="100000"/>
                        </a:lnSpc>
                        <a:spcBef>
                          <a:spcPts val="0"/>
                        </a:spcBef>
                        <a:spcAft>
                          <a:spcPts val="600"/>
                        </a:spcAft>
                        <a:buClrTx/>
                        <a:buSzPct val="100000"/>
                        <a:buFont typeface="Wingdings" pitchFamily="2" charset="2"/>
                        <a:buChar char="q"/>
                        <a:tabLst/>
                        <a:defRPr/>
                      </a:pPr>
                      <a:r>
                        <a:rPr lang="en-US" sz="1600" baseline="0" dirty="0" smtClean="0">
                          <a:solidFill>
                            <a:srgbClr val="000000"/>
                          </a:solidFill>
                        </a:rPr>
                        <a:t>Implement battery cell and pack level innovations (e.g., improved sensing, monitoring, and thermal management systems)</a:t>
                      </a:r>
                      <a:endParaRPr lang="en-US" sz="1600" dirty="0" smtClean="0">
                        <a:solidFill>
                          <a:srgbClr val="000000"/>
                        </a:solidFill>
                      </a:endParaRPr>
                    </a:p>
                    <a:p>
                      <a:pPr marL="285750" indent="-285750">
                        <a:spcAft>
                          <a:spcPts val="600"/>
                        </a:spcAft>
                        <a:buSzPct val="100000"/>
                        <a:buFont typeface="Wingdings" pitchFamily="2" charset="2"/>
                        <a:buChar char="q"/>
                      </a:pPr>
                      <a:r>
                        <a:rPr lang="en-US" sz="1600" baseline="0" dirty="0" smtClean="0">
                          <a:solidFill>
                            <a:srgbClr val="000000"/>
                          </a:solidFill>
                        </a:rPr>
                        <a:t>Implement b</a:t>
                      </a:r>
                      <a:r>
                        <a:rPr lang="en-US" sz="1600" dirty="0" smtClean="0">
                          <a:solidFill>
                            <a:srgbClr val="000000"/>
                          </a:solidFill>
                        </a:rPr>
                        <a:t>attery materials innovations (e.g., non-flammable electrolytes, high-temperature</a:t>
                      </a:r>
                      <a:r>
                        <a:rPr lang="en-US" sz="1600" baseline="0" dirty="0" smtClean="0">
                          <a:solidFill>
                            <a:srgbClr val="000000"/>
                          </a:solidFill>
                        </a:rPr>
                        <a:t> melt integrity separators, additives &amp; coatings)</a:t>
                      </a:r>
                    </a:p>
                  </a:txBody>
                  <a:tcPr/>
                </a:tc>
              </a:tr>
            </a:tbl>
          </a:graphicData>
        </a:graphic>
      </p:graphicFrame>
      <p:sp>
        <p:nvSpPr>
          <p:cNvPr id="8"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0FEFEDD9-005A-4561-BB6E-3DC648767782}" type="slidenum">
              <a:rPr lang="en-US" b="0" smtClean="0">
                <a:solidFill>
                  <a:prstClr val="white"/>
                </a:solidFill>
                <a:ea typeface="+mn-ea"/>
              </a:rPr>
              <a:pPr marL="342900" indent="-342900" fontAlgn="auto">
                <a:spcBef>
                  <a:spcPct val="20000"/>
                </a:spcBef>
                <a:spcAft>
                  <a:spcPts val="0"/>
                </a:spcAft>
                <a:buFont typeface="Arial"/>
                <a:buNone/>
                <a:defRPr/>
              </a:pPr>
              <a:t>4</a:t>
            </a:fld>
            <a:r>
              <a:rPr lang="en-US" b="0" dirty="0" smtClean="0">
                <a:solidFill>
                  <a:prstClr val="white"/>
                </a:solidFill>
                <a:ea typeface="+mn-ea"/>
              </a:rPr>
              <a:t> | Energy Efficiency and Renewable Energy</a:t>
            </a:r>
            <a:endParaRPr lang="en-US" b="0" dirty="0">
              <a:solidFill>
                <a:prstClr val="white"/>
              </a:solidFill>
              <a:ea typeface="+mn-ea"/>
            </a:endParaRPr>
          </a:p>
        </p:txBody>
      </p:sp>
    </p:spTree>
    <p:extLst>
      <p:ext uri="{BB962C8B-B14F-4D97-AF65-F5344CB8AC3E}">
        <p14:creationId xmlns:p14="http://schemas.microsoft.com/office/powerpoint/2010/main" val="3536236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5" name="Rectangle 39"/>
          <p:cNvSpPr>
            <a:spLocks noChangeArrowheads="1"/>
          </p:cNvSpPr>
          <p:nvPr/>
        </p:nvSpPr>
        <p:spPr bwMode="auto">
          <a:xfrm>
            <a:off x="228600" y="365125"/>
            <a:ext cx="8686800" cy="228600"/>
          </a:xfrm>
          <a:prstGeom prst="rect">
            <a:avLst/>
          </a:prstGeom>
          <a:noFill/>
          <a:ln w="9525">
            <a:noFill/>
            <a:miter lim="800000"/>
            <a:headEnd/>
            <a:tailEnd/>
          </a:ln>
        </p:spPr>
        <p:txBody>
          <a:bodyPr anchor="ctr"/>
          <a:lstStyle/>
          <a:p>
            <a:pPr defTabSz="457200" eaLnBrk="0" hangingPunct="0">
              <a:lnSpc>
                <a:spcPts val="2800"/>
              </a:lnSpc>
              <a:tabLst>
                <a:tab pos="804863" algn="l"/>
              </a:tabLst>
              <a:defRPr/>
            </a:pPr>
            <a:r>
              <a:rPr lang="en-US" sz="2800" dirty="0">
                <a:solidFill>
                  <a:srgbClr val="FFFFFF"/>
                </a:solidFill>
                <a:latin typeface="+mj-lt"/>
                <a:ea typeface="+mj-ea"/>
                <a:cs typeface="+mj-cs"/>
              </a:rPr>
              <a:t>Battery Cell Form Factors</a:t>
            </a:r>
          </a:p>
        </p:txBody>
      </p:sp>
      <p:pic>
        <p:nvPicPr>
          <p:cNvPr id="48133" name="Picture 41" descr="JCI_Daimler_Battery__007"/>
          <p:cNvPicPr>
            <a:picLocks noChangeAspect="1" noChangeArrowheads="1"/>
          </p:cNvPicPr>
          <p:nvPr/>
        </p:nvPicPr>
        <p:blipFill rotWithShape="1">
          <a:blip r:embed="rId3"/>
          <a:srcRect b="4525"/>
          <a:stretch/>
        </p:blipFill>
        <p:spPr bwMode="auto">
          <a:xfrm>
            <a:off x="5231585" y="2029427"/>
            <a:ext cx="3503613" cy="3762760"/>
          </a:xfrm>
          <a:prstGeom prst="rect">
            <a:avLst/>
          </a:prstGeom>
          <a:noFill/>
          <a:ln w="9525">
            <a:noFill/>
            <a:miter lim="800000"/>
            <a:headEnd/>
            <a:tailEnd/>
          </a:ln>
        </p:spPr>
      </p:pic>
      <p:pic>
        <p:nvPicPr>
          <p:cNvPr id="22" name="Picture 40" descr="A123_battery2_May09_v3"/>
          <p:cNvPicPr>
            <a:picLocks noChangeAspect="1" noChangeArrowheads="1"/>
          </p:cNvPicPr>
          <p:nvPr/>
        </p:nvPicPr>
        <p:blipFill>
          <a:blip r:embed="rId4"/>
          <a:srcRect/>
          <a:stretch>
            <a:fillRect/>
          </a:stretch>
        </p:blipFill>
        <p:spPr bwMode="auto">
          <a:xfrm>
            <a:off x="218613" y="2216622"/>
            <a:ext cx="4583575" cy="3753915"/>
          </a:xfrm>
          <a:prstGeom prst="rect">
            <a:avLst/>
          </a:prstGeom>
          <a:noFill/>
          <a:ln w="9525">
            <a:noFill/>
            <a:miter lim="800000"/>
            <a:headEnd/>
            <a:tailEnd/>
          </a:ln>
        </p:spPr>
      </p:pic>
      <p:sp>
        <p:nvSpPr>
          <p:cNvPr id="6"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0FEFEDD9-005A-4561-BB6E-3DC648767782}" type="slidenum">
              <a:rPr lang="en-US" b="0" smtClean="0">
                <a:solidFill>
                  <a:prstClr val="white"/>
                </a:solidFill>
                <a:ea typeface="+mn-ea"/>
              </a:rPr>
              <a:pPr marL="342900" indent="-342900" fontAlgn="auto">
                <a:spcBef>
                  <a:spcPct val="20000"/>
                </a:spcBef>
                <a:spcAft>
                  <a:spcPts val="0"/>
                </a:spcAft>
                <a:buFont typeface="Arial"/>
                <a:buNone/>
                <a:defRPr/>
              </a:pPr>
              <a:t>5</a:t>
            </a:fld>
            <a:r>
              <a:rPr lang="en-US" b="0" dirty="0" smtClean="0">
                <a:solidFill>
                  <a:prstClr val="white"/>
                </a:solidFill>
                <a:ea typeface="+mn-ea"/>
              </a:rPr>
              <a:t> | Energy Efficiency and Renewable Energy</a:t>
            </a:r>
            <a:endParaRPr lang="en-US" b="0" dirty="0">
              <a:solidFill>
                <a:prstClr val="white"/>
              </a:solidFill>
              <a:ea typeface="+mn-ea"/>
            </a:endParaRPr>
          </a:p>
        </p:txBody>
      </p:sp>
      <p:sp>
        <p:nvSpPr>
          <p:cNvPr id="10" name="AutoShape 5"/>
          <p:cNvSpPr>
            <a:spLocks noChangeArrowheads="1"/>
          </p:cNvSpPr>
          <p:nvPr/>
        </p:nvSpPr>
        <p:spPr bwMode="auto">
          <a:xfrm>
            <a:off x="4802188" y="1111170"/>
            <a:ext cx="4113212" cy="651337"/>
          </a:xfrm>
          <a:prstGeom prst="bevel">
            <a:avLst>
              <a:gd name="adj" fmla="val 12500"/>
            </a:avLst>
          </a:prstGeom>
          <a:solidFill>
            <a:schemeClr val="hlink"/>
          </a:solidFill>
          <a:ln w="6350">
            <a:solidFill>
              <a:schemeClr val="hlink"/>
            </a:solidFill>
            <a:miter lim="800000"/>
            <a:headEnd/>
            <a:tailEnd/>
          </a:ln>
        </p:spPr>
        <p:txBody>
          <a:bodyPr lIns="90487" tIns="44450" rIns="90487" bIns="44450" anchor="ctr"/>
          <a:lstStyle/>
          <a:p>
            <a:pPr algn="ctr" defTabSz="903288" eaLnBrk="0" hangingPunct="0">
              <a:lnSpc>
                <a:spcPct val="90000"/>
              </a:lnSpc>
            </a:pPr>
            <a:r>
              <a:rPr lang="en-US" sz="2000" b="1" i="1" dirty="0" smtClean="0">
                <a:solidFill>
                  <a:schemeClr val="bg1"/>
                </a:solidFill>
                <a:cs typeface="Arial" charset="0"/>
              </a:rPr>
              <a:t>Battery Pack with Cylindrical Cells</a:t>
            </a:r>
            <a:endParaRPr lang="en-US" sz="300" b="1" i="1" dirty="0">
              <a:solidFill>
                <a:schemeClr val="bg1"/>
              </a:solidFill>
              <a:cs typeface="Arial" charset="0"/>
            </a:endParaRPr>
          </a:p>
        </p:txBody>
      </p:sp>
      <p:sp>
        <p:nvSpPr>
          <p:cNvPr id="11" name="AutoShape 5"/>
          <p:cNvSpPr>
            <a:spLocks noChangeArrowheads="1"/>
          </p:cNvSpPr>
          <p:nvPr/>
        </p:nvSpPr>
        <p:spPr bwMode="auto">
          <a:xfrm>
            <a:off x="365356" y="1126596"/>
            <a:ext cx="4113212" cy="651337"/>
          </a:xfrm>
          <a:prstGeom prst="bevel">
            <a:avLst>
              <a:gd name="adj" fmla="val 12500"/>
            </a:avLst>
          </a:prstGeom>
          <a:solidFill>
            <a:schemeClr val="hlink"/>
          </a:solidFill>
          <a:ln w="6350">
            <a:solidFill>
              <a:schemeClr val="hlink"/>
            </a:solidFill>
            <a:miter lim="800000"/>
            <a:headEnd/>
            <a:tailEnd/>
          </a:ln>
        </p:spPr>
        <p:txBody>
          <a:bodyPr lIns="90487" tIns="44450" rIns="90487" bIns="44450" anchor="ctr"/>
          <a:lstStyle/>
          <a:p>
            <a:pPr algn="ctr" defTabSz="903288" eaLnBrk="0" hangingPunct="0">
              <a:lnSpc>
                <a:spcPct val="90000"/>
              </a:lnSpc>
            </a:pPr>
            <a:r>
              <a:rPr lang="en-US" sz="2000" b="1" i="1" dirty="0" smtClean="0">
                <a:solidFill>
                  <a:schemeClr val="bg1"/>
                </a:solidFill>
                <a:cs typeface="Arial" charset="0"/>
              </a:rPr>
              <a:t>Battery Pack with Prismatic Cells</a:t>
            </a:r>
            <a:endParaRPr lang="en-US" sz="300" b="1" i="1" dirty="0">
              <a:solidFill>
                <a:schemeClr val="bg1"/>
              </a:solidFill>
              <a:cs typeface="Arial" charset="0"/>
            </a:endParaRPr>
          </a:p>
        </p:txBody>
      </p:sp>
      <p:sp>
        <p:nvSpPr>
          <p:cNvPr id="5" name="TextBox 4"/>
          <p:cNvSpPr txBox="1"/>
          <p:nvPr/>
        </p:nvSpPr>
        <p:spPr>
          <a:xfrm>
            <a:off x="752354" y="597053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3" name="TextBox 12"/>
          <p:cNvSpPr txBox="1"/>
          <p:nvPr/>
        </p:nvSpPr>
        <p:spPr>
          <a:xfrm>
            <a:off x="5474974" y="5792187"/>
            <a:ext cx="3414704" cy="635550"/>
          </a:xfrm>
          <a:prstGeom prst="rect">
            <a:avLst/>
          </a:prstGeom>
        </p:spPr>
        <p:txBody>
          <a:bodyPr vert="horz" wrap="square" lIns="91440" tIns="45720" rIns="91440" bIns="45720" rtlCol="0">
            <a:normAutofit/>
          </a:bodyPr>
          <a:lstStyle/>
          <a:p>
            <a:pPr algn="r" fontAlgn="auto">
              <a:spcBef>
                <a:spcPct val="20000"/>
              </a:spcBef>
              <a:spcAft>
                <a:spcPts val="0"/>
              </a:spcAft>
            </a:pPr>
            <a:r>
              <a:rPr lang="en-US" sz="1200" b="0" i="1" dirty="0" smtClean="0">
                <a:solidFill>
                  <a:srgbClr val="000000"/>
                </a:solidFill>
              </a:rPr>
              <a:t>Courtesy: Johnson Controls Inc.</a:t>
            </a:r>
            <a:endParaRPr kumimoji="0" lang="en-US" sz="1200" b="0" i="1" u="none" strike="noStrike" kern="1200" cap="none" spc="0" normalizeH="0" baseline="0" noProof="0" dirty="0" smtClean="0">
              <a:ln>
                <a:noFill/>
              </a:ln>
              <a:solidFill>
                <a:srgbClr val="000000"/>
              </a:solidFill>
              <a:effectLst/>
              <a:uLnTx/>
              <a:uFillTx/>
              <a:latin typeface="Arial Narrow"/>
              <a:ea typeface="+mn-ea"/>
              <a:cs typeface="Arial Narrow"/>
            </a:endParaRPr>
          </a:p>
        </p:txBody>
      </p:sp>
      <p:sp>
        <p:nvSpPr>
          <p:cNvPr id="14" name="TextBox 13"/>
          <p:cNvSpPr txBox="1"/>
          <p:nvPr/>
        </p:nvSpPr>
        <p:spPr>
          <a:xfrm>
            <a:off x="1063864" y="5792187"/>
            <a:ext cx="3414704" cy="635550"/>
          </a:xfrm>
          <a:prstGeom prst="rect">
            <a:avLst/>
          </a:prstGeom>
        </p:spPr>
        <p:txBody>
          <a:bodyPr vert="horz" wrap="square" lIns="91440" tIns="45720" rIns="91440" bIns="45720" rtlCol="0">
            <a:normAutofit/>
          </a:bodyPr>
          <a:lstStyle/>
          <a:p>
            <a:pPr algn="r" fontAlgn="auto">
              <a:spcBef>
                <a:spcPct val="20000"/>
              </a:spcBef>
              <a:spcAft>
                <a:spcPts val="0"/>
              </a:spcAft>
            </a:pPr>
            <a:r>
              <a:rPr lang="en-US" sz="1200" b="0" i="1" dirty="0" smtClean="0">
                <a:solidFill>
                  <a:srgbClr val="000000"/>
                </a:solidFill>
              </a:rPr>
              <a:t>Courtesy: A123Systems </a:t>
            </a:r>
            <a:endParaRPr kumimoji="0" lang="en-US" sz="1200" b="0" i="1"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extLst>
      <p:ext uri="{BB962C8B-B14F-4D97-AF65-F5344CB8AC3E}">
        <p14:creationId xmlns:p14="http://schemas.microsoft.com/office/powerpoint/2010/main" val="9753714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p:nvPr>
        </p:nvSpPr>
        <p:spPr>
          <a:xfrm>
            <a:off x="36576" y="0"/>
            <a:ext cx="5781675" cy="901700"/>
          </a:xfrm>
          <a:effectLst>
            <a:outerShdw blurRad="50800" dist="38100" dir="2700000" algn="tl" rotWithShape="0">
              <a:prstClr val="black">
                <a:alpha val="40000"/>
              </a:prstClr>
            </a:outerShdw>
          </a:effectLst>
        </p:spPr>
        <p:txBody>
          <a:bodyPr/>
          <a:lstStyle/>
          <a:p>
            <a:pPr>
              <a:defRPr/>
            </a:pPr>
            <a:r>
              <a:rPr lang="en-US" altLang="zh-CN" sz="2400" b="1" kern="0" dirty="0" smtClean="0">
                <a:latin typeface="Arial" pitchFamily="34" charset="0"/>
                <a:ea typeface="ＭＳ Ｐゴシック" pitchFamily="34" charset="-128"/>
                <a:cs typeface="+mn-cs"/>
              </a:rPr>
              <a:t>Safety/Abuse Tolerance Testing</a:t>
            </a:r>
          </a:p>
        </p:txBody>
      </p:sp>
      <p:sp>
        <p:nvSpPr>
          <p:cNvPr id="115714" name="Rectangle 2"/>
          <p:cNvSpPr>
            <a:spLocks noGrp="1" noChangeArrowheads="1"/>
          </p:cNvSpPr>
          <p:nvPr>
            <p:ph type="body" idx="4294967295"/>
          </p:nvPr>
        </p:nvSpPr>
        <p:spPr>
          <a:xfrm>
            <a:off x="220662" y="1117183"/>
            <a:ext cx="5786600" cy="5567678"/>
          </a:xfrm>
        </p:spPr>
        <p:txBody>
          <a:bodyPr wrap="square">
            <a:spAutoFit/>
          </a:bodyPr>
          <a:lstStyle/>
          <a:p>
            <a:pPr>
              <a:spcBef>
                <a:spcPts val="600"/>
              </a:spcBef>
              <a:buSzPct val="100000"/>
              <a:buFont typeface="Wingdings" pitchFamily="2" charset="2"/>
              <a:buChar char="q"/>
              <a:defRPr/>
            </a:pPr>
            <a:r>
              <a:rPr lang="en-US" sz="1800" b="1" dirty="0" smtClean="0">
                <a:solidFill>
                  <a:srgbClr val="080808"/>
                </a:solidFill>
              </a:rPr>
              <a:t>Abusive Conditions</a:t>
            </a:r>
          </a:p>
          <a:p>
            <a:pPr marL="622300" lvl="1">
              <a:spcBef>
                <a:spcPts val="600"/>
              </a:spcBef>
              <a:buClr>
                <a:srgbClr val="080808"/>
              </a:buClr>
              <a:buSzPct val="100000"/>
              <a:defRPr/>
            </a:pPr>
            <a:r>
              <a:rPr lang="en-US" sz="1600" dirty="0" smtClean="0">
                <a:solidFill>
                  <a:srgbClr val="080808"/>
                </a:solidFill>
              </a:rPr>
              <a:t>Mechanical (crush, penetration, shock)</a:t>
            </a:r>
          </a:p>
          <a:p>
            <a:pPr marL="622300" lvl="1">
              <a:spcBef>
                <a:spcPts val="0"/>
              </a:spcBef>
              <a:buClr>
                <a:srgbClr val="080808"/>
              </a:buClr>
              <a:buSzPct val="100000"/>
              <a:defRPr/>
            </a:pPr>
            <a:r>
              <a:rPr lang="en-US" sz="1600" dirty="0" smtClean="0">
                <a:solidFill>
                  <a:srgbClr val="080808"/>
                </a:solidFill>
              </a:rPr>
              <a:t>Electrical (short circuit, overcharge, over discharge)</a:t>
            </a:r>
          </a:p>
          <a:p>
            <a:pPr marL="622300" lvl="1">
              <a:spcBef>
                <a:spcPts val="0"/>
              </a:spcBef>
              <a:buClr>
                <a:srgbClr val="080808"/>
              </a:buClr>
              <a:buSzPct val="100000"/>
              <a:defRPr/>
            </a:pPr>
            <a:r>
              <a:rPr lang="en-US" sz="1600" dirty="0" smtClean="0">
                <a:solidFill>
                  <a:srgbClr val="080808"/>
                </a:solidFill>
              </a:rPr>
              <a:t>Thermal (overheating from external/internal sources)</a:t>
            </a:r>
          </a:p>
          <a:p>
            <a:pPr marL="342900" lvl="1" indent="-342900">
              <a:spcBef>
                <a:spcPts val="600"/>
              </a:spcBef>
              <a:buSzPct val="100000"/>
              <a:buFont typeface="Wingdings" pitchFamily="2" charset="2"/>
              <a:buChar char="q"/>
              <a:defRPr/>
            </a:pPr>
            <a:r>
              <a:rPr lang="en-US" sz="1800" b="1" dirty="0" smtClean="0">
                <a:solidFill>
                  <a:srgbClr val="080808"/>
                </a:solidFill>
              </a:rPr>
              <a:t>Abuse Testing Methodology</a:t>
            </a:r>
          </a:p>
          <a:p>
            <a:pPr marL="625475" lvl="1" indent="-277813">
              <a:spcBef>
                <a:spcPts val="600"/>
              </a:spcBef>
              <a:buSzPct val="100000"/>
              <a:defRPr/>
            </a:pPr>
            <a:r>
              <a:rPr lang="en-US" sz="1600" dirty="0" smtClean="0">
                <a:solidFill>
                  <a:srgbClr val="080808"/>
                </a:solidFill>
              </a:rPr>
              <a:t>SAE Abuse Test Manual J2464</a:t>
            </a:r>
          </a:p>
          <a:p>
            <a:pPr marL="625475" lvl="1" indent="-277813">
              <a:spcBef>
                <a:spcPts val="600"/>
              </a:spcBef>
              <a:buSzPct val="100000"/>
              <a:defRPr/>
            </a:pPr>
            <a:r>
              <a:rPr lang="en-US" sz="1800" dirty="0">
                <a:solidFill>
                  <a:srgbClr val="1E1C11"/>
                </a:solidFill>
              </a:rPr>
              <a:t>Several members of the VTP Team participated on the committee to develop the new SAE Abuse Test </a:t>
            </a:r>
            <a:r>
              <a:rPr lang="en-US" sz="1800" dirty="0" smtClean="0">
                <a:solidFill>
                  <a:srgbClr val="1E1C11"/>
                </a:solidFill>
              </a:rPr>
              <a:t>Manual</a:t>
            </a:r>
          </a:p>
          <a:p>
            <a:pPr>
              <a:buFont typeface="Wingdings" pitchFamily="2" charset="2"/>
              <a:buChar char="q"/>
            </a:pPr>
            <a:r>
              <a:rPr lang="en-US" sz="1800" b="1" dirty="0" smtClean="0">
                <a:solidFill>
                  <a:srgbClr val="000000"/>
                </a:solidFill>
              </a:rPr>
              <a:t>Facilities</a:t>
            </a:r>
            <a:r>
              <a:rPr lang="en-US" sz="1800" dirty="0" smtClean="0">
                <a:solidFill>
                  <a:srgbClr val="000000"/>
                </a:solidFill>
              </a:rPr>
              <a:t>: Sandia National Laboratories was awarded funding through the American Reinvestment and Recovery Act (ARRA) for facility upgrades to the Battery Abuse Testing Laboratory. </a:t>
            </a:r>
          </a:p>
          <a:p>
            <a:pPr marL="685800" lvl="1" indent="-342900"/>
            <a:r>
              <a:rPr lang="en-US" sz="1600" dirty="0" smtClean="0">
                <a:solidFill>
                  <a:srgbClr val="000000"/>
                </a:solidFill>
              </a:rPr>
              <a:t>Improving the safety engineering controls and systems required to accommodate abuse testing PHEV and EV sized batteries, </a:t>
            </a:r>
          </a:p>
          <a:p>
            <a:pPr marL="685800" lvl="1" indent="-342900"/>
            <a:r>
              <a:rPr lang="en-US" sz="1600" dirty="0" smtClean="0">
                <a:solidFill>
                  <a:srgbClr val="000000"/>
                </a:solidFill>
              </a:rPr>
              <a:t>Updating laboratory equipment and systems to facilitate the growing demand for safety testing.</a:t>
            </a:r>
            <a:endParaRPr lang="en-US" sz="2200" dirty="0">
              <a:solidFill>
                <a:srgbClr val="1E1C11"/>
              </a:solidFill>
            </a:endParaRPr>
          </a:p>
          <a:p>
            <a:pPr marL="625475" lvl="1" indent="-277813">
              <a:spcBef>
                <a:spcPts val="600"/>
              </a:spcBef>
              <a:buSzPct val="100000"/>
              <a:defRPr/>
            </a:pPr>
            <a:endParaRPr lang="en-US" sz="1800" dirty="0" smtClean="0">
              <a:solidFill>
                <a:srgbClr val="080808"/>
              </a:solidFill>
            </a:endParaRPr>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525" y="1273334"/>
            <a:ext cx="2372059" cy="211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stretch>
            <a:fillRect/>
          </a:stretch>
        </p:blipFill>
        <p:spPr>
          <a:xfrm>
            <a:off x="6338755" y="3808067"/>
            <a:ext cx="2340563" cy="2149340"/>
          </a:xfrm>
          <a:prstGeom prst="rect">
            <a:avLst/>
          </a:prstGeom>
        </p:spPr>
      </p:pic>
      <p:sp>
        <p:nvSpPr>
          <p:cNvPr id="11" name="TextBox 10"/>
          <p:cNvSpPr txBox="1"/>
          <p:nvPr/>
        </p:nvSpPr>
        <p:spPr>
          <a:xfrm>
            <a:off x="6047975" y="6012517"/>
            <a:ext cx="2921449" cy="635550"/>
          </a:xfrm>
          <a:prstGeom prst="rect">
            <a:avLst/>
          </a:prstGeom>
        </p:spPr>
        <p:txBody>
          <a:bodyPr vert="horz" wrap="square" lIns="91440" tIns="45720" rIns="91440" bIns="45720" rtlCol="0">
            <a:normAutofit/>
          </a:bodyPr>
          <a:lstStyle/>
          <a:p>
            <a:pPr algn="ctr" fontAlgn="auto">
              <a:spcBef>
                <a:spcPct val="20000"/>
              </a:spcBef>
              <a:spcAft>
                <a:spcPts val="0"/>
              </a:spcAft>
            </a:pPr>
            <a:r>
              <a:rPr lang="en-US" sz="1200" dirty="0">
                <a:solidFill>
                  <a:srgbClr val="000000"/>
                </a:solidFill>
              </a:rPr>
              <a:t>CT image of an 18650 </a:t>
            </a:r>
            <a:r>
              <a:rPr lang="en-US" sz="1200" dirty="0" smtClean="0">
                <a:solidFill>
                  <a:srgbClr val="000000"/>
                </a:solidFill>
              </a:rPr>
              <a:t>Li-</a:t>
            </a:r>
            <a:r>
              <a:rPr lang="en-US" sz="1200" dirty="0">
                <a:solidFill>
                  <a:srgbClr val="000000"/>
                </a:solidFill>
              </a:rPr>
              <a:t>ion cell with a large defect in the </a:t>
            </a:r>
            <a:r>
              <a:rPr lang="en-US" sz="1200" dirty="0" smtClean="0">
                <a:solidFill>
                  <a:srgbClr val="000000"/>
                </a:solidFill>
              </a:rPr>
              <a:t>roll</a:t>
            </a:r>
            <a:endParaRPr kumimoji="0" lang="en-US" sz="1200" i="0"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ChangeArrowheads="1"/>
          </p:cNvSpPr>
          <p:nvPr/>
        </p:nvSpPr>
        <p:spPr bwMode="auto">
          <a:xfrm>
            <a:off x="609297" y="1497196"/>
            <a:ext cx="7828647" cy="5169822"/>
          </a:xfrm>
          <a:prstGeom prst="rect">
            <a:avLst/>
          </a:prstGeom>
          <a:noFill/>
          <a:ln w="19050">
            <a:noFill/>
            <a:miter lim="800000"/>
            <a:headEnd/>
            <a:tailEnd/>
          </a:ln>
        </p:spPr>
        <p:txBody>
          <a:bodyPr/>
          <a:lstStyle/>
          <a:p>
            <a:pPr marL="342900" indent="-342900">
              <a:spcBef>
                <a:spcPct val="20000"/>
              </a:spcBef>
              <a:buFont typeface="Wingdings" pitchFamily="2" charset="2"/>
              <a:buChar char="q"/>
            </a:pPr>
            <a:r>
              <a:rPr lang="en-US" sz="1600" b="0" dirty="0" smtClean="0">
                <a:solidFill>
                  <a:srgbClr val="000000"/>
                </a:solidFill>
                <a:latin typeface="+mn-lt"/>
              </a:rPr>
              <a:t>Many field failures are caused by internal shorts resulting from manufacturing defects or foreign particles inadvertently incorporated in the cell during manufacture.</a:t>
            </a:r>
          </a:p>
          <a:p>
            <a:pPr marL="800100" lvl="1" indent="-342900">
              <a:spcBef>
                <a:spcPct val="20000"/>
              </a:spcBef>
              <a:buFont typeface="Arial" pitchFamily="34" charset="0"/>
              <a:buChar char="–"/>
            </a:pPr>
            <a:r>
              <a:rPr lang="en-US" sz="1600" b="0" dirty="0" smtClean="0">
                <a:solidFill>
                  <a:srgbClr val="000000"/>
                </a:solidFill>
                <a:latin typeface="+mn-lt"/>
              </a:rPr>
              <a:t>The internal short could lead to thermal runaway and severe reactions.</a:t>
            </a:r>
          </a:p>
          <a:p>
            <a:pPr marL="342900" indent="-342900">
              <a:spcBef>
                <a:spcPct val="20000"/>
              </a:spcBef>
              <a:buFont typeface="Wingdings" pitchFamily="2" charset="2"/>
              <a:buChar char="q"/>
            </a:pPr>
            <a:r>
              <a:rPr lang="en-US" sz="1600" b="0" dirty="0" smtClean="0">
                <a:solidFill>
                  <a:srgbClr val="000000"/>
                </a:solidFill>
                <a:latin typeface="+mn-lt"/>
              </a:rPr>
              <a:t>DOE has funded multiple projects to develop techniques to mimic internal shorts on demand.</a:t>
            </a:r>
          </a:p>
          <a:p>
            <a:pPr marL="800100" lvl="1" indent="-342900">
              <a:spcBef>
                <a:spcPct val="20000"/>
              </a:spcBef>
              <a:buFont typeface="Arial" pitchFamily="34" charset="0"/>
              <a:buChar char="–"/>
            </a:pPr>
            <a:r>
              <a:rPr lang="en-US" sz="1600" b="0" dirty="0" smtClean="0">
                <a:solidFill>
                  <a:srgbClr val="000000"/>
                </a:solidFill>
                <a:latin typeface="+mn-lt"/>
              </a:rPr>
              <a:t>The purpose of the work is to develop a tool or technique that will be used to develop methods to detect and mitigate internal shorts.</a:t>
            </a:r>
          </a:p>
          <a:p>
            <a:pPr marL="800100" lvl="1" indent="-342900">
              <a:spcBef>
                <a:spcPct val="20000"/>
              </a:spcBef>
              <a:buFont typeface="Arial" pitchFamily="34" charset="0"/>
              <a:buChar char="–"/>
            </a:pPr>
            <a:r>
              <a:rPr lang="en-US" sz="1600" b="0" dirty="0" smtClean="0">
                <a:solidFill>
                  <a:srgbClr val="000000"/>
                </a:solidFill>
                <a:latin typeface="+mn-lt"/>
              </a:rPr>
              <a:t>Techniques under development include</a:t>
            </a:r>
          </a:p>
          <a:p>
            <a:pPr marL="1257300" lvl="2" indent="-342900">
              <a:spcBef>
                <a:spcPct val="20000"/>
              </a:spcBef>
              <a:buFont typeface="Arial" pitchFamily="34" charset="0"/>
              <a:buChar char="•"/>
            </a:pPr>
            <a:r>
              <a:rPr lang="en-US" sz="1600" b="0" dirty="0" smtClean="0">
                <a:solidFill>
                  <a:srgbClr val="000000"/>
                </a:solidFill>
                <a:latin typeface="+mn-lt"/>
              </a:rPr>
              <a:t>Low-melting point </a:t>
            </a:r>
            <a:r>
              <a:rPr lang="en-US" sz="1600" b="0" dirty="0">
                <a:solidFill>
                  <a:srgbClr val="000000"/>
                </a:solidFill>
                <a:latin typeface="+mn-lt"/>
              </a:rPr>
              <a:t>metal alloys used to trigger ISCs </a:t>
            </a:r>
            <a:r>
              <a:rPr lang="en-US" sz="1600" b="0" dirty="0" smtClean="0">
                <a:solidFill>
                  <a:srgbClr val="000000"/>
                </a:solidFill>
                <a:latin typeface="+mn-lt"/>
              </a:rPr>
              <a:t>at relatively </a:t>
            </a:r>
            <a:r>
              <a:rPr lang="en-US" sz="1600" b="0" dirty="0">
                <a:solidFill>
                  <a:srgbClr val="000000"/>
                </a:solidFill>
                <a:latin typeface="+mn-lt"/>
              </a:rPr>
              <a:t>low </a:t>
            </a:r>
            <a:r>
              <a:rPr lang="en-US" sz="1600" b="0" dirty="0" smtClean="0">
                <a:solidFill>
                  <a:srgbClr val="000000"/>
                </a:solidFill>
                <a:latin typeface="+mn-lt"/>
              </a:rPr>
              <a:t>temperatures (SNL and NREL)</a:t>
            </a:r>
          </a:p>
          <a:p>
            <a:pPr marL="1257300" lvl="2" indent="-342900">
              <a:spcBef>
                <a:spcPct val="20000"/>
              </a:spcBef>
              <a:buFont typeface="Arial" pitchFamily="34" charset="0"/>
              <a:buChar char="•"/>
            </a:pPr>
            <a:r>
              <a:rPr lang="en-US" sz="1600" b="0" dirty="0" smtClean="0">
                <a:solidFill>
                  <a:srgbClr val="000000"/>
                </a:solidFill>
                <a:latin typeface="+mn-lt"/>
              </a:rPr>
              <a:t>Pinch test using spherical balls (ORNL)</a:t>
            </a:r>
          </a:p>
          <a:p>
            <a:pPr marL="1257300" lvl="2" indent="-342900">
              <a:spcBef>
                <a:spcPct val="20000"/>
              </a:spcBef>
              <a:buFont typeface="Arial" pitchFamily="34" charset="0"/>
              <a:buChar char="•"/>
            </a:pPr>
            <a:r>
              <a:rPr lang="en-US" sz="1600" b="0" dirty="0" smtClean="0">
                <a:solidFill>
                  <a:srgbClr val="000000"/>
                </a:solidFill>
                <a:latin typeface="+mn-lt"/>
              </a:rPr>
              <a:t>Proprietary method (TIAX)</a:t>
            </a:r>
            <a:endParaRPr lang="en-US" sz="1600" b="0" dirty="0">
              <a:solidFill>
                <a:srgbClr val="000000"/>
              </a:solidFill>
              <a:latin typeface="+mn-lt"/>
            </a:endParaRPr>
          </a:p>
          <a:p>
            <a:pPr marL="342900" indent="-342900">
              <a:spcBef>
                <a:spcPct val="20000"/>
              </a:spcBef>
              <a:buFont typeface="Wingdings" pitchFamily="2" charset="2"/>
              <a:buChar char="q"/>
            </a:pPr>
            <a:r>
              <a:rPr lang="en-US" sz="1600" b="0" dirty="0">
                <a:solidFill>
                  <a:srgbClr val="000000"/>
                </a:solidFill>
                <a:latin typeface="+mn-lt"/>
              </a:rPr>
              <a:t>Preliminary experimental demonstration of differences in ISC severity based on short type (current collector-current collector, current collector-active </a:t>
            </a:r>
            <a:r>
              <a:rPr lang="en-US" sz="1600" b="0" dirty="0" smtClean="0">
                <a:solidFill>
                  <a:srgbClr val="000000"/>
                </a:solidFill>
                <a:latin typeface="+mn-lt"/>
              </a:rPr>
              <a:t>material)</a:t>
            </a:r>
            <a:endParaRPr lang="en-US" sz="1600" b="0" dirty="0">
              <a:solidFill>
                <a:srgbClr val="000000"/>
              </a:solidFill>
              <a:latin typeface="+mn-lt"/>
            </a:endParaRPr>
          </a:p>
          <a:p>
            <a:pPr marL="342900" indent="-342900">
              <a:spcBef>
                <a:spcPct val="20000"/>
              </a:spcBef>
              <a:buFont typeface="Wingdings" pitchFamily="2" charset="2"/>
              <a:buChar char="q"/>
            </a:pPr>
            <a:r>
              <a:rPr lang="en-US" sz="1600" b="0" dirty="0">
                <a:solidFill>
                  <a:srgbClr val="000000"/>
                </a:solidFill>
                <a:latin typeface="+mn-lt"/>
              </a:rPr>
              <a:t>Experimental data will be incorporated in thermal models developed by </a:t>
            </a:r>
            <a:r>
              <a:rPr lang="en-US" sz="1600" b="0" dirty="0" smtClean="0">
                <a:solidFill>
                  <a:srgbClr val="000000"/>
                </a:solidFill>
                <a:latin typeface="+mn-lt"/>
              </a:rPr>
              <a:t>NREL and TIAX. </a:t>
            </a:r>
          </a:p>
          <a:p>
            <a:pPr marL="342900" indent="-342900">
              <a:spcBef>
                <a:spcPct val="20000"/>
              </a:spcBef>
              <a:buFont typeface="Wingdings" pitchFamily="2" charset="2"/>
              <a:buChar char="q"/>
            </a:pPr>
            <a:r>
              <a:rPr lang="en-US" sz="1600" b="0" dirty="0" smtClean="0">
                <a:solidFill>
                  <a:srgbClr val="000000"/>
                </a:solidFill>
                <a:latin typeface="+mn-lt"/>
              </a:rPr>
              <a:t>Reproducibility needs to improve for all methods</a:t>
            </a:r>
            <a:endParaRPr lang="en-US" sz="1600" b="0" dirty="0">
              <a:solidFill>
                <a:srgbClr val="000000"/>
              </a:solidFill>
              <a:latin typeface="+mn-lt"/>
            </a:endParaRPr>
          </a:p>
        </p:txBody>
      </p:sp>
      <p:sp>
        <p:nvSpPr>
          <p:cNvPr id="2" name="Title 1"/>
          <p:cNvSpPr>
            <a:spLocks noGrp="1"/>
          </p:cNvSpPr>
          <p:nvPr>
            <p:ph type="title"/>
          </p:nvPr>
        </p:nvSpPr>
        <p:spPr>
          <a:xfrm>
            <a:off x="36576" y="0"/>
            <a:ext cx="5943601" cy="901700"/>
          </a:xfrm>
          <a:effectLst>
            <a:outerShdw blurRad="50800" dist="38100" dir="2700000" algn="tl" rotWithShape="0">
              <a:prstClr val="black">
                <a:alpha val="40000"/>
              </a:prstClr>
            </a:outerShdw>
          </a:effectLst>
        </p:spPr>
        <p:txBody>
          <a:bodyPr>
            <a:normAutofit/>
          </a:bodyPr>
          <a:lstStyle/>
          <a:p>
            <a:r>
              <a:rPr lang="en-US" sz="2400" dirty="0" smtClean="0"/>
              <a:t>Test Methods Development</a:t>
            </a:r>
            <a:endParaRPr lang="en-US" sz="2400" dirty="0"/>
          </a:p>
        </p:txBody>
      </p:sp>
      <p:sp>
        <p:nvSpPr>
          <p:cNvPr id="12" name="Rectangle 2"/>
          <p:cNvSpPr txBox="1">
            <a:spLocks noChangeArrowheads="1"/>
          </p:cNvSpPr>
          <p:nvPr/>
        </p:nvSpPr>
        <p:spPr bwMode="auto">
          <a:xfrm>
            <a:off x="149088" y="1012130"/>
            <a:ext cx="8746434"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a:solidFill>
                  <a:srgbClr val="000000"/>
                </a:solidFill>
                <a:latin typeface="Arial" pitchFamily="34" charset="0"/>
                <a:ea typeface="+mn-ea"/>
                <a:cs typeface="+mn-cs"/>
              </a:rPr>
              <a:t>“On Demand” Internal Short </a:t>
            </a:r>
            <a:r>
              <a:rPr lang="en-US" sz="2400" dirty="0" smtClean="0">
                <a:solidFill>
                  <a:srgbClr val="000000"/>
                </a:solidFill>
                <a:latin typeface="Arial" pitchFamily="34" charset="0"/>
                <a:ea typeface="+mn-ea"/>
                <a:cs typeface="+mn-cs"/>
              </a:rPr>
              <a:t>Circuit Test Development </a:t>
            </a:r>
            <a:endParaRPr lang="en-US" sz="2400" dirty="0">
              <a:solidFill>
                <a:srgbClr val="000000"/>
              </a:solidFill>
              <a:latin typeface="Arial" pitchFamily="34" charset="0"/>
              <a:ea typeface="+mn-ea"/>
              <a:cs typeface="+mn-cs"/>
            </a:endParaRPr>
          </a:p>
        </p:txBody>
      </p:sp>
    </p:spTree>
    <p:extLst>
      <p:ext uri="{BB962C8B-B14F-4D97-AF65-F5344CB8AC3E}">
        <p14:creationId xmlns:p14="http://schemas.microsoft.com/office/powerpoint/2010/main" val="449952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873644" y="5910657"/>
            <a:ext cx="7543800" cy="584776"/>
          </a:xfrm>
          <a:prstGeom prst="rect">
            <a:avLst/>
          </a:prstGeom>
          <a:solidFill>
            <a:schemeClr val="bg1"/>
          </a:solidFill>
          <a:ln w="19050">
            <a:solidFill>
              <a:srgbClr val="3333FF"/>
            </a:solidFill>
            <a:miter lim="800000"/>
            <a:headEnd/>
            <a:tailEnd/>
          </a:ln>
          <a:effectLst>
            <a:outerShdw dist="107763" dir="2700000" algn="ctr" rotWithShape="0">
              <a:schemeClr val="bg2">
                <a:alpha val="50000"/>
              </a:schemeClr>
            </a:outerShdw>
          </a:effectLst>
        </p:spPr>
        <p:txBody>
          <a:bodyPr>
            <a:spAutoFit/>
          </a:bodyPr>
          <a:lstStyle/>
          <a:p>
            <a:r>
              <a:rPr lang="en-US" sz="1600" b="0" dirty="0" smtClean="0">
                <a:solidFill>
                  <a:srgbClr val="3333FF"/>
                </a:solidFill>
              </a:rPr>
              <a:t>ARC </a:t>
            </a:r>
            <a:r>
              <a:rPr lang="en-US" sz="1600" b="0" dirty="0">
                <a:solidFill>
                  <a:srgbClr val="3333FF"/>
                </a:solidFill>
              </a:rPr>
              <a:t>profiles plotted as heating rate as a function of temperature for the fresh cell </a:t>
            </a:r>
            <a:r>
              <a:rPr lang="en-US" sz="1600" b="0" dirty="0" smtClean="0">
                <a:solidFill>
                  <a:srgbClr val="3333FF"/>
                </a:solidFill>
              </a:rPr>
              <a:t>(in blue</a:t>
            </a:r>
            <a:r>
              <a:rPr lang="en-US" sz="1600" b="0" dirty="0">
                <a:solidFill>
                  <a:srgbClr val="3333FF"/>
                </a:solidFill>
              </a:rPr>
              <a:t>) and 20% faded aged cell </a:t>
            </a:r>
            <a:r>
              <a:rPr lang="en-US" sz="1600" b="0" dirty="0" smtClean="0">
                <a:solidFill>
                  <a:srgbClr val="3333FF"/>
                </a:solidFill>
              </a:rPr>
              <a:t>(in green</a:t>
            </a:r>
            <a:r>
              <a:rPr lang="en-US" sz="1600" b="0" dirty="0">
                <a:solidFill>
                  <a:srgbClr val="3333FF"/>
                </a:solidFill>
              </a:rPr>
              <a:t>) populations. </a:t>
            </a:r>
            <a:endParaRPr lang="en-US" sz="1600" b="1" i="1" dirty="0">
              <a:solidFill>
                <a:srgbClr val="3333FF"/>
              </a:solidFill>
              <a:latin typeface="Calibri" pitchFamily="34" charset="0"/>
            </a:endParaRPr>
          </a:p>
        </p:txBody>
      </p:sp>
      <p:sp>
        <p:nvSpPr>
          <p:cNvPr id="43013" name="Text Box 7"/>
          <p:cNvSpPr txBox="1">
            <a:spLocks noChangeArrowheads="1"/>
          </p:cNvSpPr>
          <p:nvPr/>
        </p:nvSpPr>
        <p:spPr bwMode="auto">
          <a:xfrm>
            <a:off x="3018720" y="1598525"/>
            <a:ext cx="3253648" cy="338554"/>
          </a:xfrm>
          <a:prstGeom prst="rect">
            <a:avLst/>
          </a:prstGeom>
          <a:noFill/>
          <a:ln w="9525">
            <a:noFill/>
            <a:miter lim="800000"/>
            <a:headEnd/>
            <a:tailEnd/>
          </a:ln>
        </p:spPr>
        <p:txBody>
          <a:bodyPr wrap="none">
            <a:spAutoFit/>
          </a:bodyPr>
          <a:lstStyle/>
          <a:p>
            <a:r>
              <a:rPr lang="en-US" sz="1600" b="1" dirty="0">
                <a:solidFill>
                  <a:srgbClr val="3333FF"/>
                </a:solidFill>
                <a:latin typeface="Calibri" pitchFamily="34" charset="0"/>
              </a:rPr>
              <a:t>Accelerating Rate </a:t>
            </a:r>
            <a:r>
              <a:rPr lang="en-US" sz="1600" b="1" dirty="0" err="1">
                <a:solidFill>
                  <a:srgbClr val="3333FF"/>
                </a:solidFill>
                <a:latin typeface="Calibri" pitchFamily="34" charset="0"/>
              </a:rPr>
              <a:t>Calorimetry</a:t>
            </a:r>
            <a:r>
              <a:rPr lang="en-US" sz="1600" b="1" dirty="0">
                <a:solidFill>
                  <a:srgbClr val="3333FF"/>
                </a:solidFill>
                <a:latin typeface="Calibri" pitchFamily="34" charset="0"/>
              </a:rPr>
              <a:t> (ARC)</a:t>
            </a:r>
          </a:p>
        </p:txBody>
      </p:sp>
      <p:sp>
        <p:nvSpPr>
          <p:cNvPr id="7" name="Rectangle 2"/>
          <p:cNvSpPr txBox="1">
            <a:spLocks noChangeArrowheads="1"/>
          </p:cNvSpPr>
          <p:nvPr/>
        </p:nvSpPr>
        <p:spPr bwMode="auto">
          <a:xfrm>
            <a:off x="389545" y="1058430"/>
            <a:ext cx="8511999"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smtClean="0">
                <a:solidFill>
                  <a:srgbClr val="000000"/>
                </a:solidFill>
                <a:latin typeface="Arial" pitchFamily="34" charset="0"/>
              </a:rPr>
              <a:t>Impact of Cell Age on Abuse Response</a:t>
            </a:r>
            <a:endParaRPr lang="en-US" sz="2400" dirty="0">
              <a:solidFill>
                <a:srgbClr val="000000"/>
              </a:solidFill>
              <a:latin typeface="Arial" pitchFamily="34" charset="0"/>
            </a:endParaRPr>
          </a:p>
        </p:txBody>
      </p:sp>
      <p:pic>
        <p:nvPicPr>
          <p:cNvPr id="9" name="Picture 8"/>
          <p:cNvPicPr/>
          <p:nvPr/>
        </p:nvPicPr>
        <p:blipFill>
          <a:blip r:embed="rId3" cstate="print"/>
          <a:srcRect/>
          <a:stretch>
            <a:fillRect/>
          </a:stretch>
        </p:blipFill>
        <p:spPr bwMode="auto">
          <a:xfrm>
            <a:off x="1566312" y="1993167"/>
            <a:ext cx="6158464" cy="3844004"/>
          </a:xfrm>
          <a:prstGeom prst="rect">
            <a:avLst/>
          </a:prstGeom>
          <a:noFill/>
        </p:spPr>
      </p:pic>
      <p:sp>
        <p:nvSpPr>
          <p:cNvPr id="10" name="Title 1"/>
          <p:cNvSpPr>
            <a:spLocks noGrp="1"/>
          </p:cNvSpPr>
          <p:nvPr>
            <p:ph type="title"/>
          </p:nvPr>
        </p:nvSpPr>
        <p:spPr>
          <a:xfrm>
            <a:off x="36576" y="0"/>
            <a:ext cx="5943601" cy="901700"/>
          </a:xfrm>
          <a:effectLst>
            <a:outerShdw blurRad="50800" dist="38100" dir="2700000" algn="tl" rotWithShape="0">
              <a:prstClr val="black">
                <a:alpha val="40000"/>
              </a:prstClr>
            </a:outerShdw>
          </a:effectLst>
        </p:spPr>
        <p:txBody>
          <a:bodyPr>
            <a:normAutofit/>
          </a:bodyPr>
          <a:lstStyle/>
          <a:p>
            <a:r>
              <a:rPr lang="en-US" sz="2400" dirty="0" smtClean="0"/>
              <a:t>Aged Cell Testing</a:t>
            </a:r>
            <a:endParaRPr lang="en-US" sz="2400" dirty="0"/>
          </a:p>
        </p:txBody>
      </p:sp>
    </p:spTree>
    <p:extLst>
      <p:ext uri="{BB962C8B-B14F-4D97-AF65-F5344CB8AC3E}">
        <p14:creationId xmlns:p14="http://schemas.microsoft.com/office/powerpoint/2010/main" val="3606883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 y="0"/>
            <a:ext cx="5760720" cy="901700"/>
          </a:xfrm>
          <a:effectLst>
            <a:outerShdw blurRad="50800" dist="38100" dir="2700000" algn="tl" rotWithShape="0">
              <a:prstClr val="black">
                <a:alpha val="40000"/>
              </a:prstClr>
            </a:outerShdw>
          </a:effectLst>
        </p:spPr>
        <p:txBody>
          <a:bodyPr>
            <a:normAutofit/>
          </a:bodyPr>
          <a:lstStyle/>
          <a:p>
            <a:r>
              <a:rPr lang="en-US" sz="2400" dirty="0" smtClean="0"/>
              <a:t>Battery Development Efforts to Improve Safety</a:t>
            </a:r>
            <a:endParaRPr lang="en-US" sz="2400" dirty="0"/>
          </a:p>
        </p:txBody>
      </p:sp>
      <p:sp>
        <p:nvSpPr>
          <p:cNvPr id="4" name="Content Placeholder 1"/>
          <p:cNvSpPr txBox="1">
            <a:spLocks/>
          </p:cNvSpPr>
          <p:nvPr/>
        </p:nvSpPr>
        <p:spPr>
          <a:xfrm>
            <a:off x="242674" y="1607914"/>
            <a:ext cx="4843676" cy="48768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q"/>
            </a:pPr>
            <a:r>
              <a:rPr lang="en-US" sz="1800" b="0" dirty="0" smtClean="0">
                <a:solidFill>
                  <a:srgbClr val="000000"/>
                </a:solidFill>
              </a:rPr>
              <a:t>The United States Advanced Battery Consortium (USABC) is a collaborative effort among Ford, GM, Chrysler and DOE to develop advanced automotive batteries.</a:t>
            </a:r>
          </a:p>
          <a:p>
            <a:pPr>
              <a:buFont typeface="Wingdings" pitchFamily="2" charset="2"/>
              <a:buChar char="q"/>
            </a:pPr>
            <a:r>
              <a:rPr lang="en-US" sz="1800" b="0" dirty="0" smtClean="0">
                <a:solidFill>
                  <a:srgbClr val="000000"/>
                </a:solidFill>
              </a:rPr>
              <a:t>Abuse tolerance is among the barriers being addressed. </a:t>
            </a:r>
          </a:p>
          <a:p>
            <a:pPr>
              <a:buFont typeface="Wingdings" pitchFamily="2" charset="2"/>
              <a:buChar char="q"/>
            </a:pPr>
            <a:r>
              <a:rPr lang="en-US" sz="1800" b="0" dirty="0" smtClean="0">
                <a:solidFill>
                  <a:srgbClr val="000000"/>
                </a:solidFill>
              </a:rPr>
              <a:t>The cell materials technologies being developed are:</a:t>
            </a:r>
          </a:p>
          <a:p>
            <a:pPr lvl="1"/>
            <a:r>
              <a:rPr lang="en-US" sz="1600" b="0" dirty="0" smtClean="0">
                <a:solidFill>
                  <a:srgbClr val="000000"/>
                </a:solidFill>
              </a:rPr>
              <a:t>Safety reinforced separators</a:t>
            </a:r>
          </a:p>
          <a:p>
            <a:pPr lvl="1">
              <a:spcBef>
                <a:spcPts val="0"/>
              </a:spcBef>
            </a:pPr>
            <a:r>
              <a:rPr lang="en-US" sz="1600" b="0" dirty="0">
                <a:solidFill>
                  <a:srgbClr val="000000"/>
                </a:solidFill>
              </a:rPr>
              <a:t>Ceramic filled separators</a:t>
            </a:r>
          </a:p>
          <a:p>
            <a:pPr lvl="1">
              <a:spcBef>
                <a:spcPts val="0"/>
              </a:spcBef>
            </a:pPr>
            <a:r>
              <a:rPr lang="en-US" sz="1600" b="0" dirty="0">
                <a:solidFill>
                  <a:srgbClr val="000000"/>
                </a:solidFill>
              </a:rPr>
              <a:t>High temperature melt integrity separators</a:t>
            </a:r>
          </a:p>
          <a:p>
            <a:pPr lvl="1">
              <a:spcBef>
                <a:spcPts val="0"/>
              </a:spcBef>
            </a:pPr>
            <a:r>
              <a:rPr lang="en-US" sz="1600" b="0" dirty="0" smtClean="0">
                <a:solidFill>
                  <a:srgbClr val="000000"/>
                </a:solidFill>
              </a:rPr>
              <a:t>Coatings on high voltage cathodes</a:t>
            </a:r>
          </a:p>
          <a:p>
            <a:pPr lvl="1">
              <a:spcBef>
                <a:spcPts val="0"/>
              </a:spcBef>
            </a:pPr>
            <a:r>
              <a:rPr lang="en-US" sz="1600" b="0" dirty="0" smtClean="0">
                <a:solidFill>
                  <a:srgbClr val="000000"/>
                </a:solidFill>
              </a:rPr>
              <a:t>Cathode additives to improve abuse</a:t>
            </a:r>
          </a:p>
          <a:p>
            <a:pPr lvl="1">
              <a:spcBef>
                <a:spcPts val="0"/>
              </a:spcBef>
            </a:pPr>
            <a:r>
              <a:rPr lang="en-US" sz="1600" b="0" dirty="0" smtClean="0">
                <a:solidFill>
                  <a:srgbClr val="000000"/>
                </a:solidFill>
              </a:rPr>
              <a:t>Electrolyte additives to mitigate overcharge</a:t>
            </a:r>
          </a:p>
          <a:p>
            <a:pPr lvl="1">
              <a:spcBef>
                <a:spcPts val="0"/>
              </a:spcBef>
            </a:pPr>
            <a:r>
              <a:rPr lang="en-US" sz="1600" b="0" dirty="0" smtClean="0">
                <a:solidFill>
                  <a:srgbClr val="000000"/>
                </a:solidFill>
              </a:rPr>
              <a:t>Heat resistant layers on anode and cathode electrodes</a:t>
            </a:r>
          </a:p>
          <a:p>
            <a:pPr lvl="1"/>
            <a:endParaRPr lang="en-US" sz="1600" b="0" dirty="0" smtClean="0">
              <a:solidFill>
                <a:srgbClr val="000000"/>
              </a:solidFill>
            </a:endParaRPr>
          </a:p>
          <a:p>
            <a:endParaRPr lang="en-US" sz="1800" b="0" dirty="0" smtClean="0">
              <a:solidFill>
                <a:srgbClr val="000000"/>
              </a:solidFill>
            </a:endParaRPr>
          </a:p>
          <a:p>
            <a:endParaRPr lang="en-US" sz="1800" b="0" dirty="0">
              <a:solidFill>
                <a:srgbClr val="000000"/>
              </a:solidFill>
            </a:endParaRPr>
          </a:p>
        </p:txBody>
      </p:sp>
      <p:sp>
        <p:nvSpPr>
          <p:cNvPr id="5" name="Rectangle 2"/>
          <p:cNvSpPr txBox="1">
            <a:spLocks noChangeArrowheads="1"/>
          </p:cNvSpPr>
          <p:nvPr/>
        </p:nvSpPr>
        <p:spPr bwMode="auto">
          <a:xfrm>
            <a:off x="149088" y="1058430"/>
            <a:ext cx="8746434" cy="63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lvl="0" algn="ctr">
              <a:defRPr/>
            </a:pPr>
            <a:r>
              <a:rPr lang="en-US" sz="2400" dirty="0">
                <a:solidFill>
                  <a:srgbClr val="000000"/>
                </a:solidFill>
                <a:latin typeface="Arial" pitchFamily="34" charset="0"/>
                <a:ea typeface="+mn-ea"/>
                <a:cs typeface="+mn-cs"/>
              </a:rPr>
              <a:t>United States Advanced Battery Consortium (USABC</a:t>
            </a:r>
            <a:r>
              <a:rPr lang="en-US" sz="2400" dirty="0" smtClean="0">
                <a:solidFill>
                  <a:srgbClr val="000000"/>
                </a:solidFill>
                <a:latin typeface="Arial" pitchFamily="34" charset="0"/>
                <a:ea typeface="+mn-ea"/>
                <a:cs typeface="+mn-cs"/>
              </a:rPr>
              <a:t>)</a:t>
            </a:r>
            <a:endParaRPr lang="en-US" sz="2400" dirty="0">
              <a:solidFill>
                <a:srgbClr val="000000"/>
              </a:solidFill>
              <a:latin typeface="Arial" pitchFamily="34" charset="0"/>
              <a:ea typeface="+mn-ea"/>
              <a:cs typeface="+mn-cs"/>
            </a:endParaRPr>
          </a:p>
        </p:txBody>
      </p:sp>
      <p:pic>
        <p:nvPicPr>
          <p:cNvPr id="6" name="Picture 5"/>
          <p:cNvPicPr>
            <a:picLocks noChangeAspect="1"/>
          </p:cNvPicPr>
          <p:nvPr/>
        </p:nvPicPr>
        <p:blipFill rotWithShape="1">
          <a:blip r:embed="rId3"/>
          <a:srcRect r="4570"/>
          <a:stretch/>
        </p:blipFill>
        <p:spPr>
          <a:xfrm>
            <a:off x="5557111" y="2214331"/>
            <a:ext cx="3474720" cy="2500544"/>
          </a:xfrm>
          <a:prstGeom prst="rect">
            <a:avLst/>
          </a:prstGeom>
        </p:spPr>
      </p:pic>
      <p:sp>
        <p:nvSpPr>
          <p:cNvPr id="7" name="TextBox 6"/>
          <p:cNvSpPr txBox="1"/>
          <p:nvPr/>
        </p:nvSpPr>
        <p:spPr>
          <a:xfrm>
            <a:off x="5516986" y="4893270"/>
            <a:ext cx="2921449" cy="635550"/>
          </a:xfrm>
          <a:prstGeom prst="rect">
            <a:avLst/>
          </a:prstGeom>
        </p:spPr>
        <p:txBody>
          <a:bodyPr vert="horz" wrap="square" lIns="91440" tIns="45720" rIns="91440" bIns="45720" rtlCol="0">
            <a:normAutofit/>
          </a:bodyPr>
          <a:lstStyle/>
          <a:p>
            <a:pPr algn="ctr" fontAlgn="auto">
              <a:spcBef>
                <a:spcPct val="20000"/>
              </a:spcBef>
              <a:spcAft>
                <a:spcPts val="0"/>
              </a:spcAft>
            </a:pPr>
            <a:r>
              <a:rPr lang="en-US" sz="1200" dirty="0" smtClean="0">
                <a:solidFill>
                  <a:srgbClr val="000000"/>
                </a:solidFill>
              </a:rPr>
              <a:t>AlF</a:t>
            </a:r>
            <a:r>
              <a:rPr lang="en-US" sz="1200" baseline="-25000" dirty="0" smtClean="0">
                <a:solidFill>
                  <a:srgbClr val="000000"/>
                </a:solidFill>
              </a:rPr>
              <a:t>3</a:t>
            </a:r>
            <a:r>
              <a:rPr lang="en-US" sz="1200" dirty="0" smtClean="0">
                <a:solidFill>
                  <a:srgbClr val="000000"/>
                </a:solidFill>
              </a:rPr>
              <a:t> coating layer for cathodes</a:t>
            </a:r>
            <a:endParaRPr kumimoji="0" lang="en-US" sz="1200" i="0" u="none" strike="noStrike" kern="1200" cap="none" spc="0" normalizeH="0" baseline="0" noProof="0" dirty="0" smtClean="0">
              <a:ln>
                <a:noFill/>
              </a:ln>
              <a:solidFill>
                <a:srgbClr val="000000"/>
              </a:solidFill>
              <a:effectLst/>
              <a:uLnTx/>
              <a:uFillTx/>
              <a:latin typeface="Arial Narrow"/>
              <a:ea typeface="+mn-ea"/>
              <a:cs typeface="Arial Narrow"/>
            </a:endParaRPr>
          </a:p>
        </p:txBody>
      </p:sp>
    </p:spTree>
    <p:extLst>
      <p:ext uri="{BB962C8B-B14F-4D97-AF65-F5344CB8AC3E}">
        <p14:creationId xmlns:p14="http://schemas.microsoft.com/office/powerpoint/2010/main" val="2262419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er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1_eer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9135</TotalTime>
  <Words>2236</Words>
  <Application>Microsoft Office PowerPoint</Application>
  <PresentationFormat>On-screen Show (4:3)</PresentationFormat>
  <Paragraphs>308</Paragraphs>
  <Slides>19</Slides>
  <Notes>12</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1_eere_template_blue</vt:lpstr>
      <vt:lpstr>eere_blue</vt:lpstr>
      <vt:lpstr>1_eere_blue</vt:lpstr>
      <vt:lpstr>PowerPoint Presentation</vt:lpstr>
      <vt:lpstr>Outline</vt:lpstr>
      <vt:lpstr>Programmatic Structure</vt:lpstr>
      <vt:lpstr>Major Technical Challenges  and Barriers</vt:lpstr>
      <vt:lpstr>PowerPoint Presentation</vt:lpstr>
      <vt:lpstr>Safety/Abuse Tolerance Testing</vt:lpstr>
      <vt:lpstr>Test Methods Development</vt:lpstr>
      <vt:lpstr>Aged Cell Testing</vt:lpstr>
      <vt:lpstr>Battery Development Efforts to Improve Safety</vt:lpstr>
      <vt:lpstr>Battery Development Efforts to Improve Safety</vt:lpstr>
      <vt:lpstr>Battery Design &amp; Modeling</vt:lpstr>
      <vt:lpstr>Battery Safety Abuse Modeling</vt:lpstr>
      <vt:lpstr>Materials R&amp;D</vt:lpstr>
      <vt:lpstr>PowerPoint Presentation</vt:lpstr>
      <vt:lpstr>DOE Fleet Testing Safety Experience</vt:lpstr>
      <vt:lpstr>DOE Fleet Testing Safety Experience </vt:lpstr>
      <vt:lpstr>DOE Fleet Testing Safety Experience</vt:lpstr>
      <vt:lpstr>PowerPoint Presentation</vt:lpstr>
      <vt:lpstr>DOE Perspective Regarding Lithium-ion Battery Safety</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Charlie.Case</cp:lastModifiedBy>
  <cp:revision>584</cp:revision>
  <dcterms:created xsi:type="dcterms:W3CDTF">2009-06-22T21:30:22Z</dcterms:created>
  <dcterms:modified xsi:type="dcterms:W3CDTF">2012-05-17T10:47:39Z</dcterms:modified>
</cp:coreProperties>
</file>