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588" r:id="rId3"/>
    <p:sldId id="661" r:id="rId4"/>
    <p:sldId id="652" r:id="rId5"/>
    <p:sldId id="656" r:id="rId6"/>
    <p:sldId id="671" r:id="rId7"/>
    <p:sldId id="672" r:id="rId8"/>
    <p:sldId id="663" r:id="rId9"/>
    <p:sldId id="675" r:id="rId10"/>
    <p:sldId id="676" r:id="rId11"/>
    <p:sldId id="677" r:id="rId12"/>
    <p:sldId id="666" r:id="rId13"/>
    <p:sldId id="670" r:id="rId14"/>
    <p:sldId id="673" r:id="rId15"/>
    <p:sldId id="674" r:id="rId16"/>
    <p:sldId id="62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4056B"/>
    <a:srgbClr val="170298"/>
    <a:srgbClr val="180E62"/>
    <a:srgbClr val="FF0000"/>
    <a:srgbClr val="0000FF"/>
    <a:srgbClr val="CCFF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2608" autoAdjust="0"/>
  </p:normalViewPr>
  <p:slideViewPr>
    <p:cSldViewPr snapToGrid="0">
      <p:cViewPr>
        <p:scale>
          <a:sx n="90" d="100"/>
          <a:sy n="90" d="100"/>
        </p:scale>
        <p:origin x="-404" y="-48"/>
      </p:cViewPr>
      <p:guideLst>
        <p:guide orient="horz" pos="22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98" y="-6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3AB705BB-BB6B-47BC-B7D1-25B5AD4A0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5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85925" y="696913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3762377"/>
            <a:ext cx="560705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000"/>
            </a:lvl1pPr>
          </a:lstStyle>
          <a:p>
            <a:pPr>
              <a:defRPr/>
            </a:pPr>
            <a:fld id="{B645CE3A-0B12-433A-984B-002739CD6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7513" y="696913"/>
            <a:ext cx="3870325" cy="29035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5CE3A-0B12-433A-984B-002739CD63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1516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2F7402-9521-43D8-A84C-D9936FE8F5C2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0213" y="673100"/>
            <a:ext cx="3571875" cy="2679700"/>
          </a:xfrm>
          <a:ln/>
        </p:spPr>
      </p:sp>
      <p:sp>
        <p:nvSpPr>
          <p:cNvPr id="47107" name="Notes Placeholder 1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D0662-8F9C-4989-8048-5922026F1563}" type="slidenum">
              <a:rPr lang="en-US"/>
              <a:pPr/>
              <a:t>11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6238" y="287338"/>
            <a:ext cx="3571875" cy="26797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728570" y="3125883"/>
            <a:ext cx="5607050" cy="4837113"/>
          </a:xfrm>
        </p:spPr>
        <p:txBody>
          <a:bodyPr/>
          <a:lstStyle/>
          <a:p>
            <a:endParaRPr lang="en-US"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D0662-8F9C-4989-8048-5922026F1563}" type="slidenum">
              <a:rPr lang="en-US"/>
              <a:pPr/>
              <a:t>12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0213" y="673100"/>
            <a:ext cx="3571875" cy="26797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5CE3A-0B12-433A-984B-002739CD63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2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CFA3A-4E43-4C46-A336-B484A4AC3F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23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5CE3A-0B12-433A-984B-002739CD63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1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5CE3A-0B12-433A-984B-002739CD63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555813" y="3762377"/>
            <a:ext cx="5916706" cy="4837113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ea typeface="GillSans" charset="0"/>
              <a:cs typeface="Arial" pitchFamily="34" charset="0"/>
              <a:sym typeface="Gill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3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438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36988" indent="-283456" defTabSz="92438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33827" indent="-226765" defTabSz="92438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87358" indent="-226765" defTabSz="92438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40890" indent="-226765" defTabSz="92438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94421" indent="-226765" defTabSz="9243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47952" indent="-226765" defTabSz="9243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01483" indent="-226765" defTabSz="9243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55014" indent="-226765" defTabSz="92438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DB756-3AD1-448A-818D-538AA93B56FE}" type="slidenum">
              <a:rPr lang="en-US" sz="1100">
                <a:solidFill>
                  <a:prstClr val="black"/>
                </a:solidFill>
              </a:rPr>
              <a:pPr eaLnBrk="1" hangingPunct="1"/>
              <a:t>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sz="1400" dirty="0" smtClean="0">
              <a:latin typeface="Arial" pitchFamily="34" charset="0"/>
              <a:ea typeface="Lucida Grande" charset="0"/>
              <a:cs typeface="Arial" pitchFamily="34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D0662-8F9C-4989-8048-5922026F1563}" type="slidenum">
              <a:rPr lang="en-US"/>
              <a:pPr/>
              <a:t>4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0213" y="673100"/>
            <a:ext cx="3571875" cy="26797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2960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CFA3A-4E43-4C46-A336-B484A4AC3F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6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298758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CFA3A-4E43-4C46-A336-B484A4AC3F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D0662-8F9C-4989-8048-5922026F1563}" type="slidenum">
              <a:rPr lang="en-US"/>
              <a:pPr/>
              <a:t>7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0213" y="673100"/>
            <a:ext cx="3571875" cy="26797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7F7613-5ECE-4128-A3EB-25A19457010D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673100"/>
            <a:ext cx="3311525" cy="2482850"/>
          </a:xfrm>
          <a:ln/>
        </p:spPr>
      </p:sp>
      <p:sp>
        <p:nvSpPr>
          <p:cNvPr id="43011" name="Notes Placeholder 1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1190E4-64C3-417D-984D-4B3F029A68CF}" type="slidenum">
              <a:rPr lang="en-US"/>
              <a:pPr/>
              <a:t>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0213" y="673100"/>
            <a:ext cx="3571875" cy="2679700"/>
          </a:xfrm>
          <a:ln/>
        </p:spPr>
      </p:sp>
      <p:sp>
        <p:nvSpPr>
          <p:cNvPr id="45059" name="Notes Placeholder 1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EE43-3ADF-42FF-B1FF-96AF8B2B1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42E69-49A6-48F3-8093-EC6C04DDB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1C03-ABA6-46B6-AED4-44AEA1D9F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CC49-6834-48C0-8607-9A224F50E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7626-7192-4730-BAB4-7B447D40A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1D485-B4CE-4ABF-9F6B-CC5965678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A4527-7D9E-43B6-94A0-D368314EC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0EEC-6D68-430B-9BDE-8A22DB1F10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0DEB-F012-4C38-B27C-73A7B5A83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6A61E-54D3-4D3A-90C2-DCE0D5F88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1" y="460375"/>
            <a:ext cx="2171700" cy="5665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460375"/>
            <a:ext cx="6362700" cy="5665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7713-4268-403C-B2C3-9FC207E5A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75"/>
            <a:ext cx="86868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7924-48F4-4282-8838-647DFA56B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563563"/>
            <a:ext cx="8686800" cy="808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35800" y="66421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95DD37-0034-46D7-A91E-2119F16CD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Text Box 19"/>
          <p:cNvSpPr txBox="1">
            <a:spLocks noChangeArrowheads="1"/>
          </p:cNvSpPr>
          <p:nvPr userDrawn="1"/>
        </p:nvSpPr>
        <p:spPr bwMode="auto">
          <a:xfrm>
            <a:off x="1" y="0"/>
            <a:ext cx="11801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i="1" dirty="0" smtClean="0"/>
              <a:t>Ford Secret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60375"/>
            <a:ext cx="86868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6"/>
            <a:ext cx="2133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9BA8DA93-A66E-4363-BDCD-9C5828327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4" name="Group 45"/>
          <p:cNvGrpSpPr>
            <a:grpSpLocks/>
          </p:cNvGrpSpPr>
          <p:nvPr userDrawn="1"/>
        </p:nvGrpSpPr>
        <p:grpSpPr bwMode="auto">
          <a:xfrm>
            <a:off x="0" y="219075"/>
            <a:ext cx="9144000" cy="152400"/>
            <a:chOff x="0" y="144"/>
            <a:chExt cx="5760" cy="96"/>
          </a:xfrm>
        </p:grpSpPr>
        <p:sp>
          <p:nvSpPr>
            <p:cNvPr id="2063" name="Rectangle 46"/>
            <p:cNvSpPr>
              <a:spLocks noChangeArrowheads="1"/>
            </p:cNvSpPr>
            <p:nvPr userDrawn="1"/>
          </p:nvSpPr>
          <p:spPr bwMode="auto">
            <a:xfrm>
              <a:off x="0" y="144"/>
              <a:ext cx="2880" cy="96"/>
            </a:xfrm>
            <a:prstGeom prst="rect">
              <a:avLst/>
            </a:prstGeom>
            <a:gradFill rotWithShape="1">
              <a:gsLst>
                <a:gs pos="0">
                  <a:srgbClr val="99FFCC"/>
                </a:gs>
                <a:gs pos="100000">
                  <a:srgbClr val="11016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4" name="Rectangle 47"/>
            <p:cNvSpPr>
              <a:spLocks noChangeArrowheads="1"/>
            </p:cNvSpPr>
            <p:nvPr userDrawn="1"/>
          </p:nvSpPr>
          <p:spPr bwMode="auto">
            <a:xfrm rot="10800000">
              <a:off x="2880" y="144"/>
              <a:ext cx="2880" cy="96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1016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055" name="Picture 48" descr="Ford Oval RGB P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7451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49"/>
          <p:cNvGrpSpPr>
            <a:grpSpLocks/>
          </p:cNvGrpSpPr>
          <p:nvPr userDrawn="1"/>
        </p:nvGrpSpPr>
        <p:grpSpPr bwMode="auto">
          <a:xfrm>
            <a:off x="5975351" y="66676"/>
            <a:ext cx="3097213" cy="452438"/>
            <a:chOff x="3764" y="51"/>
            <a:chExt cx="1951" cy="285"/>
          </a:xfrm>
        </p:grpSpPr>
        <p:sp>
          <p:nvSpPr>
            <p:cNvPr id="2" name="Text Box 50"/>
            <p:cNvSpPr txBox="1">
              <a:spLocks noChangeArrowheads="1"/>
            </p:cNvSpPr>
            <p:nvPr userDrawn="1"/>
          </p:nvSpPr>
          <p:spPr bwMode="auto">
            <a:xfrm>
              <a:off x="4041" y="51"/>
              <a:ext cx="1434" cy="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solidFill>
                    <a:srgbClr val="3366FF"/>
                  </a:solidFill>
                  <a:latin typeface="Arial Black" pitchFamily="34" charset="0"/>
                </a:rPr>
                <a:t>ONE</a:t>
              </a:r>
              <a:r>
                <a:rPr lang="en-US" sz="1600" dirty="0" smtClean="0">
                  <a:solidFill>
                    <a:srgbClr val="3366FF"/>
                  </a:solidFill>
                </a:rPr>
                <a:t> </a:t>
              </a:r>
              <a:r>
                <a:rPr lang="en-US" sz="1600" b="1" dirty="0" smtClean="0">
                  <a:solidFill>
                    <a:srgbClr val="3366FF"/>
                  </a:solidFill>
                </a:rPr>
                <a:t>FORD</a:t>
              </a:r>
            </a:p>
            <a:p>
              <a:pPr algn="ctr" eaLnBrk="1" hangingPunct="1">
                <a:defRPr/>
              </a:pPr>
              <a:r>
                <a:rPr lang="en-US" sz="700" b="1" dirty="0" smtClean="0">
                  <a:solidFill>
                    <a:srgbClr val="3366FF"/>
                  </a:solidFill>
                </a:rPr>
                <a:t>ONE TEAM </a:t>
              </a:r>
              <a:r>
                <a:rPr lang="en-US" sz="700" b="1" dirty="0" smtClean="0">
                  <a:solidFill>
                    <a:srgbClr val="3366FF"/>
                  </a:solidFill>
                  <a:sym typeface="Wingdings" pitchFamily="2" charset="2"/>
                </a:rPr>
                <a:t> ONE PLAN  ONE GOAL</a:t>
              </a:r>
            </a:p>
          </p:txBody>
        </p:sp>
        <p:grpSp>
          <p:nvGrpSpPr>
            <p:cNvPr id="2059" name="Group 51"/>
            <p:cNvGrpSpPr>
              <a:grpSpLocks/>
            </p:cNvGrpSpPr>
            <p:nvPr userDrawn="1"/>
          </p:nvGrpSpPr>
          <p:grpSpPr bwMode="auto">
            <a:xfrm>
              <a:off x="3764" y="51"/>
              <a:ext cx="1951" cy="285"/>
              <a:chOff x="3764" y="51"/>
              <a:chExt cx="1951" cy="336"/>
            </a:xfrm>
          </p:grpSpPr>
          <p:sp>
            <p:nvSpPr>
              <p:cNvPr id="2060" name="Rectangle 52"/>
              <p:cNvSpPr>
                <a:spLocks noChangeArrowheads="1"/>
              </p:cNvSpPr>
              <p:nvPr userDrawn="1"/>
            </p:nvSpPr>
            <p:spPr bwMode="auto">
              <a:xfrm>
                <a:off x="5379" y="51"/>
                <a:ext cx="336" cy="33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1" name="Rectangle 53"/>
              <p:cNvSpPr>
                <a:spLocks noChangeArrowheads="1"/>
              </p:cNvSpPr>
              <p:nvPr userDrawn="1"/>
            </p:nvSpPr>
            <p:spPr bwMode="auto">
              <a:xfrm rot="10800000">
                <a:off x="3768" y="51"/>
                <a:ext cx="336" cy="33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2" name="Rectangle 54"/>
              <p:cNvSpPr>
                <a:spLocks noChangeArrowheads="1"/>
              </p:cNvSpPr>
              <p:nvPr userDrawn="1"/>
            </p:nvSpPr>
            <p:spPr bwMode="auto">
              <a:xfrm>
                <a:off x="3764" y="51"/>
                <a:ext cx="1951" cy="33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EV Vehicle Safety</a:t>
            </a:r>
          </a:p>
        </p:txBody>
      </p:sp>
      <p:sp>
        <p:nvSpPr>
          <p:cNvPr id="409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Manuel Bartolo</a:t>
            </a:r>
            <a:endParaRPr lang="en-US" sz="2000" i="1" dirty="0"/>
          </a:p>
          <a:p>
            <a:pPr>
              <a:lnSpc>
                <a:spcPct val="80000"/>
              </a:lnSpc>
            </a:pPr>
            <a:r>
              <a:rPr lang="en-US" sz="1600" i="1" dirty="0" smtClean="0">
                <a:solidFill>
                  <a:schemeClr val="tx2"/>
                </a:solidFill>
              </a:rPr>
              <a:t>Automotive Safety Office, Ford </a:t>
            </a:r>
            <a:r>
              <a:rPr lang="en-US" sz="1600" i="1" dirty="0">
                <a:solidFill>
                  <a:schemeClr val="tx2"/>
                </a:solidFill>
              </a:rPr>
              <a:t>Motor Company</a:t>
            </a:r>
            <a:endParaRPr lang="en-US" sz="1800" i="1" dirty="0"/>
          </a:p>
          <a:p>
            <a:pPr>
              <a:lnSpc>
                <a:spcPct val="80000"/>
              </a:lnSpc>
            </a:pPr>
            <a:endParaRPr lang="en-US" sz="100" dirty="0"/>
          </a:p>
          <a:p>
            <a:pPr>
              <a:lnSpc>
                <a:spcPct val="80000"/>
              </a:lnSpc>
            </a:pP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Electric Vehicle Safety Technical Symposium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600" i="1" dirty="0" smtClean="0"/>
              <a:t>May 18, 2012</a:t>
            </a:r>
            <a:endParaRPr lang="en-US" sz="1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42100"/>
            <a:ext cx="2133600" cy="2159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57A1E48-669A-4CAE-910E-306E5735D09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2" name="Title 1"/>
          <p:cNvSpPr>
            <a:spLocks noGrp="1"/>
          </p:cNvSpPr>
          <p:nvPr>
            <p:ph type="title" sz="quarter"/>
          </p:nvPr>
        </p:nvSpPr>
        <p:spPr>
          <a:xfrm>
            <a:off x="228600" y="563563"/>
            <a:ext cx="8686800" cy="528637"/>
          </a:xfrm>
        </p:spPr>
        <p:txBody>
          <a:bodyPr/>
          <a:lstStyle/>
          <a:p>
            <a:r>
              <a:rPr lang="en-US" sz="3200" smtClean="0">
                <a:solidFill>
                  <a:srgbClr val="14056B"/>
                </a:solidFill>
              </a:rPr>
              <a:t>Typical Testing and Verification</a:t>
            </a:r>
            <a:endParaRPr lang="en-US" sz="3200" smtClean="0"/>
          </a:p>
        </p:txBody>
      </p:sp>
      <p:sp>
        <p:nvSpPr>
          <p:cNvPr id="46083" name="TextBox 24"/>
          <p:cNvSpPr txBox="1">
            <a:spLocks noChangeArrowheads="1"/>
          </p:cNvSpPr>
          <p:nvPr/>
        </p:nvSpPr>
        <p:spPr bwMode="auto">
          <a:xfrm>
            <a:off x="5995988" y="2386013"/>
            <a:ext cx="29162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buClr>
                <a:srgbClr val="0033CC"/>
              </a:buClr>
            </a:pPr>
            <a:r>
              <a:rPr lang="en-US" sz="2000" b="1"/>
              <a:t>Examples of typical tests that may be conducted on battery cells, battery pack assemblies, and/or entire vehicles.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575" y="1778000"/>
            <a:ext cx="5438775" cy="34782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000" u="sng" dirty="0">
                <a:solidFill>
                  <a:srgbClr val="14056B"/>
                </a:solidFill>
              </a:rPr>
              <a:t>Mechanical</a:t>
            </a:r>
            <a:r>
              <a:rPr lang="en-US" sz="2000" dirty="0"/>
              <a:t>:  Vibration, Shock, Battery Enclosure Integrity</a:t>
            </a:r>
          </a:p>
          <a:p>
            <a:pPr marL="0" lvl="1">
              <a:defRPr/>
            </a:pPr>
            <a:endParaRPr lang="en-US" sz="2000" dirty="0"/>
          </a:p>
          <a:p>
            <a:pPr marL="0" lvl="1">
              <a:defRPr/>
            </a:pPr>
            <a:endParaRPr lang="en-US" sz="2000" dirty="0"/>
          </a:p>
          <a:p>
            <a:pPr marL="0" lvl="1">
              <a:defRPr/>
            </a:pPr>
            <a:r>
              <a:rPr lang="en-US" sz="2000" u="sng" dirty="0">
                <a:solidFill>
                  <a:srgbClr val="14056B"/>
                </a:solidFill>
              </a:rPr>
              <a:t>Electrical</a:t>
            </a:r>
            <a:r>
              <a:rPr lang="en-US" sz="2000" dirty="0"/>
              <a:t>: Electrical Short circuit, Over </a:t>
            </a:r>
          </a:p>
          <a:p>
            <a:pPr marL="0" lvl="1">
              <a:defRPr/>
            </a:pPr>
            <a:r>
              <a:rPr lang="en-US" sz="2000" dirty="0"/>
              <a:t>Charge &amp; Dis-charge Protection</a:t>
            </a:r>
          </a:p>
          <a:p>
            <a:pPr marL="0" lvl="1">
              <a:defRPr/>
            </a:pPr>
            <a:endParaRPr lang="en-US" sz="2000" dirty="0"/>
          </a:p>
          <a:p>
            <a:pPr marL="0" lvl="1">
              <a:defRPr/>
            </a:pPr>
            <a:endParaRPr lang="en-US" sz="2000" dirty="0"/>
          </a:p>
          <a:p>
            <a:pPr marL="0" lvl="1">
              <a:defRPr/>
            </a:pPr>
            <a:r>
              <a:rPr lang="en-US" sz="2000" u="sng" dirty="0">
                <a:solidFill>
                  <a:srgbClr val="14056B"/>
                </a:solidFill>
              </a:rPr>
              <a:t>Environmental</a:t>
            </a:r>
            <a:r>
              <a:rPr lang="en-US" sz="2000" dirty="0"/>
              <a:t>: High/Low Temperature Exposure Thermal Shock, Humidity and Moisture Exposure, Corrosion, Immersion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42100"/>
            <a:ext cx="2133600" cy="215900"/>
          </a:xfrm>
        </p:spPr>
        <p:txBody>
          <a:bodyPr/>
          <a:lstStyle/>
          <a:p>
            <a:fld id="{93F4A653-4EF7-42F1-9057-AABDCD348CB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sz="quarter"/>
          </p:nvPr>
        </p:nvSpPr>
        <p:spPr>
          <a:xfrm>
            <a:off x="228600" y="590860"/>
            <a:ext cx="8686800" cy="801212"/>
          </a:xfrm>
        </p:spPr>
        <p:txBody>
          <a:bodyPr/>
          <a:lstStyle/>
          <a:p>
            <a:r>
              <a:rPr lang="en-US" sz="3200" dirty="0" smtClean="0">
                <a:solidFill>
                  <a:srgbClr val="14056B"/>
                </a:solidFill>
              </a:rPr>
              <a:t>Focus Electric – Vehicle Level Structural Components</a:t>
            </a:r>
            <a:endParaRPr lang="en-US" sz="32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313899" y="1783829"/>
            <a:ext cx="2249419" cy="109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170298"/>
                </a:solidFill>
              </a:rPr>
              <a:t>Unique Designed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170298"/>
                </a:solidFill>
              </a:rPr>
              <a:t>(Material &amp;/or gauge revised)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170298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70298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170298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70298"/>
                </a:solidFill>
              </a:rPr>
              <a:t> </a:t>
            </a:r>
            <a:endParaRPr lang="en-US" sz="2000" dirty="0">
              <a:solidFill>
                <a:srgbClr val="170298"/>
              </a:solidFill>
            </a:endParaRPr>
          </a:p>
        </p:txBody>
      </p:sp>
      <p:pic>
        <p:nvPicPr>
          <p:cNvPr id="7" name="Picture 3" descr="C:\Users\MBARTOLO\AppData\Local\Microsoft\Windows\Temporary Internet Files\Content.Outlook\3HYELN7W\is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66" y="1509644"/>
            <a:ext cx="6081509" cy="489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415209" y="2333088"/>
            <a:ext cx="2681447" cy="159912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15209" y="4440045"/>
            <a:ext cx="1618711" cy="13830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5973" y="3932214"/>
            <a:ext cx="2405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70298"/>
                </a:solidFill>
              </a:rPr>
              <a:t>Structural additions for battery pack  crash </a:t>
            </a:r>
            <a:r>
              <a:rPr lang="en-US" sz="2000" dirty="0" smtClean="0">
                <a:solidFill>
                  <a:srgbClr val="170298"/>
                </a:solidFill>
              </a:rPr>
              <a:t>protection</a:t>
            </a:r>
          </a:p>
          <a:p>
            <a:r>
              <a:rPr lang="en-US" sz="2000" dirty="0" smtClean="0">
                <a:solidFill>
                  <a:srgbClr val="170298"/>
                </a:solidFill>
              </a:rPr>
              <a:t>(Purple)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11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BARTOLO\AppData\Local\Microsoft\Windows\Temporary Internet Files\Content.Outlook\3HYELN7W\snappic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42" y="1405933"/>
            <a:ext cx="6096574" cy="48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42100"/>
            <a:ext cx="2133600" cy="215900"/>
          </a:xfrm>
        </p:spPr>
        <p:txBody>
          <a:bodyPr/>
          <a:lstStyle/>
          <a:p>
            <a:fld id="{93F4A653-4EF7-42F1-9057-AABDCD348CB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sz="quarter"/>
          </p:nvPr>
        </p:nvSpPr>
        <p:spPr>
          <a:xfrm>
            <a:off x="228600" y="590860"/>
            <a:ext cx="8686800" cy="801212"/>
          </a:xfrm>
        </p:spPr>
        <p:txBody>
          <a:bodyPr/>
          <a:lstStyle/>
          <a:p>
            <a:r>
              <a:rPr lang="en-US" sz="3200" dirty="0" smtClean="0">
                <a:solidFill>
                  <a:srgbClr val="14056B"/>
                </a:solidFill>
              </a:rPr>
              <a:t>Focus Electric – Battery Pack Structural Components</a:t>
            </a:r>
            <a:endParaRPr lang="en-US" sz="32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403311" y="1823586"/>
            <a:ext cx="2249419" cy="88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170298"/>
                </a:solidFill>
              </a:rPr>
              <a:t>Battery Pack Casing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170298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70298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170298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70298"/>
                </a:solidFill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97157" y="2315817"/>
            <a:ext cx="2999499" cy="1616397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</p:cNvCxnSpPr>
          <p:nvPr/>
        </p:nvCxnSpPr>
        <p:spPr>
          <a:xfrm>
            <a:off x="2641204" y="4189519"/>
            <a:ext cx="3283325" cy="770479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4839" y="3527799"/>
            <a:ext cx="2226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70298"/>
                </a:solidFill>
              </a:rPr>
              <a:t>Casing modifications for enhanced  crash protection</a:t>
            </a:r>
            <a:r>
              <a:rPr lang="en-US" sz="2000" dirty="0" smtClean="0">
                <a:solidFill>
                  <a:srgbClr val="170298"/>
                </a:solidFill>
              </a:rPr>
              <a:t>. (Blue)</a:t>
            </a:r>
            <a:endParaRPr lang="en-US" sz="2000" dirty="0">
              <a:solidFill>
                <a:srgbClr val="170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1218" r="2254" b="2310"/>
          <a:stretch>
            <a:fillRect/>
          </a:stretch>
        </p:blipFill>
        <p:spPr bwMode="auto">
          <a:xfrm>
            <a:off x="675861" y="1649895"/>
            <a:ext cx="8090646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36" y="5940287"/>
            <a:ext cx="10668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590860"/>
            <a:ext cx="8686800" cy="8012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14056B"/>
                </a:solidFill>
              </a:rPr>
              <a:t>Focus Electric – Rear Body 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2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14" y="116983"/>
            <a:ext cx="7867716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             </a:t>
            </a:r>
            <a:r>
              <a:rPr lang="en-US" sz="2000" b="1" dirty="0" smtClean="0"/>
              <a:t>Guidance for Potentially Damaged Batteries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35" y="993226"/>
            <a:ext cx="4038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" b="1" dirty="0"/>
              <a:t>Guidance for Ford Motor Company Electric and</a:t>
            </a:r>
          </a:p>
          <a:p>
            <a:pPr marL="0" indent="0" algn="ctr">
              <a:buNone/>
            </a:pPr>
            <a:r>
              <a:rPr lang="en-US" sz="1000" b="1" dirty="0"/>
              <a:t>Hybrid-Electric Vehicles Equipped With</a:t>
            </a:r>
          </a:p>
          <a:p>
            <a:pPr marL="0" indent="0" algn="ctr">
              <a:buNone/>
            </a:pPr>
            <a:r>
              <a:rPr lang="en-US" sz="1000" b="1" dirty="0"/>
              <a:t>High Voltage Batteries</a:t>
            </a:r>
          </a:p>
          <a:p>
            <a:pPr marL="0" indent="0" algn="ctr">
              <a:buNone/>
            </a:pPr>
            <a:r>
              <a:rPr lang="en-US" sz="1000" b="1" dirty="0"/>
              <a:t>(Vehicle Owner/Operator/General Public</a:t>
            </a:r>
            <a:r>
              <a:rPr lang="en-US" sz="1000" b="1" dirty="0" smtClean="0"/>
              <a:t>)</a:t>
            </a:r>
          </a:p>
          <a:p>
            <a:pPr marL="0" indent="0" algn="ctr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dirty="0"/>
              <a:t>Electric and Hybrid-Electric Vehicle </a:t>
            </a:r>
            <a:r>
              <a:rPr lang="en-US" sz="1000" b="1" dirty="0" smtClean="0"/>
              <a:t>Considerations in </a:t>
            </a:r>
            <a:r>
              <a:rPr lang="en-US" sz="1000" b="1" dirty="0"/>
              <a:t>the event of damage or fire involving an electric vehicle (EV</a:t>
            </a:r>
            <a:r>
              <a:rPr lang="en-US" sz="1000" b="1" dirty="0" smtClean="0"/>
              <a:t>) or </a:t>
            </a:r>
            <a:r>
              <a:rPr lang="en-US" sz="1000" b="1" dirty="0"/>
              <a:t>hybrid-electric vehicle (HEV):</a:t>
            </a:r>
          </a:p>
          <a:p>
            <a:pPr marL="0" indent="0">
              <a:buNone/>
            </a:pPr>
            <a:r>
              <a:rPr lang="en-US" sz="1000" dirty="0"/>
              <a:t>• Always assume the high voltage (HV) battery and associated</a:t>
            </a:r>
          </a:p>
          <a:p>
            <a:pPr marL="0" indent="0">
              <a:buNone/>
            </a:pPr>
            <a:r>
              <a:rPr lang="en-US" sz="1000" dirty="0"/>
              <a:t>components are energized and fully charged.</a:t>
            </a:r>
          </a:p>
          <a:p>
            <a:pPr marL="0" indent="0">
              <a:buNone/>
            </a:pPr>
            <a:r>
              <a:rPr lang="en-US" sz="1000" dirty="0"/>
              <a:t>• Exposed electrical components, wires, and HV batteries present</a:t>
            </a:r>
          </a:p>
          <a:p>
            <a:pPr marL="0" indent="0">
              <a:buNone/>
            </a:pPr>
            <a:r>
              <a:rPr lang="en-US" sz="1000" dirty="0"/>
              <a:t>potential HV shock hazards.</a:t>
            </a:r>
          </a:p>
          <a:p>
            <a:pPr marL="0" indent="0">
              <a:buNone/>
            </a:pPr>
            <a:r>
              <a:rPr lang="en-US" sz="1000" dirty="0"/>
              <a:t>• Venting/off-gassing HV battery vapors are potentially toxic and flammable.</a:t>
            </a:r>
          </a:p>
          <a:p>
            <a:pPr marL="0" indent="0">
              <a:buNone/>
            </a:pPr>
            <a:r>
              <a:rPr lang="en-US" sz="1000" dirty="0"/>
              <a:t>• Physical damage to the vehicle or HV battery may result in immediate</a:t>
            </a:r>
          </a:p>
          <a:p>
            <a:pPr marL="0" indent="0">
              <a:buNone/>
            </a:pPr>
            <a:r>
              <a:rPr lang="en-US" sz="1000" dirty="0"/>
              <a:t>or delayed release of toxic and/or flammable gases and fire.</a:t>
            </a:r>
          </a:p>
          <a:p>
            <a:pPr marL="0" indent="0">
              <a:buNone/>
            </a:pPr>
            <a:r>
              <a:rPr lang="en-US" sz="1000" b="1" dirty="0"/>
              <a:t>Vehicle Information and General Safety Practices</a:t>
            </a:r>
          </a:p>
          <a:p>
            <a:pPr marL="0" indent="0">
              <a:buNone/>
            </a:pPr>
            <a:r>
              <a:rPr lang="en-US" sz="1000" dirty="0"/>
              <a:t>• Know the make and model of your vehicle.</a:t>
            </a:r>
          </a:p>
          <a:p>
            <a:pPr marL="0" indent="0">
              <a:buNone/>
            </a:pPr>
            <a:r>
              <a:rPr lang="en-US" sz="1000" dirty="0"/>
              <a:t>• Review the owner’s manual and become familiar with your vehicle’s</a:t>
            </a:r>
          </a:p>
          <a:p>
            <a:pPr marL="0" indent="0">
              <a:buNone/>
            </a:pPr>
            <a:r>
              <a:rPr lang="en-US" sz="1000" dirty="0"/>
              <a:t>safety information and recommended safety practices.</a:t>
            </a:r>
          </a:p>
          <a:p>
            <a:pPr marL="0" indent="0">
              <a:buNone/>
            </a:pPr>
            <a:r>
              <a:rPr lang="en-US" sz="1000" dirty="0"/>
              <a:t>• Do not attempt to repair damaged electric and hybrid-electric vehicles</a:t>
            </a:r>
          </a:p>
          <a:p>
            <a:pPr marL="0" indent="0">
              <a:buNone/>
            </a:pPr>
            <a:r>
              <a:rPr lang="en-US" sz="1000" dirty="0"/>
              <a:t>yourself. Contact an authorized Ford Dealer or vehicle manufacturer</a:t>
            </a:r>
          </a:p>
          <a:p>
            <a:pPr marL="0" indent="0">
              <a:buNone/>
            </a:pPr>
            <a:r>
              <a:rPr lang="en-US" sz="1000" dirty="0"/>
              <a:t>representative for service.</a:t>
            </a:r>
          </a:p>
          <a:p>
            <a:pPr marL="0" indent="0">
              <a:buNone/>
            </a:pPr>
            <a:r>
              <a:rPr lang="en-US" sz="1000" b="1" dirty="0"/>
              <a:t>Crashes</a:t>
            </a:r>
          </a:p>
          <a:p>
            <a:pPr marL="0" indent="0">
              <a:buNone/>
            </a:pPr>
            <a:r>
              <a:rPr lang="en-US" sz="1000" dirty="0"/>
              <a:t>A crash or impact significant enough to require an emergency response</a:t>
            </a:r>
          </a:p>
          <a:p>
            <a:pPr marL="0" indent="0">
              <a:buNone/>
            </a:pPr>
            <a:r>
              <a:rPr lang="en-US" sz="1000" dirty="0"/>
              <a:t>for conventional vehicles would also require the same response for an</a:t>
            </a:r>
          </a:p>
          <a:p>
            <a:pPr marL="0" indent="0">
              <a:buNone/>
            </a:pPr>
            <a:r>
              <a:rPr lang="en-US" sz="1000" dirty="0"/>
              <a:t>electric or hybrid-electric vehicle.</a:t>
            </a:r>
          </a:p>
          <a:p>
            <a:pPr marL="0" indent="0">
              <a:buNone/>
            </a:pPr>
            <a:r>
              <a:rPr lang="en-US" sz="1000" b="1" dirty="0"/>
              <a:t>If possible</a:t>
            </a:r>
          </a:p>
          <a:p>
            <a:pPr marL="0" indent="0">
              <a:buNone/>
            </a:pPr>
            <a:r>
              <a:rPr lang="en-US" sz="1000" dirty="0"/>
              <a:t>• Move your car to a safe, nearby location and remain on the scene.</a:t>
            </a:r>
          </a:p>
          <a:p>
            <a:pPr marL="0" indent="0">
              <a:buNone/>
            </a:pPr>
            <a:r>
              <a:rPr lang="en-US" sz="1000" dirty="0"/>
              <a:t>• Roll down windows before shutting vehicle off.</a:t>
            </a:r>
          </a:p>
          <a:p>
            <a:pPr marL="0" indent="0">
              <a:buNone/>
            </a:pPr>
            <a:r>
              <a:rPr lang="en-US" sz="1000" dirty="0"/>
              <a:t>• Place vehicle in Park, set parking brake, turn off the vehicle, activate</a:t>
            </a:r>
          </a:p>
          <a:p>
            <a:pPr marL="0" indent="0">
              <a:buNone/>
            </a:pPr>
            <a:r>
              <a:rPr lang="en-US" sz="1000" dirty="0"/>
              <a:t>hazard lights, and move key(s) at least 16 feet (5 meters) away from</a:t>
            </a:r>
          </a:p>
          <a:p>
            <a:pPr marL="0" indent="0">
              <a:buNone/>
            </a:pPr>
            <a:r>
              <a:rPr lang="en-US" sz="1000" dirty="0"/>
              <a:t>the vehicle.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8911" y="1040524"/>
            <a:ext cx="4435365" cy="581747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/>
              <a:t>Always</a:t>
            </a:r>
          </a:p>
          <a:p>
            <a:pPr marL="0" indent="0">
              <a:buNone/>
            </a:pPr>
            <a:r>
              <a:rPr lang="en-US" sz="3100" dirty="0"/>
              <a:t>• Call 911 if assistance is needed and advise that an electric or</a:t>
            </a:r>
          </a:p>
          <a:p>
            <a:pPr marL="0" indent="0">
              <a:buNone/>
            </a:pPr>
            <a:r>
              <a:rPr lang="en-US" sz="3100" dirty="0"/>
              <a:t>hybrid-electric vehicle is involved.</a:t>
            </a:r>
          </a:p>
          <a:p>
            <a:pPr marL="0" indent="0">
              <a:buNone/>
            </a:pPr>
            <a:r>
              <a:rPr lang="en-US" sz="3100" dirty="0"/>
              <a:t>• Do not touch exposed electrical components or the engine</a:t>
            </a:r>
          </a:p>
          <a:p>
            <a:pPr marL="0" indent="0">
              <a:buNone/>
            </a:pPr>
            <a:r>
              <a:rPr lang="en-US" sz="3100" dirty="0"/>
              <a:t>compartment, as a shock hazard may exist.</a:t>
            </a:r>
          </a:p>
          <a:p>
            <a:pPr marL="0" indent="0">
              <a:buNone/>
            </a:pPr>
            <a:r>
              <a:rPr lang="en-US" sz="3100" dirty="0"/>
              <a:t>• Avoid contact with leaking fluids and gases, and remain out of the way</a:t>
            </a:r>
          </a:p>
          <a:p>
            <a:pPr marL="0" indent="0">
              <a:buNone/>
            </a:pPr>
            <a:r>
              <a:rPr lang="en-US" sz="3100" dirty="0"/>
              <a:t>of oncoming traffic until emergency responders arrive.</a:t>
            </a:r>
          </a:p>
          <a:p>
            <a:pPr marL="0" indent="0">
              <a:buNone/>
            </a:pPr>
            <a:r>
              <a:rPr lang="en-US" sz="3100" dirty="0"/>
              <a:t>• When emergency responders arrive, tell them that the vehicle involved</a:t>
            </a:r>
          </a:p>
          <a:p>
            <a:pPr marL="0" indent="0">
              <a:buNone/>
            </a:pPr>
            <a:r>
              <a:rPr lang="en-US" sz="3100" dirty="0"/>
              <a:t>is an EV or HEV.</a:t>
            </a:r>
          </a:p>
          <a:p>
            <a:pPr marL="0" indent="0">
              <a:buNone/>
            </a:pPr>
            <a:r>
              <a:rPr lang="en-US" sz="3100" b="1" dirty="0"/>
              <a:t>Fires</a:t>
            </a:r>
          </a:p>
          <a:p>
            <a:pPr marL="0" indent="0">
              <a:buNone/>
            </a:pPr>
            <a:r>
              <a:rPr lang="en-US" sz="3100" dirty="0"/>
              <a:t>As with any vehicle, call 911 immediately if you see sparks, smoke, or</a:t>
            </a:r>
          </a:p>
          <a:p>
            <a:pPr marL="0" indent="0">
              <a:buNone/>
            </a:pPr>
            <a:r>
              <a:rPr lang="en-US" sz="3100" dirty="0"/>
              <a:t>flames coming from the vehicle.</a:t>
            </a:r>
          </a:p>
          <a:p>
            <a:pPr marL="0" indent="0">
              <a:buNone/>
            </a:pPr>
            <a:r>
              <a:rPr lang="en-US" sz="3100" dirty="0"/>
              <a:t>• Exit the vehicle immediately.</a:t>
            </a:r>
          </a:p>
          <a:p>
            <a:pPr marL="0" indent="0">
              <a:buNone/>
            </a:pPr>
            <a:r>
              <a:rPr lang="en-US" sz="3100" dirty="0"/>
              <a:t>• Advise 911 that an electric or hybrid-electric vehicle is involved.</a:t>
            </a:r>
          </a:p>
          <a:p>
            <a:pPr marL="0" indent="0">
              <a:buNone/>
            </a:pPr>
            <a:r>
              <a:rPr lang="en-US" sz="3100" dirty="0"/>
              <a:t>• As with any vehicle fire, do not inhale smoke, vapors, or gas from the</a:t>
            </a:r>
          </a:p>
          <a:p>
            <a:pPr marL="0" indent="0">
              <a:buNone/>
            </a:pPr>
            <a:r>
              <a:rPr lang="en-US" sz="3100" dirty="0"/>
              <a:t>vehicle, as they may be hazardous.</a:t>
            </a:r>
          </a:p>
          <a:p>
            <a:pPr marL="0" indent="0">
              <a:buNone/>
            </a:pPr>
            <a:r>
              <a:rPr lang="en-US" sz="3100" dirty="0"/>
              <a:t>• Remain a safe distance upwind and uphill from the vehicle fire.</a:t>
            </a:r>
          </a:p>
          <a:p>
            <a:pPr marL="0" indent="0">
              <a:buNone/>
            </a:pPr>
            <a:r>
              <a:rPr lang="en-US" sz="3100" dirty="0"/>
              <a:t>• Stay out of the roadway and stay out of the way of any oncoming</a:t>
            </a:r>
          </a:p>
          <a:p>
            <a:pPr marL="0" indent="0">
              <a:buNone/>
            </a:pPr>
            <a:r>
              <a:rPr lang="en-US" sz="3100" dirty="0"/>
              <a:t>traffic while awaiting the arrival of emergency responders.</a:t>
            </a:r>
          </a:p>
          <a:p>
            <a:pPr marL="0" indent="0">
              <a:buNone/>
            </a:pPr>
            <a:r>
              <a:rPr lang="en-US" sz="3100" b="1" dirty="0"/>
              <a:t>Post-Incident</a:t>
            </a:r>
          </a:p>
          <a:p>
            <a:pPr marL="0" indent="0">
              <a:buNone/>
            </a:pPr>
            <a:r>
              <a:rPr lang="en-US" sz="3100" dirty="0"/>
              <a:t>• Do not store a severely damaged vehicle with a lithium-ion battery</a:t>
            </a:r>
          </a:p>
          <a:p>
            <a:pPr marL="0" indent="0">
              <a:buNone/>
            </a:pPr>
            <a:r>
              <a:rPr lang="en-US" sz="3100" dirty="0"/>
              <a:t>inside a structure or within 50 feet (15 meters) of any structure or</a:t>
            </a:r>
          </a:p>
          <a:p>
            <a:pPr marL="0" indent="0">
              <a:buNone/>
            </a:pPr>
            <a:r>
              <a:rPr lang="en-US" sz="3100" dirty="0"/>
              <a:t>vehicle.</a:t>
            </a:r>
          </a:p>
          <a:p>
            <a:pPr marL="0" indent="0">
              <a:buNone/>
            </a:pPr>
            <a:r>
              <a:rPr lang="en-US" sz="3100" dirty="0"/>
              <a:t>• Ensure that passenger and cargo compartments remain ventilated</a:t>
            </a:r>
          </a:p>
          <a:p>
            <a:pPr marL="0" indent="0">
              <a:buNone/>
            </a:pPr>
            <a:r>
              <a:rPr lang="en-US" sz="3100" dirty="0"/>
              <a:t>(i.e., open window, door, or trunk).</a:t>
            </a:r>
          </a:p>
          <a:p>
            <a:pPr marL="0" indent="0">
              <a:buNone/>
            </a:pPr>
            <a:r>
              <a:rPr lang="en-US" sz="3100" dirty="0"/>
              <a:t>• For vehicles in the United States, notify Ford Motor Company</a:t>
            </a:r>
          </a:p>
          <a:p>
            <a:pPr marL="0" indent="0">
              <a:buNone/>
            </a:pPr>
            <a:r>
              <a:rPr lang="en-US" sz="3100" dirty="0"/>
              <a:t>1-800-392-3673 (then follow the prompts on the voice response menu),</a:t>
            </a:r>
          </a:p>
          <a:p>
            <a:pPr marL="0" indent="0">
              <a:buNone/>
            </a:pPr>
            <a:r>
              <a:rPr lang="en-US" sz="3100" dirty="0"/>
              <a:t>an authorized Ford dealer or service center as soon as possible as there</a:t>
            </a:r>
          </a:p>
          <a:p>
            <a:pPr marL="0" indent="0">
              <a:buNone/>
            </a:pPr>
            <a:r>
              <a:rPr lang="en-US" sz="3100" dirty="0"/>
              <a:t>may be other steps to secure and/or discharge the HV battery.</a:t>
            </a:r>
          </a:p>
          <a:p>
            <a:pPr marL="0" indent="0">
              <a:buNone/>
            </a:pPr>
            <a:r>
              <a:rPr lang="en-US" sz="3100" dirty="0"/>
              <a:t>• For vehicles in Canada, notify Ford Motor Company 1-800-565-3673</a:t>
            </a:r>
          </a:p>
          <a:p>
            <a:pPr marL="0" indent="0">
              <a:buNone/>
            </a:pPr>
            <a:r>
              <a:rPr lang="en-US" sz="3100" dirty="0"/>
              <a:t>(then follow the prompts on the voice response menu), an authorized</a:t>
            </a:r>
          </a:p>
          <a:p>
            <a:pPr marL="0" indent="0">
              <a:buNone/>
            </a:pPr>
            <a:r>
              <a:rPr lang="en-US" sz="3100" dirty="0"/>
              <a:t>Ford dealer or service center as soon as possible as there may be</a:t>
            </a:r>
          </a:p>
          <a:p>
            <a:pPr marL="0" indent="0">
              <a:buNone/>
            </a:pPr>
            <a:r>
              <a:rPr lang="en-US" sz="3100" dirty="0"/>
              <a:t>other steps to secure and/or discharge the HV battery.</a:t>
            </a:r>
          </a:p>
          <a:p>
            <a:pPr marL="0" indent="0">
              <a:buNone/>
            </a:pPr>
            <a:r>
              <a:rPr lang="en-US" sz="3100" dirty="0"/>
              <a:t>• Call 911 if you observe leaking fluids, sparks, smoke, or flames, or</a:t>
            </a:r>
          </a:p>
          <a:p>
            <a:pPr marL="0" indent="0">
              <a:buNone/>
            </a:pPr>
            <a:r>
              <a:rPr lang="en-US" sz="3100" dirty="0"/>
              <a:t>hear gurgling or bubbling from the HV battery.</a:t>
            </a:r>
          </a:p>
        </p:txBody>
      </p:sp>
      <p:pic>
        <p:nvPicPr>
          <p:cNvPr id="7" name="Picture 4" descr="C:\Users\DGABRIEL\AppData\Local\Microsoft\Windows\Temporary Internet Files\Content.Outlook\WDQ4PNFD\FordMotorcraft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668">
            <a:off x="4264973" y="2866938"/>
            <a:ext cx="4449777" cy="90795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8741" y="4261825"/>
            <a:ext cx="572957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damaged vehicle guidance that is outlined in the Focus EV “Emergency Response Guide” is consistent with NHTSA recommendations</a:t>
            </a:r>
            <a:endParaRPr lang="en-US" sz="2800" b="1" dirty="0">
              <a:solidFill>
                <a:srgbClr val="81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DGABRIEL\AppData\Local\Microsoft\Windows\Temporary Internet Files\Content.Outlook\WDQ4PNFD\nfp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65">
            <a:off x="503399" y="1698054"/>
            <a:ext cx="5295834" cy="124864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72" y="1941670"/>
            <a:ext cx="3802094" cy="24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0907" y="596851"/>
            <a:ext cx="7779224" cy="11500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14056B"/>
                </a:solidFill>
              </a:rPr>
              <a:t>Great Products, Strong Business, Better World</a:t>
            </a:r>
            <a:endParaRPr lang="en-US" sz="3200" dirty="0">
              <a:solidFill>
                <a:srgbClr val="14056B"/>
              </a:solidFill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078882-7FD6-42E8-BF98-B07716DFEB39}" type="slidenum">
              <a:rPr lang="en-US" sz="900" smtClean="0"/>
              <a:pPr eaLnBrk="1" hangingPunct="1"/>
              <a:t>15</a:t>
            </a:fld>
            <a:endParaRPr lang="en-US" sz="900" dirty="0" smtClean="0"/>
          </a:p>
        </p:txBody>
      </p:sp>
      <p:pic>
        <p:nvPicPr>
          <p:cNvPr id="4" name="Picture 55" descr="&#10;euroglobe.png                                                  00031A56Macintosh HD                   BBA79819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309938"/>
            <a:ext cx="2870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esta3d_3.png                                                 0053AC2BMacintosh HD                   BBA79819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402013"/>
            <a:ext cx="38227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2"/>
          <p:cNvSpPr>
            <a:spLocks/>
          </p:cNvSpPr>
          <p:nvPr/>
        </p:nvSpPr>
        <p:spPr bwMode="auto">
          <a:xfrm>
            <a:off x="2426520" y="1822001"/>
            <a:ext cx="4127998" cy="1656901"/>
          </a:xfrm>
          <a:prstGeom prst="ellipse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A42E69-49A6-48F3-8093-EC6C04DDB1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321469" y="424657"/>
            <a:ext cx="849498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45720" tIns="45720" rIns="91439" bIns="45720" anchor="ctr"/>
          <a:lstStyle/>
          <a:p>
            <a:pPr algn="l">
              <a:lnSpc>
                <a:spcPct val="80000"/>
              </a:lnSpc>
              <a:spcBef>
                <a:spcPts val="2115"/>
              </a:spcBef>
            </a:pPr>
            <a:r>
              <a:rPr lang="en-US" sz="3600" dirty="0">
                <a:solidFill>
                  <a:srgbClr val="F57500"/>
                </a:solidFill>
                <a:latin typeface="Ford Antenna Black" charset="0"/>
                <a:ea typeface="Ford Antenna Black" charset="0"/>
                <a:cs typeface="Ford Antenna Black" charset="0"/>
                <a:sym typeface="Ford Antenna Black" charset="0"/>
              </a:rPr>
              <a:t>ELECTRIFIED VEHICLES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21468" y="2344460"/>
            <a:ext cx="3926941" cy="9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115"/>
              </a:spcBef>
            </a:pPr>
            <a:r>
              <a:rPr lang="en-US" sz="2000" dirty="0">
                <a:solidFill>
                  <a:srgbClr val="170298"/>
                </a:solidFill>
                <a:latin typeface="Ford Antenna Regular" charset="0"/>
                <a:ea typeface="Ford Antenna Regular" charset="0"/>
                <a:cs typeface="Ford Antenna Regular" charset="0"/>
                <a:sym typeface="Ford Antenna Regular" charset="0"/>
              </a:rPr>
              <a:t>PRODUCTION </a:t>
            </a:r>
            <a:r>
              <a:rPr lang="en-US" sz="2000" dirty="0" smtClean="0">
                <a:solidFill>
                  <a:srgbClr val="170298"/>
                </a:solidFill>
                <a:latin typeface="Ford Antenna Regular" charset="0"/>
                <a:ea typeface="Ford Antenna Regular" charset="0"/>
                <a:cs typeface="Ford Antenna Regular" charset="0"/>
                <a:sym typeface="Ford Antenna Regular" charset="0"/>
              </a:rPr>
              <a:t>CAPACITY </a:t>
            </a:r>
          </a:p>
          <a:p>
            <a:pPr algn="l">
              <a:spcBef>
                <a:spcPts val="2115"/>
              </a:spcBef>
            </a:pPr>
            <a:r>
              <a:rPr lang="en-US" sz="2000" dirty="0" smtClean="0">
                <a:solidFill>
                  <a:srgbClr val="170298"/>
                </a:solidFill>
                <a:latin typeface="Ford Antenna Regular" charset="0"/>
                <a:ea typeface="Ford Antenna Regular" charset="0"/>
                <a:cs typeface="Ford Antenna Regular" charset="0"/>
                <a:sym typeface="Ford Antenna Regular" charset="0"/>
              </a:rPr>
              <a:t>IN NORTH AMERICA BY 2013</a:t>
            </a:r>
            <a:endParaRPr lang="en-US" sz="2000" dirty="0">
              <a:solidFill>
                <a:srgbClr val="170298"/>
              </a:solidFill>
              <a:latin typeface="Ford Antenna Regular" charset="0"/>
              <a:ea typeface="Ford Antenna Regular" charset="0"/>
              <a:cs typeface="Ford Antenna Regular" charset="0"/>
              <a:sym typeface="Ford Antenna Regular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21469" y="1022752"/>
            <a:ext cx="42433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500" dirty="0">
                <a:solidFill>
                  <a:srgbClr val="F57500"/>
                </a:solidFill>
                <a:latin typeface="Ford Antenna Black" charset="0"/>
                <a:ea typeface="Ford Antenna Black" charset="0"/>
                <a:cs typeface="Ford Antenna Black" charset="0"/>
                <a:sym typeface="Ford Antenna Black" charset="0"/>
              </a:rPr>
              <a:t>TRIPLING</a:t>
            </a:r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53" y="2161382"/>
            <a:ext cx="2926705" cy="188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6926"/>
            <a:ext cx="3359348" cy="176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09" y="1465074"/>
            <a:ext cx="2766539" cy="130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2552551" y="3180836"/>
            <a:ext cx="4259461" cy="2509044"/>
            <a:chOff x="0" y="0"/>
            <a:chExt cx="6360" cy="3640"/>
          </a:xfrm>
        </p:grpSpPr>
        <p:pic>
          <p:nvPicPr>
            <p:cNvPr id="12" name="Picture 1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60" cy="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0" t="53758" r="7687" b="25578"/>
            <a:stretch>
              <a:fillRect/>
            </a:stretch>
          </p:blipFill>
          <p:spPr bwMode="auto">
            <a:xfrm>
              <a:off x="1918" y="2654"/>
              <a:ext cx="192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chemeClr val="bg2">
                  <a:alpha val="6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17" y="4365917"/>
            <a:ext cx="4505920" cy="25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53758" r="7687" b="25578"/>
          <a:stretch>
            <a:fillRect/>
          </a:stretch>
        </p:blipFill>
        <p:spPr bwMode="auto">
          <a:xfrm>
            <a:off x="6848926" y="3757780"/>
            <a:ext cx="1195462" cy="212725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6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66813" y="4125796"/>
            <a:ext cx="2188142" cy="619125"/>
          </a:xfrm>
          <a:prstGeom prst="roundRect">
            <a:avLst/>
          </a:prstGeom>
          <a:solidFill>
            <a:srgbClr val="170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361408" y="4021239"/>
            <a:ext cx="1832372" cy="692150"/>
            <a:chOff x="0" y="0"/>
            <a:chExt cx="2736" cy="871"/>
          </a:xfrm>
        </p:grpSpPr>
        <p:pic>
          <p:nvPicPr>
            <p:cNvPr id="21" name="Picture 9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" t="18202" r="7492" b="61089"/>
            <a:stretch>
              <a:fillRect/>
            </a:stretch>
          </p:blipFill>
          <p:spPr bwMode="auto">
            <a:xfrm>
              <a:off x="988" y="613"/>
              <a:ext cx="17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3" name="Rounded Rectangle 22"/>
          <p:cNvSpPr/>
          <p:nvPr/>
        </p:nvSpPr>
        <p:spPr>
          <a:xfrm>
            <a:off x="6153230" y="4117790"/>
            <a:ext cx="2372926" cy="498257"/>
          </a:xfrm>
          <a:prstGeom prst="roundRect">
            <a:avLst/>
          </a:prstGeom>
          <a:solidFill>
            <a:srgbClr val="170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49" y="3985918"/>
            <a:ext cx="2491383" cy="762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" b="10808"/>
          <a:stretch>
            <a:fillRect/>
          </a:stretch>
        </p:blipFill>
        <p:spPr bwMode="auto">
          <a:xfrm>
            <a:off x="6335508" y="6294939"/>
            <a:ext cx="1004185" cy="355015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6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" b="10808"/>
          <a:stretch>
            <a:fillRect/>
          </a:stretch>
        </p:blipFill>
        <p:spPr bwMode="auto">
          <a:xfrm>
            <a:off x="5508670" y="2496224"/>
            <a:ext cx="1004185" cy="355015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6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628312" y="1155511"/>
            <a:ext cx="2188142" cy="619125"/>
          </a:xfrm>
          <a:prstGeom prst="roundRect">
            <a:avLst/>
          </a:prstGeom>
          <a:solidFill>
            <a:srgbClr val="170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30" y="1264052"/>
            <a:ext cx="173593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6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rrowheads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2406" r="31509"/>
          <a:stretch>
            <a:fillRect/>
          </a:stretch>
        </p:blipFill>
        <p:spPr bwMode="auto">
          <a:xfrm>
            <a:off x="0" y="500770"/>
            <a:ext cx="3798689" cy="4147344"/>
          </a:xfrm>
          <a:prstGeom prst="rect">
            <a:avLst/>
          </a:prstGeom>
          <a:noFill/>
          <a:ln>
            <a:noFill/>
          </a:ln>
          <a:effectLst>
            <a:outerShdw blurRad="317500" dist="190499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619876"/>
            <a:ext cx="2133600" cy="238125"/>
          </a:xfrm>
        </p:spPr>
        <p:txBody>
          <a:bodyPr/>
          <a:lstStyle/>
          <a:p>
            <a:pPr>
              <a:defRPr/>
            </a:pPr>
            <a:fld id="{3711D485-B4CE-4ABF-9F6B-CC59656787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22" y="2510632"/>
            <a:ext cx="5663208" cy="239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2803" r="3738" b="17114"/>
          <a:stretch>
            <a:fillRect/>
          </a:stretch>
        </p:blipFill>
        <p:spPr bwMode="auto">
          <a:xfrm>
            <a:off x="865705" y="4491037"/>
            <a:ext cx="2391175" cy="214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/>
          </p:cNvSpPr>
          <p:nvPr/>
        </p:nvSpPr>
        <p:spPr bwMode="auto">
          <a:xfrm>
            <a:off x="4544764" y="5197628"/>
            <a:ext cx="4050596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3200" dirty="0">
                <a:solidFill>
                  <a:srgbClr val="170298"/>
                </a:solidFill>
                <a:latin typeface="Ford Antenna Regular" charset="0"/>
                <a:ea typeface="Ford Antenna Regular" charset="0"/>
                <a:cs typeface="Ford Antenna Regular" charset="0"/>
                <a:sym typeface="Ford Antenna Regular" charset="0"/>
              </a:rPr>
              <a:t>MORE EFFICIENT</a:t>
            </a:r>
            <a:br>
              <a:rPr lang="en-US" sz="3200" dirty="0">
                <a:solidFill>
                  <a:srgbClr val="170298"/>
                </a:solidFill>
                <a:latin typeface="Ford Antenna Regular" charset="0"/>
                <a:ea typeface="Ford Antenna Regular" charset="0"/>
                <a:cs typeface="Ford Antenna Regular" charset="0"/>
                <a:sym typeface="Ford Antenna Regular" charset="0"/>
              </a:rPr>
            </a:br>
            <a:r>
              <a:rPr lang="en-US" sz="3200" dirty="0">
                <a:solidFill>
                  <a:srgbClr val="170298"/>
                </a:solidFill>
                <a:latin typeface="Ford Antenna Regular" charset="0"/>
                <a:ea typeface="Ford Antenna Regular" charset="0"/>
                <a:cs typeface="Ford Antenna Regular" charset="0"/>
                <a:sym typeface="Ford Antenna Regular" charset="0"/>
              </a:rPr>
              <a:t>BATTERY TEMPERATURES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0304" y="1190069"/>
            <a:ext cx="5403326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665"/>
              </a:spcBef>
              <a:tabLst>
                <a:tab pos="2689225" algn="l"/>
              </a:tabLst>
            </a:pPr>
            <a:r>
              <a:rPr lang="en-US" sz="1800" dirty="0">
                <a:solidFill>
                  <a:srgbClr val="170298"/>
                </a:solidFill>
                <a:latin typeface="Ford Antenna Black" charset="0"/>
                <a:ea typeface="Ford Antenna Black" charset="0"/>
                <a:cs typeface="Ford Antenna Black" charset="0"/>
                <a:sym typeface="Ford Antenna Black" charset="0"/>
              </a:rPr>
              <a:t>110 </a:t>
            </a:r>
            <a:r>
              <a:rPr lang="en-US" sz="1800" dirty="0" err="1" smtClean="0">
                <a:solidFill>
                  <a:srgbClr val="170298"/>
                </a:solidFill>
                <a:latin typeface="Ford Antenna Black" charset="0"/>
                <a:ea typeface="Ford Antenna Black" charset="0"/>
                <a:cs typeface="Ford Antenna Black" charset="0"/>
                <a:sym typeface="Ford Antenna Black" charset="0"/>
              </a:rPr>
              <a:t>MPGe</a:t>
            </a:r>
            <a:r>
              <a:rPr lang="en-US" sz="1800" dirty="0" smtClean="0">
                <a:solidFill>
                  <a:srgbClr val="170298"/>
                </a:solidFill>
                <a:latin typeface="Ford Antenna Black" charset="0"/>
                <a:ea typeface="Ford Antenna Black" charset="0"/>
                <a:cs typeface="Ford Antenna Black" charset="0"/>
                <a:sym typeface="Ford Antenna Black" charset="0"/>
              </a:rPr>
              <a:t>	Advanced Li-Ion Battery</a:t>
            </a:r>
          </a:p>
          <a:p>
            <a:pPr algn="l">
              <a:spcBef>
                <a:spcPts val="1665"/>
              </a:spcBef>
              <a:tabLst>
                <a:tab pos="2689225" algn="l"/>
              </a:tabLst>
            </a:pPr>
            <a:r>
              <a:rPr lang="en-US" sz="1800" dirty="0" smtClean="0">
                <a:solidFill>
                  <a:srgbClr val="170298"/>
                </a:solidFill>
                <a:latin typeface="Ford Antenna Black" charset="0"/>
                <a:ea typeface="Ford Antenna Black" charset="0"/>
                <a:cs typeface="Ford Antenna Black" charset="0"/>
                <a:sym typeface="Ford Antenna Black" charset="0"/>
              </a:rPr>
              <a:t>5 PASSENGER	25-30% smaller</a:t>
            </a:r>
          </a:p>
          <a:p>
            <a:pPr algn="l">
              <a:spcBef>
                <a:spcPts val="1665"/>
              </a:spcBef>
              <a:tabLst>
                <a:tab pos="2689225" algn="l"/>
              </a:tabLst>
            </a:pPr>
            <a:r>
              <a:rPr lang="en-US" sz="1800" dirty="0" smtClean="0">
                <a:solidFill>
                  <a:srgbClr val="170298"/>
                </a:solidFill>
                <a:latin typeface="Ford Antenna Black" charset="0"/>
                <a:ea typeface="Ford Antenna Black" charset="0"/>
                <a:cs typeface="Ford Antenna Black" charset="0"/>
                <a:sym typeface="Ford Antenna Black" charset="0"/>
              </a:rPr>
              <a:t>FASTER CHARGING	50% lighter</a:t>
            </a:r>
            <a:endParaRPr lang="en-US" sz="1800" dirty="0">
              <a:solidFill>
                <a:srgbClr val="170298"/>
              </a:solidFill>
              <a:latin typeface="Ford Antenna Black" charset="0"/>
              <a:ea typeface="Ford Antenna Black" charset="0"/>
              <a:cs typeface="Ford Antenna Black" charset="0"/>
              <a:sym typeface="Ford Antenna Black" charset="0"/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577975" y="2464994"/>
            <a:ext cx="2678906" cy="95885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4700" dirty="0">
                <a:solidFill>
                  <a:srgbClr val="170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d Antenna Bold" charset="0"/>
                <a:ea typeface="Ford Antenna Bold" charset="0"/>
                <a:cs typeface="Ford Antenna Bold" charset="0"/>
                <a:sym typeface="Ford Antenna Bold" charset="0"/>
              </a:rPr>
              <a:t>23kWh</a:t>
            </a:r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577975" y="2164957"/>
            <a:ext cx="3053953" cy="48895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170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d Antenna Bold" charset="0"/>
                <a:ea typeface="Ford Antenna Bold" charset="0"/>
                <a:cs typeface="Ford Antenna Bold" charset="0"/>
                <a:sym typeface="Ford Antenna Bold" charset="0"/>
              </a:rPr>
              <a:t>LIQUID-COOLED</a:t>
            </a: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577975" y="3342088"/>
            <a:ext cx="2968228" cy="83185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170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d Antenna Bold" charset="0"/>
                <a:ea typeface="Ford Antenna Bold" charset="0"/>
                <a:cs typeface="Ford Antenna Bold" charset="0"/>
                <a:sym typeface="Ford Antenna Bold" charset="0"/>
              </a:rPr>
              <a:t>LITHIUM-ION BATTERY PACK</a:t>
            </a: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234405" y="528906"/>
            <a:ext cx="2930054" cy="1454150"/>
            <a:chOff x="0" y="0"/>
            <a:chExt cx="4375" cy="1832"/>
          </a:xfrm>
        </p:grpSpPr>
        <p:pic>
          <p:nvPicPr>
            <p:cNvPr id="17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" t="18202" r="7494" b="61087"/>
            <a:stretch>
              <a:fillRect/>
            </a:stretch>
          </p:blipFill>
          <p:spPr bwMode="auto">
            <a:xfrm>
              <a:off x="1581" y="1289"/>
              <a:ext cx="2737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75" cy="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7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42100"/>
            <a:ext cx="2133600" cy="215900"/>
          </a:xfrm>
        </p:spPr>
        <p:txBody>
          <a:bodyPr/>
          <a:lstStyle/>
          <a:p>
            <a:fld id="{93F4A653-4EF7-42F1-9057-AABDCD348CB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310756" y="568530"/>
            <a:ext cx="850848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 anchor="ctr"/>
          <a:lstStyle/>
          <a:p>
            <a:pPr marL="17860">
              <a:lnSpc>
                <a:spcPct val="90000"/>
              </a:lnSpc>
            </a:pPr>
            <a:r>
              <a:rPr lang="en-US" sz="4300" b="1" dirty="0" smtClean="0">
                <a:solidFill>
                  <a:srgbClr val="170298"/>
                </a:solidFill>
                <a:ea typeface="MS PGothic" pitchFamily="34" charset="-128"/>
                <a:sym typeface="Ford Antenna Black" charset="0"/>
              </a:rPr>
              <a:t>RELIABILITY</a:t>
            </a:r>
            <a:endParaRPr lang="en-US" sz="4300" dirty="0">
              <a:solidFill>
                <a:srgbClr val="170298"/>
              </a:solidFill>
              <a:ea typeface="MS PGothic" pitchFamily="34" charset="-128"/>
              <a:sym typeface="Ford Antenna Regular" pitchFamily="50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10756" y="1444830"/>
            <a:ext cx="7867206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3285"/>
              </a:spcBef>
            </a:pPr>
            <a:r>
              <a:rPr lang="en-US" sz="2500" dirty="0">
                <a:solidFill>
                  <a:srgbClr val="170298"/>
                </a:solidFill>
                <a:ea typeface="MS PGothic" pitchFamily="34" charset="-128"/>
                <a:sym typeface="Ford Antenna Regular" pitchFamily="50" charset="0"/>
              </a:rPr>
              <a:t>Researching and developing modern electrified vehicles for </a:t>
            </a:r>
            <a:r>
              <a:rPr lang="en-US" sz="2500" dirty="0" smtClean="0">
                <a:solidFill>
                  <a:srgbClr val="170298"/>
                </a:solidFill>
                <a:ea typeface="MS PGothic" pitchFamily="34" charset="-128"/>
                <a:sym typeface="Ford Antenna Regular" pitchFamily="50" charset="0"/>
              </a:rPr>
              <a:t>decades</a:t>
            </a:r>
            <a:endParaRPr lang="en-US" sz="2500" dirty="0">
              <a:solidFill>
                <a:srgbClr val="170298"/>
              </a:solidFill>
              <a:ea typeface="MS PGothic" pitchFamily="34" charset="-128"/>
              <a:sym typeface="Ford Antenna Regular" pitchFamily="50" charset="0"/>
            </a:endParaRP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" y="3515040"/>
            <a:ext cx="160734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711272" y="2965449"/>
            <a:ext cx="0" cy="1617173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rot="10800000" flipH="1" flipV="1">
            <a:off x="101445" y="2965450"/>
            <a:ext cx="8994453" cy="555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2403666" y="5270502"/>
            <a:ext cx="13300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8288" bIns="0">
            <a:spAutoFit/>
          </a:bodyPr>
          <a:lstStyle/>
          <a:p>
            <a:pPr marL="17860"/>
            <a:r>
              <a:rPr lang="en-US" sz="1100" dirty="0">
                <a:solidFill>
                  <a:schemeClr val="bg1"/>
                </a:solidFill>
                <a:ea typeface="MS PGothic" pitchFamily="34" charset="-128"/>
                <a:sym typeface="Ford Antenna Regular" pitchFamily="50" charset="0"/>
              </a:rPr>
              <a:t>Ford Ranger Electric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2442879" y="2591769"/>
            <a:ext cx="5493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8288" bIns="0" anchor="ctr">
            <a:spAutoFit/>
          </a:bodyPr>
          <a:lstStyle/>
          <a:p>
            <a:pPr marL="17860" algn="ctr"/>
            <a:r>
              <a:rPr lang="en-US" sz="1800" dirty="0">
                <a:solidFill>
                  <a:schemeClr val="tx1"/>
                </a:solidFill>
                <a:ea typeface="MS PGothic" pitchFamily="34" charset="-128"/>
                <a:sym typeface="Ford Antenna Bold" charset="0"/>
              </a:rPr>
              <a:t>1998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630426" y="2591769"/>
            <a:ext cx="5493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8288" bIns="0" anchor="ctr">
            <a:spAutoFit/>
          </a:bodyPr>
          <a:lstStyle/>
          <a:p>
            <a:pPr marL="17860" algn="ctr"/>
            <a:r>
              <a:rPr lang="en-US" sz="1800" dirty="0">
                <a:solidFill>
                  <a:schemeClr val="tx1"/>
                </a:solidFill>
                <a:ea typeface="MS PGothic" pitchFamily="34" charset="-128"/>
                <a:sym typeface="Ford Antenna Bold" charset="0"/>
              </a:rPr>
              <a:t>1996</a:t>
            </a:r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310755" y="4762500"/>
            <a:ext cx="1810941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/>
          <a:lstStyle/>
          <a:p>
            <a:pPr marL="17860"/>
            <a:r>
              <a:rPr lang="en-US" sz="1100" dirty="0">
                <a:solidFill>
                  <a:schemeClr val="bg1"/>
                </a:solidFill>
                <a:ea typeface="MS PGothic" pitchFamily="34" charset="-128"/>
                <a:sym typeface="Ford Antenna Regular" pitchFamily="50" charset="0"/>
              </a:rPr>
              <a:t>Cell Testing and Research 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97074" y="2984500"/>
            <a:ext cx="0" cy="5540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580484" y="2957512"/>
            <a:ext cx="0" cy="5540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4290306" y="2592485"/>
            <a:ext cx="5493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8288" bIns="0" anchor="ctr">
            <a:spAutoFit/>
          </a:bodyPr>
          <a:lstStyle/>
          <a:p>
            <a:pPr marL="17860" algn="ctr"/>
            <a:r>
              <a:rPr lang="en-US" sz="1800" dirty="0">
                <a:solidFill>
                  <a:schemeClr val="tx1"/>
                </a:solidFill>
                <a:ea typeface="MS PGothic" pitchFamily="34" charset="-128"/>
                <a:sym typeface="Ford Antenna Bold" charset="0"/>
              </a:rPr>
              <a:t>2004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697586" y="2971008"/>
            <a:ext cx="0" cy="1410491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6479028" y="2590372"/>
            <a:ext cx="5493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8288" bIns="0" anchor="ctr">
            <a:spAutoFit/>
          </a:bodyPr>
          <a:lstStyle/>
          <a:p>
            <a:pPr marL="17860" algn="ctr"/>
            <a:r>
              <a:rPr lang="en-US" sz="1800" dirty="0">
                <a:solidFill>
                  <a:schemeClr val="tx1"/>
                </a:solidFill>
                <a:ea typeface="MS PGothic" pitchFamily="34" charset="-128"/>
                <a:sym typeface="Ford Antenna Bold" charset="0"/>
              </a:rPr>
              <a:t>2009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8368903" y="2984500"/>
            <a:ext cx="0" cy="5540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 dirty="0"/>
          </a:p>
        </p:txBody>
      </p:sp>
      <p:sp>
        <p:nvSpPr>
          <p:cNvPr id="21" name="Rectangle 16"/>
          <p:cNvSpPr>
            <a:spLocks/>
          </p:cNvSpPr>
          <p:nvPr/>
        </p:nvSpPr>
        <p:spPr bwMode="auto">
          <a:xfrm>
            <a:off x="8078182" y="2584790"/>
            <a:ext cx="5493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8288" bIns="0">
            <a:spAutoFit/>
          </a:bodyPr>
          <a:lstStyle/>
          <a:p>
            <a:pPr marL="17860"/>
            <a:r>
              <a:rPr lang="en-US" sz="1800" dirty="0">
                <a:solidFill>
                  <a:schemeClr val="tx1"/>
                </a:solidFill>
                <a:ea typeface="MS PGothic" pitchFamily="34" charset="-128"/>
                <a:sym typeface="Ford Antenna Bold" charset="0"/>
              </a:rPr>
              <a:t>2010</a:t>
            </a:r>
          </a:p>
        </p:txBody>
      </p:sp>
      <p:sp>
        <p:nvSpPr>
          <p:cNvPr id="22" name="Rectangle 17"/>
          <p:cNvSpPr>
            <a:spLocks/>
          </p:cNvSpPr>
          <p:nvPr/>
        </p:nvSpPr>
        <p:spPr bwMode="auto">
          <a:xfrm>
            <a:off x="4398250" y="4762502"/>
            <a:ext cx="12835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8288" bIns="0">
            <a:spAutoFit/>
          </a:bodyPr>
          <a:lstStyle/>
          <a:p>
            <a:pPr marL="17860"/>
            <a:r>
              <a:rPr lang="en-US" sz="1100" dirty="0">
                <a:solidFill>
                  <a:schemeClr val="bg1"/>
                </a:solidFill>
                <a:ea typeface="MS PGothic" pitchFamily="34" charset="-128"/>
                <a:sym typeface="Ford Antenna Regular" pitchFamily="50" charset="0"/>
              </a:rPr>
              <a:t>Ford Escape Hybrid</a:t>
            </a:r>
          </a:p>
        </p:txBody>
      </p:sp>
      <p:sp>
        <p:nvSpPr>
          <p:cNvPr id="23" name="Rectangle 18"/>
          <p:cNvSpPr>
            <a:spLocks/>
          </p:cNvSpPr>
          <p:nvPr/>
        </p:nvSpPr>
        <p:spPr bwMode="auto">
          <a:xfrm>
            <a:off x="6397229" y="5270500"/>
            <a:ext cx="136624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8288" bIns="0"/>
          <a:lstStyle/>
          <a:p>
            <a:pPr marL="17860"/>
            <a:r>
              <a:rPr lang="en-US" sz="1100" dirty="0">
                <a:solidFill>
                  <a:schemeClr val="bg1"/>
                </a:solidFill>
                <a:ea typeface="MS PGothic" pitchFamily="34" charset="-128"/>
                <a:sym typeface="Ford Antenna Regular" pitchFamily="50" charset="0"/>
              </a:rPr>
              <a:t>Ford Fusion Hybrid</a:t>
            </a:r>
          </a:p>
        </p:txBody>
      </p:sp>
      <p:pic>
        <p:nvPicPr>
          <p:cNvPr id="26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66" y="4582622"/>
            <a:ext cx="160734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2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12" y="3480921"/>
            <a:ext cx="160734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2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56" y="4381500"/>
            <a:ext cx="160734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54" y="3530600"/>
            <a:ext cx="160734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2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60" y="4762502"/>
            <a:ext cx="201386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97" y="5852800"/>
            <a:ext cx="2293144" cy="6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56" y="5548631"/>
            <a:ext cx="2293144" cy="6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11" y="4765533"/>
            <a:ext cx="20145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33" y="4756340"/>
            <a:ext cx="20145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5"/>
          <p:cNvGrpSpPr>
            <a:grpSpLocks/>
          </p:cNvGrpSpPr>
          <p:nvPr/>
        </p:nvGrpSpPr>
        <p:grpSpPr bwMode="auto">
          <a:xfrm rot="16200000" flipV="1">
            <a:off x="4043644" y="489906"/>
            <a:ext cx="695453" cy="1905000"/>
            <a:chOff x="4512" y="1872"/>
            <a:chExt cx="384" cy="1200"/>
          </a:xfrm>
        </p:grpSpPr>
        <p:sp>
          <p:nvSpPr>
            <p:cNvPr id="40" name="AutoShape 26"/>
            <p:cNvSpPr>
              <a:spLocks noChangeArrowheads="1"/>
            </p:cNvSpPr>
            <p:nvPr/>
          </p:nvSpPr>
          <p:spPr bwMode="auto">
            <a:xfrm>
              <a:off x="4512" y="1872"/>
              <a:ext cx="117" cy="1200"/>
            </a:xfrm>
            <a:prstGeom prst="roundRect">
              <a:avLst>
                <a:gd name="adj" fmla="val 4027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4584" y="1872"/>
              <a:ext cx="312" cy="12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481672"/>
            <a:ext cx="8243888" cy="5373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sz="2400" b="1" dirty="0"/>
              <a:t>Graphical Crash Requirements - FMVSS 305</a:t>
            </a:r>
          </a:p>
        </p:txBody>
      </p:sp>
      <p:pic>
        <p:nvPicPr>
          <p:cNvPr id="141315" name="Picture 3" descr="Exterior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2126" r="1555" b="2214"/>
          <a:stretch>
            <a:fillRect/>
          </a:stretch>
        </p:blipFill>
        <p:spPr bwMode="auto">
          <a:xfrm>
            <a:off x="1981200" y="1905004"/>
            <a:ext cx="518160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1" name="Rectangle 9" descr="Dark upward diagonal"/>
          <p:cNvSpPr>
            <a:spLocks noChangeArrowheads="1"/>
          </p:cNvSpPr>
          <p:nvPr/>
        </p:nvSpPr>
        <p:spPr bwMode="auto">
          <a:xfrm rot="-1663687">
            <a:off x="1093707" y="3104541"/>
            <a:ext cx="204368" cy="1930400"/>
          </a:xfrm>
          <a:prstGeom prst="rect">
            <a:avLst/>
          </a:prstGeom>
          <a:pattFill prst="dkUpDiag">
            <a:fgClr>
              <a:srgbClr val="8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Rectangle 10" descr="Dark upward diagonal"/>
          <p:cNvSpPr>
            <a:spLocks noChangeArrowheads="1"/>
          </p:cNvSpPr>
          <p:nvPr/>
        </p:nvSpPr>
        <p:spPr bwMode="auto">
          <a:xfrm rot="1663687" flipV="1">
            <a:off x="1138156" y="1315026"/>
            <a:ext cx="205013" cy="1930400"/>
          </a:xfrm>
          <a:prstGeom prst="rect">
            <a:avLst/>
          </a:prstGeom>
          <a:pattFill prst="dkUpDiag">
            <a:fgClr>
              <a:srgbClr val="8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Rectangle 12" descr="Dark upward diagonal"/>
          <p:cNvSpPr>
            <a:spLocks noChangeArrowheads="1"/>
          </p:cNvSpPr>
          <p:nvPr/>
        </p:nvSpPr>
        <p:spPr bwMode="auto">
          <a:xfrm>
            <a:off x="381000" y="1219200"/>
            <a:ext cx="379267" cy="3962400"/>
          </a:xfrm>
          <a:prstGeom prst="rect">
            <a:avLst/>
          </a:prstGeom>
          <a:pattFill prst="dkUpDiag">
            <a:fgClr>
              <a:srgbClr val="8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25" name="Group 13"/>
          <p:cNvGrpSpPr>
            <a:grpSpLocks/>
          </p:cNvGrpSpPr>
          <p:nvPr/>
        </p:nvGrpSpPr>
        <p:grpSpPr bwMode="auto">
          <a:xfrm>
            <a:off x="7162800" y="2667000"/>
            <a:ext cx="609600" cy="1905000"/>
            <a:chOff x="4512" y="1872"/>
            <a:chExt cx="384" cy="1200"/>
          </a:xfrm>
        </p:grpSpPr>
        <p:sp>
          <p:nvSpPr>
            <p:cNvPr id="141326" name="AutoShape 14"/>
            <p:cNvSpPr>
              <a:spLocks noChangeArrowheads="1"/>
            </p:cNvSpPr>
            <p:nvPr/>
          </p:nvSpPr>
          <p:spPr bwMode="auto">
            <a:xfrm>
              <a:off x="4512" y="1872"/>
              <a:ext cx="144" cy="1200"/>
            </a:xfrm>
            <a:prstGeom prst="roundRect">
              <a:avLst>
                <a:gd name="adj" fmla="val 4027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7" name="Rectangle 15"/>
            <p:cNvSpPr>
              <a:spLocks noChangeArrowheads="1"/>
            </p:cNvSpPr>
            <p:nvPr/>
          </p:nvSpPr>
          <p:spPr bwMode="auto">
            <a:xfrm>
              <a:off x="4560" y="1872"/>
              <a:ext cx="336" cy="12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28" name="Group 16"/>
          <p:cNvGrpSpPr>
            <a:grpSpLocks/>
          </p:cNvGrpSpPr>
          <p:nvPr/>
        </p:nvGrpSpPr>
        <p:grpSpPr bwMode="auto">
          <a:xfrm>
            <a:off x="8077200" y="1752600"/>
            <a:ext cx="609600" cy="1905000"/>
            <a:chOff x="4512" y="1872"/>
            <a:chExt cx="384" cy="1200"/>
          </a:xfrm>
        </p:grpSpPr>
        <p:sp>
          <p:nvSpPr>
            <p:cNvPr id="141329" name="AutoShape 17"/>
            <p:cNvSpPr>
              <a:spLocks noChangeArrowheads="1"/>
            </p:cNvSpPr>
            <p:nvPr/>
          </p:nvSpPr>
          <p:spPr bwMode="auto">
            <a:xfrm>
              <a:off x="4512" y="1872"/>
              <a:ext cx="72" cy="1200"/>
            </a:xfrm>
            <a:prstGeom prst="roundRect">
              <a:avLst>
                <a:gd name="adj" fmla="val 4027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0" name="Rectangle 18"/>
            <p:cNvSpPr>
              <a:spLocks noChangeArrowheads="1"/>
            </p:cNvSpPr>
            <p:nvPr/>
          </p:nvSpPr>
          <p:spPr bwMode="auto">
            <a:xfrm>
              <a:off x="4560" y="1872"/>
              <a:ext cx="336" cy="12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40" name="Group 28"/>
          <p:cNvGrpSpPr>
            <a:grpSpLocks/>
          </p:cNvGrpSpPr>
          <p:nvPr/>
        </p:nvGrpSpPr>
        <p:grpSpPr bwMode="auto">
          <a:xfrm rot="5400000">
            <a:off x="4174903" y="3911022"/>
            <a:ext cx="711491" cy="1905000"/>
            <a:chOff x="4512" y="1872"/>
            <a:chExt cx="384" cy="1200"/>
          </a:xfrm>
        </p:grpSpPr>
        <p:sp>
          <p:nvSpPr>
            <p:cNvPr id="141341" name="AutoShape 29"/>
            <p:cNvSpPr>
              <a:spLocks noChangeArrowheads="1"/>
            </p:cNvSpPr>
            <p:nvPr/>
          </p:nvSpPr>
          <p:spPr bwMode="auto">
            <a:xfrm>
              <a:off x="4512" y="1872"/>
              <a:ext cx="144" cy="1200"/>
            </a:xfrm>
            <a:prstGeom prst="roundRect">
              <a:avLst>
                <a:gd name="adj" fmla="val 4027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2" name="Rectangle 30"/>
            <p:cNvSpPr>
              <a:spLocks noChangeArrowheads="1"/>
            </p:cNvSpPr>
            <p:nvPr/>
          </p:nvSpPr>
          <p:spPr bwMode="auto">
            <a:xfrm>
              <a:off x="4560" y="1872"/>
              <a:ext cx="336" cy="12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61" name="Text Box 49"/>
          <p:cNvSpPr txBox="1">
            <a:spLocks noChangeArrowheads="1"/>
          </p:cNvSpPr>
          <p:nvPr/>
        </p:nvSpPr>
        <p:spPr bwMode="auto">
          <a:xfrm>
            <a:off x="192827" y="1714483"/>
            <a:ext cx="79058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30mph </a:t>
            </a:r>
          </a:p>
          <a:p>
            <a:pPr algn="ctr"/>
            <a:r>
              <a:rPr lang="en-US" sz="1200" i="1" dirty="0"/>
              <a:t>Rigid </a:t>
            </a:r>
          </a:p>
          <a:p>
            <a:pPr algn="ctr"/>
            <a:r>
              <a:rPr lang="en-US" sz="1200" i="1" dirty="0"/>
              <a:t>Barrier</a:t>
            </a:r>
          </a:p>
        </p:txBody>
      </p:sp>
      <p:sp>
        <p:nvSpPr>
          <p:cNvPr id="141363" name="Text Box 51"/>
          <p:cNvSpPr txBox="1">
            <a:spLocks noChangeArrowheads="1"/>
          </p:cNvSpPr>
          <p:nvPr/>
        </p:nvSpPr>
        <p:spPr bwMode="auto">
          <a:xfrm>
            <a:off x="1257169" y="4648203"/>
            <a:ext cx="1106469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30mph </a:t>
            </a:r>
          </a:p>
          <a:p>
            <a:pPr algn="ctr"/>
            <a:r>
              <a:rPr lang="en-US" sz="1200" i="1" dirty="0"/>
              <a:t>30</a:t>
            </a:r>
            <a:r>
              <a:rPr lang="en-US" sz="1200" i="1" baseline="50000" dirty="0"/>
              <a:t>o</a:t>
            </a:r>
            <a:r>
              <a:rPr lang="en-US" sz="1200" i="1" dirty="0"/>
              <a:t> </a:t>
            </a:r>
            <a:r>
              <a:rPr lang="en-US" sz="1200" i="1" dirty="0" smtClean="0"/>
              <a:t>Left &amp; Right</a:t>
            </a:r>
            <a:endParaRPr lang="en-US" sz="1200" i="1" dirty="0"/>
          </a:p>
          <a:p>
            <a:pPr algn="ctr"/>
            <a:r>
              <a:rPr lang="en-US" sz="1200" i="1" dirty="0"/>
              <a:t>Angular</a:t>
            </a:r>
          </a:p>
        </p:txBody>
      </p:sp>
      <p:sp>
        <p:nvSpPr>
          <p:cNvPr id="141370" name="Text Box 58"/>
          <p:cNvSpPr txBox="1">
            <a:spLocks noChangeArrowheads="1"/>
          </p:cNvSpPr>
          <p:nvPr/>
        </p:nvSpPr>
        <p:spPr bwMode="auto">
          <a:xfrm>
            <a:off x="3869538" y="4761388"/>
            <a:ext cx="137569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33.5mph </a:t>
            </a:r>
          </a:p>
          <a:p>
            <a:pPr algn="ctr"/>
            <a:r>
              <a:rPr lang="en-US" sz="1200" i="1" dirty="0" smtClean="0"/>
              <a:t>Left &amp; Right</a:t>
            </a:r>
          </a:p>
          <a:p>
            <a:pPr algn="ctr"/>
            <a:r>
              <a:rPr lang="en-US" sz="1200" i="1" dirty="0" smtClean="0"/>
              <a:t>27</a:t>
            </a:r>
            <a:r>
              <a:rPr lang="en-US" sz="1200" i="1" baseline="50000" dirty="0" smtClean="0"/>
              <a:t>o</a:t>
            </a:r>
            <a:r>
              <a:rPr lang="en-US" sz="1200" i="1" dirty="0" smtClean="0"/>
              <a:t> </a:t>
            </a:r>
            <a:r>
              <a:rPr lang="en-US" sz="1200" i="1" dirty="0"/>
              <a:t>Crabbed Cart</a:t>
            </a:r>
          </a:p>
        </p:txBody>
      </p:sp>
      <p:sp>
        <p:nvSpPr>
          <p:cNvPr id="141377" name="Line 65"/>
          <p:cNvSpPr>
            <a:spLocks noChangeShapeType="1"/>
          </p:cNvSpPr>
          <p:nvPr/>
        </p:nvSpPr>
        <p:spPr bwMode="auto">
          <a:xfrm rot="-5400000">
            <a:off x="8093075" y="2514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8" name="Text Box 66"/>
          <p:cNvSpPr txBox="1">
            <a:spLocks noChangeArrowheads="1"/>
          </p:cNvSpPr>
          <p:nvPr/>
        </p:nvSpPr>
        <p:spPr bwMode="auto">
          <a:xfrm>
            <a:off x="6923940" y="4700241"/>
            <a:ext cx="162576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50mph 70% </a:t>
            </a:r>
            <a:r>
              <a:rPr lang="en-US" sz="1200" i="1" dirty="0" smtClean="0"/>
              <a:t>Overlap </a:t>
            </a:r>
            <a:endParaRPr lang="en-US" sz="1200" i="1" dirty="0"/>
          </a:p>
          <a:p>
            <a:pPr algn="ctr"/>
            <a:r>
              <a:rPr lang="en-US" sz="1200" i="1" dirty="0" smtClean="0"/>
              <a:t>V-to-V  Left &amp; Right</a:t>
            </a:r>
            <a:endParaRPr lang="en-US" sz="1200" i="1" dirty="0"/>
          </a:p>
        </p:txBody>
      </p:sp>
      <p:pic>
        <p:nvPicPr>
          <p:cNvPr id="141382" name="Picture 70" descr="TOPbatt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9792" r="7120" b="4552"/>
          <a:stretch>
            <a:fillRect/>
          </a:stretch>
        </p:blipFill>
        <p:spPr bwMode="auto">
          <a:xfrm>
            <a:off x="5105400" y="2466975"/>
            <a:ext cx="152400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71" name="Line 59"/>
          <p:cNvSpPr>
            <a:spLocks noChangeShapeType="1"/>
          </p:cNvSpPr>
          <p:nvPr/>
        </p:nvSpPr>
        <p:spPr bwMode="auto">
          <a:xfrm flipH="1" flipV="1">
            <a:off x="4317801" y="1660143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9" name="Line 57"/>
          <p:cNvSpPr>
            <a:spLocks noChangeShapeType="1"/>
          </p:cNvSpPr>
          <p:nvPr/>
        </p:nvSpPr>
        <p:spPr bwMode="auto">
          <a:xfrm flipH="1">
            <a:off x="4414838" y="4169777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6" name="Line 64"/>
          <p:cNvSpPr>
            <a:spLocks noChangeShapeType="1"/>
          </p:cNvSpPr>
          <p:nvPr/>
        </p:nvSpPr>
        <p:spPr bwMode="auto">
          <a:xfrm rot="-5400000">
            <a:off x="7162800" y="3352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3" name="Text Box 71"/>
          <p:cNvSpPr txBox="1">
            <a:spLocks noChangeArrowheads="1"/>
          </p:cNvSpPr>
          <p:nvPr/>
        </p:nvSpPr>
        <p:spPr bwMode="auto">
          <a:xfrm>
            <a:off x="381000" y="5738162"/>
            <a:ext cx="1866217" cy="307777"/>
          </a:xfrm>
          <a:prstGeom prst="rect">
            <a:avLst/>
          </a:prstGeom>
          <a:solidFill>
            <a:srgbClr val="800000">
              <a:alpha val="2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Frontal </a:t>
            </a:r>
            <a:r>
              <a:rPr lang="en-US" dirty="0"/>
              <a:t>Crash Events</a:t>
            </a:r>
          </a:p>
        </p:txBody>
      </p:sp>
      <p:sp>
        <p:nvSpPr>
          <p:cNvPr id="141384" name="Text Box 72"/>
          <p:cNvSpPr txBox="1">
            <a:spLocks noChangeArrowheads="1"/>
          </p:cNvSpPr>
          <p:nvPr/>
        </p:nvSpPr>
        <p:spPr bwMode="auto">
          <a:xfrm>
            <a:off x="3722863" y="5777085"/>
            <a:ext cx="1669047" cy="307777"/>
          </a:xfrm>
          <a:prstGeom prst="rect">
            <a:avLst/>
          </a:prstGeom>
          <a:solidFill>
            <a:srgbClr val="800000">
              <a:alpha val="2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Side </a:t>
            </a:r>
            <a:r>
              <a:rPr lang="en-US" dirty="0"/>
              <a:t>Crash Events</a:t>
            </a:r>
          </a:p>
        </p:txBody>
      </p:sp>
      <p:sp>
        <p:nvSpPr>
          <p:cNvPr id="141385" name="Text Box 73"/>
          <p:cNvSpPr txBox="1">
            <a:spLocks noChangeArrowheads="1"/>
          </p:cNvSpPr>
          <p:nvPr/>
        </p:nvSpPr>
        <p:spPr bwMode="auto">
          <a:xfrm>
            <a:off x="6946352" y="5777085"/>
            <a:ext cx="1740447" cy="307777"/>
          </a:xfrm>
          <a:prstGeom prst="rect">
            <a:avLst/>
          </a:prstGeom>
          <a:solidFill>
            <a:srgbClr val="800000">
              <a:alpha val="20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Rear </a:t>
            </a:r>
            <a:r>
              <a:rPr lang="en-US" dirty="0"/>
              <a:t>Crash Events</a:t>
            </a:r>
          </a:p>
        </p:txBody>
      </p:sp>
    </p:spTree>
    <p:extLst>
      <p:ext uri="{BB962C8B-B14F-4D97-AF65-F5344CB8AC3E}">
        <p14:creationId xmlns:p14="http://schemas.microsoft.com/office/powerpoint/2010/main" val="11075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20"/>
          <p:cNvSpPr>
            <a:spLocks noChangeArrowheads="1"/>
          </p:cNvSpPr>
          <p:nvPr/>
        </p:nvSpPr>
        <p:spPr bwMode="auto">
          <a:xfrm rot="5400000">
            <a:off x="4462482" y="4004334"/>
            <a:ext cx="179113" cy="1905000"/>
          </a:xfrm>
          <a:prstGeom prst="roundRect">
            <a:avLst>
              <a:gd name="adj" fmla="val 4027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2405" name="Picture 69" descr="Exterior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2126" r="1555" b="2214"/>
          <a:stretch>
            <a:fillRect/>
          </a:stretch>
        </p:blipFill>
        <p:spPr bwMode="auto">
          <a:xfrm>
            <a:off x="2133600" y="1914529"/>
            <a:ext cx="518160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406" name="Picture 70" descr="TOPbatt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9792" r="7120" b="4552"/>
          <a:stretch>
            <a:fillRect/>
          </a:stretch>
        </p:blipFill>
        <p:spPr bwMode="auto">
          <a:xfrm>
            <a:off x="5257800" y="2466975"/>
            <a:ext cx="152400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22" y="258292"/>
            <a:ext cx="8243888" cy="8466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sz="2400" b="1" dirty="0"/>
              <a:t>Graphical Crash Testing for </a:t>
            </a:r>
            <a:r>
              <a:rPr lang="en-US" sz="2400" b="1" dirty="0" smtClean="0"/>
              <a:t>Public Domain &amp; Internal</a:t>
            </a:r>
            <a:endParaRPr lang="en-US" sz="2400" b="1" dirty="0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447800" y="3352800"/>
            <a:ext cx="457200" cy="990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905000" y="3352800"/>
            <a:ext cx="76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AutoShape 14"/>
          <p:cNvSpPr>
            <a:spLocks noChangeArrowheads="1"/>
          </p:cNvSpPr>
          <p:nvPr/>
        </p:nvSpPr>
        <p:spPr bwMode="auto">
          <a:xfrm>
            <a:off x="7267576" y="2590800"/>
            <a:ext cx="228600" cy="1905000"/>
          </a:xfrm>
          <a:prstGeom prst="roundRect">
            <a:avLst>
              <a:gd name="adj" fmla="val 4027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7324727" y="2590800"/>
            <a:ext cx="533400" cy="1905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AutoShape 17"/>
          <p:cNvSpPr>
            <a:spLocks noChangeArrowheads="1"/>
          </p:cNvSpPr>
          <p:nvPr/>
        </p:nvSpPr>
        <p:spPr bwMode="auto">
          <a:xfrm>
            <a:off x="8062560" y="1752600"/>
            <a:ext cx="90840" cy="1905000"/>
          </a:xfrm>
          <a:prstGeom prst="roundRect">
            <a:avLst>
              <a:gd name="adj" fmla="val 4027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8146312" y="1771566"/>
            <a:ext cx="533400" cy="1905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6" name="AutoShape 20"/>
          <p:cNvSpPr>
            <a:spLocks noChangeArrowheads="1"/>
          </p:cNvSpPr>
          <p:nvPr/>
        </p:nvSpPr>
        <p:spPr bwMode="auto">
          <a:xfrm rot="5400000">
            <a:off x="5681581" y="3386218"/>
            <a:ext cx="143032" cy="1905000"/>
          </a:xfrm>
          <a:prstGeom prst="roundRect">
            <a:avLst>
              <a:gd name="adj" fmla="val 4027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 rot="5400000">
            <a:off x="5510213" y="3671890"/>
            <a:ext cx="485774" cy="1905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358" name="Group 22"/>
          <p:cNvGrpSpPr>
            <a:grpSpLocks/>
          </p:cNvGrpSpPr>
          <p:nvPr/>
        </p:nvGrpSpPr>
        <p:grpSpPr bwMode="auto">
          <a:xfrm rot="16200000" flipV="1">
            <a:off x="5448300" y="800100"/>
            <a:ext cx="609600" cy="1905000"/>
            <a:chOff x="4512" y="1872"/>
            <a:chExt cx="384" cy="1200"/>
          </a:xfrm>
        </p:grpSpPr>
        <p:sp>
          <p:nvSpPr>
            <p:cNvPr id="142359" name="AutoShape 23"/>
            <p:cNvSpPr>
              <a:spLocks noChangeArrowheads="1"/>
            </p:cNvSpPr>
            <p:nvPr/>
          </p:nvSpPr>
          <p:spPr bwMode="auto">
            <a:xfrm>
              <a:off x="4512" y="1872"/>
              <a:ext cx="144" cy="1200"/>
            </a:xfrm>
            <a:prstGeom prst="roundRect">
              <a:avLst>
                <a:gd name="adj" fmla="val 40278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0" name="Rectangle 24"/>
            <p:cNvSpPr>
              <a:spLocks noChangeArrowheads="1"/>
            </p:cNvSpPr>
            <p:nvPr/>
          </p:nvSpPr>
          <p:spPr bwMode="auto">
            <a:xfrm flipV="1">
              <a:off x="4560" y="1872"/>
              <a:ext cx="336" cy="12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361" name="Group 25"/>
          <p:cNvGrpSpPr>
            <a:grpSpLocks/>
          </p:cNvGrpSpPr>
          <p:nvPr/>
        </p:nvGrpSpPr>
        <p:grpSpPr bwMode="auto">
          <a:xfrm rot="16200000" flipV="1">
            <a:off x="4114799" y="266700"/>
            <a:ext cx="609600" cy="1905000"/>
            <a:chOff x="4512" y="1872"/>
            <a:chExt cx="384" cy="1200"/>
          </a:xfrm>
        </p:grpSpPr>
        <p:sp>
          <p:nvSpPr>
            <p:cNvPr id="142362" name="AutoShape 26"/>
            <p:cNvSpPr>
              <a:spLocks noChangeArrowheads="1"/>
            </p:cNvSpPr>
            <p:nvPr/>
          </p:nvSpPr>
          <p:spPr bwMode="auto">
            <a:xfrm>
              <a:off x="4512" y="1872"/>
              <a:ext cx="144" cy="1200"/>
            </a:xfrm>
            <a:prstGeom prst="roundRect">
              <a:avLst>
                <a:gd name="adj" fmla="val 40278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3" name="Rectangle 27"/>
            <p:cNvSpPr>
              <a:spLocks noChangeArrowheads="1"/>
            </p:cNvSpPr>
            <p:nvPr/>
          </p:nvSpPr>
          <p:spPr bwMode="auto">
            <a:xfrm>
              <a:off x="4560" y="1872"/>
              <a:ext cx="336" cy="12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365" name="AutoShape 29"/>
          <p:cNvSpPr>
            <a:spLocks noChangeArrowheads="1"/>
          </p:cNvSpPr>
          <p:nvPr/>
        </p:nvSpPr>
        <p:spPr bwMode="auto">
          <a:xfrm rot="5400000">
            <a:off x="4419600" y="4267202"/>
            <a:ext cx="228600" cy="1905000"/>
          </a:xfrm>
          <a:prstGeom prst="roundRect">
            <a:avLst>
              <a:gd name="adj" fmla="val 4027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6" name="Rectangle 30"/>
          <p:cNvSpPr>
            <a:spLocks noChangeArrowheads="1"/>
          </p:cNvSpPr>
          <p:nvPr/>
        </p:nvSpPr>
        <p:spPr bwMode="auto">
          <a:xfrm rot="5400000">
            <a:off x="4267200" y="4303442"/>
            <a:ext cx="533400" cy="1905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1" name="Oval 45"/>
          <p:cNvSpPr>
            <a:spLocks noChangeArrowheads="1"/>
          </p:cNvSpPr>
          <p:nvPr/>
        </p:nvSpPr>
        <p:spPr bwMode="auto">
          <a:xfrm>
            <a:off x="4381500" y="4219731"/>
            <a:ext cx="381000" cy="381000"/>
          </a:xfrm>
          <a:prstGeom prst="ellipse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82" name="Oval 46"/>
          <p:cNvSpPr>
            <a:spLocks noChangeArrowheads="1"/>
          </p:cNvSpPr>
          <p:nvPr/>
        </p:nvSpPr>
        <p:spPr bwMode="auto">
          <a:xfrm>
            <a:off x="3977182" y="4219731"/>
            <a:ext cx="381000" cy="381000"/>
          </a:xfrm>
          <a:prstGeom prst="ellipse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83" name="Line 47"/>
          <p:cNvSpPr>
            <a:spLocks noChangeShapeType="1"/>
          </p:cNvSpPr>
          <p:nvPr/>
        </p:nvSpPr>
        <p:spPr bwMode="auto">
          <a:xfrm flipH="1">
            <a:off x="4238625" y="38100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4" name="Line 48"/>
          <p:cNvSpPr>
            <a:spLocks noChangeShapeType="1"/>
          </p:cNvSpPr>
          <p:nvPr/>
        </p:nvSpPr>
        <p:spPr bwMode="auto">
          <a:xfrm flipH="1">
            <a:off x="4648200" y="38100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8" name="Text Box 52"/>
          <p:cNvSpPr txBox="1">
            <a:spLocks noChangeArrowheads="1"/>
          </p:cNvSpPr>
          <p:nvPr/>
        </p:nvSpPr>
        <p:spPr bwMode="auto">
          <a:xfrm>
            <a:off x="1131679" y="4511873"/>
            <a:ext cx="1045479" cy="461665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40mph 40% </a:t>
            </a:r>
          </a:p>
          <a:p>
            <a:pPr algn="ctr"/>
            <a:r>
              <a:rPr lang="en-US" sz="1200" i="1" dirty="0"/>
              <a:t>IIHS Offset</a:t>
            </a:r>
          </a:p>
        </p:txBody>
      </p:sp>
      <p:sp>
        <p:nvSpPr>
          <p:cNvPr id="142389" name="Text Box 53"/>
          <p:cNvSpPr txBox="1">
            <a:spLocks noChangeArrowheads="1"/>
          </p:cNvSpPr>
          <p:nvPr/>
        </p:nvSpPr>
        <p:spPr bwMode="auto">
          <a:xfrm>
            <a:off x="1669105" y="1548861"/>
            <a:ext cx="2089033" cy="461665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/>
              <a:t>NCAP 20mph </a:t>
            </a:r>
            <a:r>
              <a:rPr lang="en-US" sz="1200" i="1" dirty="0"/>
              <a:t>Oblique</a:t>
            </a:r>
          </a:p>
          <a:p>
            <a:pPr algn="ctr"/>
            <a:r>
              <a:rPr lang="en-US" sz="1200" i="1" dirty="0" smtClean="0"/>
              <a:t>Left &amp; Right Pole (5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/50</a:t>
            </a:r>
            <a:r>
              <a:rPr lang="en-US" sz="1200" i="1" baseline="30000" dirty="0" smtClean="0"/>
              <a:t>th%</a:t>
            </a:r>
            <a:r>
              <a:rPr lang="en-US" sz="1200" i="1" dirty="0" smtClean="0"/>
              <a:t>) </a:t>
            </a:r>
            <a:endParaRPr lang="en-US" sz="1200" i="1" dirty="0"/>
          </a:p>
        </p:txBody>
      </p:sp>
      <p:sp>
        <p:nvSpPr>
          <p:cNvPr id="142391" name="Text Box 55"/>
          <p:cNvSpPr txBox="1">
            <a:spLocks noChangeArrowheads="1"/>
          </p:cNvSpPr>
          <p:nvPr/>
        </p:nvSpPr>
        <p:spPr bwMode="auto">
          <a:xfrm>
            <a:off x="6019800" y="4604519"/>
            <a:ext cx="1196161" cy="577081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50" i="1" dirty="0" smtClean="0"/>
              <a:t>High Speed</a:t>
            </a:r>
          </a:p>
          <a:p>
            <a:pPr algn="ctr"/>
            <a:r>
              <a:rPr lang="en-US" sz="1050" i="1" dirty="0" smtClean="0"/>
              <a:t>V-to-V </a:t>
            </a:r>
          </a:p>
          <a:p>
            <a:pPr algn="ctr"/>
            <a:r>
              <a:rPr lang="en-US" sz="1050" i="1" dirty="0" smtClean="0"/>
              <a:t>Left &amp; Right Side</a:t>
            </a:r>
            <a:endParaRPr lang="en-US" sz="1050" i="1" dirty="0"/>
          </a:p>
        </p:txBody>
      </p:sp>
      <p:sp>
        <p:nvSpPr>
          <p:cNvPr id="142392" name="Line 56"/>
          <p:cNvSpPr>
            <a:spLocks noChangeShapeType="1"/>
          </p:cNvSpPr>
          <p:nvPr/>
        </p:nvSpPr>
        <p:spPr bwMode="auto">
          <a:xfrm flipH="1">
            <a:off x="5791200" y="4121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3" name="Line 57"/>
          <p:cNvSpPr>
            <a:spLocks noChangeShapeType="1"/>
          </p:cNvSpPr>
          <p:nvPr/>
        </p:nvSpPr>
        <p:spPr bwMode="auto">
          <a:xfrm flipH="1">
            <a:off x="4343400" y="4059452"/>
            <a:ext cx="639996" cy="9627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4" name="Text Box 58"/>
          <p:cNvSpPr txBox="1">
            <a:spLocks noChangeArrowheads="1"/>
          </p:cNvSpPr>
          <p:nvPr/>
        </p:nvSpPr>
        <p:spPr bwMode="auto">
          <a:xfrm>
            <a:off x="2601132" y="5169277"/>
            <a:ext cx="1451744" cy="646331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38.5mph </a:t>
            </a:r>
          </a:p>
          <a:p>
            <a:pPr algn="ctr"/>
            <a:r>
              <a:rPr lang="en-US" sz="1200" i="1" dirty="0" smtClean="0"/>
              <a:t>NCAP Left &amp; Right</a:t>
            </a:r>
            <a:endParaRPr lang="en-US" sz="1200" i="1" dirty="0"/>
          </a:p>
          <a:p>
            <a:pPr algn="ctr"/>
            <a:r>
              <a:rPr lang="en-US" sz="1200" i="1" dirty="0" smtClean="0"/>
              <a:t>Side MDB</a:t>
            </a:r>
            <a:endParaRPr lang="en-US" sz="1200" i="1" dirty="0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 flipH="1" flipV="1">
            <a:off x="5715000" y="1676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 rot="-5400000">
            <a:off x="7162800" y="3352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1" name="Line 65"/>
          <p:cNvSpPr>
            <a:spLocks noChangeShapeType="1"/>
          </p:cNvSpPr>
          <p:nvPr/>
        </p:nvSpPr>
        <p:spPr bwMode="auto">
          <a:xfrm rot="-5400000">
            <a:off x="7924800" y="2514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2" name="Text Box 66"/>
          <p:cNvSpPr txBox="1">
            <a:spLocks noChangeArrowheads="1"/>
          </p:cNvSpPr>
          <p:nvPr/>
        </p:nvSpPr>
        <p:spPr bwMode="auto">
          <a:xfrm>
            <a:off x="7751014" y="3980418"/>
            <a:ext cx="891590" cy="738664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50" i="1" dirty="0" smtClean="0"/>
              <a:t>High Speed</a:t>
            </a:r>
          </a:p>
          <a:p>
            <a:pPr algn="ctr"/>
            <a:r>
              <a:rPr lang="en-US" sz="1050" i="1" dirty="0" smtClean="0"/>
              <a:t>V-to-V</a:t>
            </a:r>
          </a:p>
          <a:p>
            <a:pPr algn="ctr"/>
            <a:r>
              <a:rPr lang="en-US" sz="1050" i="1" dirty="0" smtClean="0"/>
              <a:t>Left </a:t>
            </a:r>
            <a:r>
              <a:rPr lang="en-US" sz="1050" i="1" dirty="0"/>
              <a:t>&amp; Right</a:t>
            </a:r>
          </a:p>
          <a:p>
            <a:pPr algn="ctr"/>
            <a:r>
              <a:rPr lang="en-US" sz="1050" i="1" dirty="0" smtClean="0"/>
              <a:t>Rear</a:t>
            </a:r>
            <a:endParaRPr lang="en-US" sz="1050" i="1" dirty="0"/>
          </a:p>
        </p:txBody>
      </p:sp>
      <p:grpSp>
        <p:nvGrpSpPr>
          <p:cNvPr id="142409" name="Group 73"/>
          <p:cNvGrpSpPr>
            <a:grpSpLocks/>
          </p:cNvGrpSpPr>
          <p:nvPr/>
        </p:nvGrpSpPr>
        <p:grpSpPr bwMode="auto">
          <a:xfrm>
            <a:off x="3819524" y="5565392"/>
            <a:ext cx="1905000" cy="666750"/>
            <a:chOff x="4272" y="3564"/>
            <a:chExt cx="1200" cy="420"/>
          </a:xfrm>
        </p:grpSpPr>
        <p:grpSp>
          <p:nvGrpSpPr>
            <p:cNvPr id="142410" name="Group 74"/>
            <p:cNvGrpSpPr>
              <a:grpSpLocks/>
            </p:cNvGrpSpPr>
            <p:nvPr/>
          </p:nvGrpSpPr>
          <p:grpSpPr bwMode="auto">
            <a:xfrm>
              <a:off x="4272" y="3600"/>
              <a:ext cx="1200" cy="384"/>
              <a:chOff x="2256" y="3696"/>
              <a:chExt cx="1200" cy="384"/>
            </a:xfrm>
          </p:grpSpPr>
          <p:sp>
            <p:nvSpPr>
              <p:cNvPr id="142411" name="Rectangle 75"/>
              <p:cNvSpPr>
                <a:spLocks noChangeArrowheads="1"/>
              </p:cNvSpPr>
              <p:nvPr/>
            </p:nvSpPr>
            <p:spPr bwMode="auto">
              <a:xfrm>
                <a:off x="2256" y="384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2" name="AutoShape 76"/>
              <p:cNvSpPr>
                <a:spLocks noChangeArrowheads="1"/>
              </p:cNvSpPr>
              <p:nvPr/>
            </p:nvSpPr>
            <p:spPr bwMode="auto">
              <a:xfrm>
                <a:off x="3120" y="3696"/>
                <a:ext cx="336" cy="144"/>
              </a:xfrm>
              <a:prstGeom prst="rtTriangl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3" name="AutoShape 77"/>
              <p:cNvSpPr>
                <a:spLocks noChangeArrowheads="1"/>
              </p:cNvSpPr>
              <p:nvPr/>
            </p:nvSpPr>
            <p:spPr bwMode="auto">
              <a:xfrm flipH="1">
                <a:off x="2256" y="3696"/>
                <a:ext cx="336" cy="144"/>
              </a:xfrm>
              <a:prstGeom prst="rtTriangl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4" name="Rectangle 78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528" cy="14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5" name="AutoShape 79"/>
              <p:cNvSpPr>
                <a:spLocks noChangeArrowheads="1"/>
              </p:cNvSpPr>
              <p:nvPr/>
            </p:nvSpPr>
            <p:spPr bwMode="auto">
              <a:xfrm flipH="1">
                <a:off x="2256" y="3696"/>
                <a:ext cx="336" cy="144"/>
              </a:xfrm>
              <a:prstGeom prst="rtTriangle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6" name="Rectangle 80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528" cy="144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7" name="AutoShape 81"/>
              <p:cNvSpPr>
                <a:spLocks noChangeArrowheads="1"/>
              </p:cNvSpPr>
              <p:nvPr/>
            </p:nvSpPr>
            <p:spPr bwMode="auto">
              <a:xfrm>
                <a:off x="3120" y="3696"/>
                <a:ext cx="336" cy="144"/>
              </a:xfrm>
              <a:prstGeom prst="rtTriangl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8" name="AutoShape 82"/>
              <p:cNvSpPr>
                <a:spLocks noChangeArrowheads="1"/>
              </p:cNvSpPr>
              <p:nvPr/>
            </p:nvSpPr>
            <p:spPr bwMode="auto">
              <a:xfrm flipH="1">
                <a:off x="2256" y="3696"/>
                <a:ext cx="336" cy="144"/>
              </a:xfrm>
              <a:prstGeom prst="rtTriangl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9" name="Rectangle 83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528" cy="14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20" name="AutoShape 84"/>
            <p:cNvSpPr>
              <a:spLocks noChangeArrowheads="1"/>
            </p:cNvSpPr>
            <p:nvPr/>
          </p:nvSpPr>
          <p:spPr bwMode="auto">
            <a:xfrm rot="-1355718">
              <a:off x="4272" y="3636"/>
              <a:ext cx="336" cy="4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21" name="AutoShape 85"/>
            <p:cNvSpPr>
              <a:spLocks noChangeArrowheads="1"/>
            </p:cNvSpPr>
            <p:nvPr/>
          </p:nvSpPr>
          <p:spPr bwMode="auto">
            <a:xfrm rot="1355718" flipH="1">
              <a:off x="5136" y="3624"/>
              <a:ext cx="336" cy="4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22" name="AutoShape 86"/>
            <p:cNvSpPr>
              <a:spLocks noChangeArrowheads="1"/>
            </p:cNvSpPr>
            <p:nvPr/>
          </p:nvSpPr>
          <p:spPr bwMode="auto">
            <a:xfrm>
              <a:off x="4590" y="3564"/>
              <a:ext cx="576" cy="4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404" name="Line 68"/>
          <p:cNvSpPr>
            <a:spLocks noChangeShapeType="1"/>
          </p:cNvSpPr>
          <p:nvPr/>
        </p:nvSpPr>
        <p:spPr bwMode="auto">
          <a:xfrm>
            <a:off x="4772024" y="5181601"/>
            <a:ext cx="1" cy="6170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3" name="Text Box 67"/>
          <p:cNvSpPr txBox="1">
            <a:spLocks noChangeArrowheads="1"/>
          </p:cNvSpPr>
          <p:nvPr/>
        </p:nvSpPr>
        <p:spPr bwMode="auto">
          <a:xfrm>
            <a:off x="5689164" y="5698742"/>
            <a:ext cx="867962" cy="646331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31mph</a:t>
            </a:r>
          </a:p>
          <a:p>
            <a:pPr algn="ctr"/>
            <a:r>
              <a:rPr lang="en-US" sz="1200" i="1" dirty="0" smtClean="0"/>
              <a:t>Left </a:t>
            </a:r>
            <a:r>
              <a:rPr lang="en-US" sz="1200" i="1" dirty="0"/>
              <a:t>IIHS</a:t>
            </a:r>
          </a:p>
          <a:p>
            <a:pPr algn="ctr"/>
            <a:r>
              <a:rPr lang="en-US" sz="1200" i="1" dirty="0"/>
              <a:t>Cart</a:t>
            </a:r>
          </a:p>
        </p:txBody>
      </p:sp>
      <p:sp>
        <p:nvSpPr>
          <p:cNvPr id="68" name="Rectangle 12" descr="Dark upward diagonal"/>
          <p:cNvSpPr>
            <a:spLocks noChangeArrowheads="1"/>
          </p:cNvSpPr>
          <p:nvPr/>
        </p:nvSpPr>
        <p:spPr bwMode="auto">
          <a:xfrm>
            <a:off x="455274" y="1219200"/>
            <a:ext cx="477447" cy="39624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9"/>
          <p:cNvSpPr txBox="1">
            <a:spLocks noChangeArrowheads="1"/>
          </p:cNvSpPr>
          <p:nvPr/>
        </p:nvSpPr>
        <p:spPr bwMode="auto">
          <a:xfrm>
            <a:off x="275130" y="1600200"/>
            <a:ext cx="856549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35mph NCAP </a:t>
            </a:r>
            <a:endParaRPr lang="en-US" sz="1200" i="1" dirty="0"/>
          </a:p>
          <a:p>
            <a:pPr algn="ctr"/>
            <a:r>
              <a:rPr lang="en-US" sz="1200" i="1" dirty="0"/>
              <a:t>Rigid </a:t>
            </a:r>
            <a:r>
              <a:rPr lang="en-US" sz="1200" i="1" dirty="0" smtClean="0"/>
              <a:t>Barrier</a:t>
            </a:r>
            <a:endParaRPr lang="en-US" sz="1200" i="1" dirty="0"/>
          </a:p>
        </p:txBody>
      </p:sp>
      <p:sp>
        <p:nvSpPr>
          <p:cNvPr id="75" name="Oval 46"/>
          <p:cNvSpPr>
            <a:spLocks noChangeArrowheads="1"/>
          </p:cNvSpPr>
          <p:nvPr/>
        </p:nvSpPr>
        <p:spPr bwMode="auto">
          <a:xfrm>
            <a:off x="3809492" y="1653624"/>
            <a:ext cx="381000" cy="381000"/>
          </a:xfrm>
          <a:prstGeom prst="ellipse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46"/>
          <p:cNvSpPr>
            <a:spLocks noChangeArrowheads="1"/>
          </p:cNvSpPr>
          <p:nvPr/>
        </p:nvSpPr>
        <p:spPr bwMode="auto">
          <a:xfrm>
            <a:off x="4200525" y="1641048"/>
            <a:ext cx="381000" cy="381000"/>
          </a:xfrm>
          <a:prstGeom prst="ellipse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95" name="Line 59"/>
          <p:cNvSpPr>
            <a:spLocks noChangeShapeType="1"/>
          </p:cNvSpPr>
          <p:nvPr/>
        </p:nvSpPr>
        <p:spPr bwMode="auto">
          <a:xfrm flipH="1" flipV="1">
            <a:off x="4255855" y="1466851"/>
            <a:ext cx="592371" cy="6821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47"/>
          <p:cNvSpPr>
            <a:spLocks noChangeShapeType="1"/>
          </p:cNvSpPr>
          <p:nvPr/>
        </p:nvSpPr>
        <p:spPr bwMode="auto">
          <a:xfrm flipH="1" flipV="1">
            <a:off x="4061188" y="1904998"/>
            <a:ext cx="253637" cy="4905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47"/>
          <p:cNvSpPr>
            <a:spLocks noChangeShapeType="1"/>
          </p:cNvSpPr>
          <p:nvPr/>
        </p:nvSpPr>
        <p:spPr bwMode="auto">
          <a:xfrm flipH="1" flipV="1">
            <a:off x="4419599" y="1962088"/>
            <a:ext cx="194667" cy="433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42100"/>
            <a:ext cx="2133600" cy="215900"/>
          </a:xfrm>
        </p:spPr>
        <p:txBody>
          <a:bodyPr/>
          <a:lstStyle/>
          <a:p>
            <a:fld id="{93F4A653-4EF7-42F1-9057-AABDCD348CB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563563"/>
            <a:ext cx="8686800" cy="555553"/>
          </a:xfrm>
        </p:spPr>
        <p:txBody>
          <a:bodyPr/>
          <a:lstStyle/>
          <a:p>
            <a:r>
              <a:rPr lang="en-US" sz="3200" dirty="0" smtClean="0">
                <a:solidFill>
                  <a:srgbClr val="14056B"/>
                </a:solidFill>
              </a:rPr>
              <a:t>Focus Electric Battery Location</a:t>
            </a:r>
            <a:endParaRPr lang="en-US" sz="3200" dirty="0">
              <a:solidFill>
                <a:srgbClr val="14056B"/>
              </a:solidFill>
            </a:endParaRPr>
          </a:p>
        </p:txBody>
      </p:sp>
      <p:pic>
        <p:nvPicPr>
          <p:cNvPr id="5" name="Picture 3" descr="FocusElectric_63_HR_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8" y="1690456"/>
            <a:ext cx="5700713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ocusElectric_62_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54" y="4541839"/>
            <a:ext cx="5119175" cy="212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07059" y="3836529"/>
            <a:ext cx="15209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BEV Battery Packs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467556" y="4226063"/>
            <a:ext cx="1100138" cy="471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499641" y="4226063"/>
            <a:ext cx="514350" cy="1106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2478020" y="3358883"/>
            <a:ext cx="1963606" cy="142042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59898" y="4461806"/>
            <a:ext cx="21181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BEV Lower Battery Pack is mounted under the vehicle below the second row seats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5356026" y="1690456"/>
            <a:ext cx="1007267" cy="1106489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363293" y="1148083"/>
            <a:ext cx="260925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BEV Upper Battery Pack is mounted in the trunk behind the second row seats.  Lower portion of pack extends through trunk floor to the outside of the vehicle</a:t>
            </a:r>
          </a:p>
        </p:txBody>
      </p:sp>
      <p:pic>
        <p:nvPicPr>
          <p:cNvPr id="15" name="Picture 11" descr="FocusElectric_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80" y="5258994"/>
            <a:ext cx="1808389" cy="1205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28600" dir="2640000" sx="101000" sy="101000" algn="ctr" rotWithShape="0">
              <a:srgbClr val="80808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42100"/>
            <a:ext cx="2133600" cy="2159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657E008-7080-4639-89B6-F5C38F6D9FD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6" name="Title 1"/>
          <p:cNvSpPr>
            <a:spLocks noGrp="1"/>
          </p:cNvSpPr>
          <p:nvPr>
            <p:ph type="title" sz="quarter"/>
          </p:nvPr>
        </p:nvSpPr>
        <p:spPr>
          <a:xfrm>
            <a:off x="228600" y="563563"/>
            <a:ext cx="8686800" cy="528637"/>
          </a:xfrm>
        </p:spPr>
        <p:txBody>
          <a:bodyPr/>
          <a:lstStyle/>
          <a:p>
            <a:r>
              <a:rPr lang="en-US" sz="3200" smtClean="0">
                <a:solidFill>
                  <a:srgbClr val="14056B"/>
                </a:solidFill>
              </a:rPr>
              <a:t>FMEA Analysis</a:t>
            </a:r>
            <a:endParaRPr lang="en-US" sz="3200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770188" y="2563813"/>
            <a:ext cx="1844675" cy="23082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Over Temperature</a:t>
            </a:r>
          </a:p>
          <a:p>
            <a:endParaRPr lang="en-US" sz="1600"/>
          </a:p>
          <a:p>
            <a:r>
              <a:rPr lang="en-US" sz="1600"/>
              <a:t>Over Charge</a:t>
            </a:r>
          </a:p>
          <a:p>
            <a:endParaRPr lang="en-US" sz="1600"/>
          </a:p>
          <a:p>
            <a:r>
              <a:rPr lang="en-US" sz="1600"/>
              <a:t>Over Discharge</a:t>
            </a:r>
          </a:p>
          <a:p>
            <a:endParaRPr lang="en-US" sz="1600"/>
          </a:p>
          <a:p>
            <a:r>
              <a:rPr lang="en-US" sz="1600"/>
              <a:t>External Short</a:t>
            </a:r>
          </a:p>
          <a:p>
            <a:endParaRPr lang="en-US" sz="1600"/>
          </a:p>
          <a:p>
            <a:r>
              <a:rPr lang="en-US" sz="1600"/>
              <a:t>Internal Cell Short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456488" y="2200275"/>
            <a:ext cx="1487487" cy="3784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No Effect</a:t>
            </a:r>
          </a:p>
          <a:p>
            <a:endParaRPr lang="en-US" sz="1600"/>
          </a:p>
          <a:p>
            <a:r>
              <a:rPr lang="en-US" sz="1600"/>
              <a:t>Protection Activated</a:t>
            </a:r>
          </a:p>
          <a:p>
            <a:endParaRPr lang="en-US" sz="1600"/>
          </a:p>
          <a:p>
            <a:r>
              <a:rPr lang="en-US" sz="1600"/>
              <a:t>Damage/</a:t>
            </a:r>
          </a:p>
          <a:p>
            <a:r>
              <a:rPr lang="en-US" sz="1600"/>
              <a:t>Retention</a:t>
            </a:r>
          </a:p>
          <a:p>
            <a:endParaRPr lang="en-US" sz="1600"/>
          </a:p>
          <a:p>
            <a:r>
              <a:rPr lang="en-US" sz="1600"/>
              <a:t>Leakage</a:t>
            </a:r>
          </a:p>
          <a:p>
            <a:endParaRPr lang="en-US" sz="1600"/>
          </a:p>
          <a:p>
            <a:r>
              <a:rPr lang="en-US" sz="1600"/>
              <a:t>Venting</a:t>
            </a:r>
          </a:p>
          <a:p>
            <a:endParaRPr lang="en-US" sz="1600"/>
          </a:p>
          <a:p>
            <a:r>
              <a:rPr lang="en-US" sz="1600"/>
              <a:t>Fire/Flame</a:t>
            </a:r>
          </a:p>
          <a:p>
            <a:endParaRPr lang="en-US" sz="1600"/>
          </a:p>
          <a:p>
            <a:endParaRPr lang="en-US" sz="160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33363" y="1697038"/>
            <a:ext cx="200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Noise Factors &amp;</a:t>
            </a:r>
          </a:p>
          <a:p>
            <a:pPr algn="ctr"/>
            <a:r>
              <a:rPr lang="en-US" sz="2000"/>
              <a:t>Failure Modes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236913" y="2035175"/>
            <a:ext cx="91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Stress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625" y="2441575"/>
            <a:ext cx="2111375" cy="25558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Level Design Actions</a:t>
            </a: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 Level Design Actions</a:t>
            </a: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Level Design Actions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7608888" y="1376363"/>
            <a:ext cx="11826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Potential</a:t>
            </a:r>
          </a:p>
          <a:p>
            <a:pPr algn="ctr"/>
            <a:r>
              <a:rPr lang="en-US" sz="2000"/>
              <a:t>Effects</a:t>
            </a:r>
          </a:p>
        </p:txBody>
      </p:sp>
      <p:sp>
        <p:nvSpPr>
          <p:cNvPr id="41993" name="Oval 13"/>
          <p:cNvSpPr>
            <a:spLocks noChangeArrowheads="1"/>
          </p:cNvSpPr>
          <p:nvPr/>
        </p:nvSpPr>
        <p:spPr bwMode="auto">
          <a:xfrm>
            <a:off x="5126038" y="1531938"/>
            <a:ext cx="1858962" cy="738187"/>
          </a:xfrm>
          <a:prstGeom prst="ellipse">
            <a:avLst/>
          </a:prstGeom>
          <a:solidFill>
            <a:schemeClr val="accent1">
              <a:alpha val="4196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Text Box 14"/>
          <p:cNvSpPr txBox="1">
            <a:spLocks noChangeArrowheads="1"/>
          </p:cNvSpPr>
          <p:nvPr/>
        </p:nvSpPr>
        <p:spPr bwMode="auto">
          <a:xfrm>
            <a:off x="131763" y="2439988"/>
            <a:ext cx="2209800" cy="255428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Normal Conditions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Noise Factors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Off-Normal Conditions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Failure Modes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5492750" y="1582738"/>
            <a:ext cx="1125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Prevent</a:t>
            </a:r>
          </a:p>
          <a:p>
            <a:pPr algn="ctr"/>
            <a:r>
              <a:rPr lang="en-US" sz="2000" b="1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9440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42100"/>
            <a:ext cx="2133600" cy="2159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8F78E39-902D-4865-BC19-798D3EB8FEF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4" name="Title 1"/>
          <p:cNvSpPr>
            <a:spLocks noGrp="1"/>
          </p:cNvSpPr>
          <p:nvPr>
            <p:ph type="title" sz="quarter"/>
          </p:nvPr>
        </p:nvSpPr>
        <p:spPr>
          <a:xfrm>
            <a:off x="228600" y="563563"/>
            <a:ext cx="8686800" cy="528637"/>
          </a:xfrm>
        </p:spPr>
        <p:txBody>
          <a:bodyPr/>
          <a:lstStyle/>
          <a:p>
            <a:r>
              <a:rPr lang="en-US" sz="3200" smtClean="0">
                <a:solidFill>
                  <a:srgbClr val="14056B"/>
                </a:solidFill>
              </a:rPr>
              <a:t>Vehicle, Pack &amp; Cell Level Actions</a:t>
            </a:r>
            <a:endParaRPr lang="en-US" sz="3200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0663" y="2809875"/>
            <a:ext cx="2370137" cy="282257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779713" y="1362075"/>
            <a:ext cx="3443287" cy="3509963"/>
          </a:xfrm>
          <a:prstGeom prst="rect">
            <a:avLst/>
          </a:prstGeom>
          <a:solidFill>
            <a:srgbClr val="FF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416675" y="2789238"/>
            <a:ext cx="2590800" cy="2509837"/>
          </a:xfrm>
          <a:prstGeom prst="rect">
            <a:avLst/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77813" y="2900363"/>
            <a:ext cx="2312987" cy="230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14056B"/>
                </a:solidFill>
              </a:rPr>
              <a:t>Vehicle Level Actions</a:t>
            </a:r>
          </a:p>
          <a:p>
            <a:pPr eaLnBrk="1" hangingPunct="1">
              <a:defRPr/>
            </a:pPr>
            <a:endParaRPr lang="en-US" sz="1600" b="0" dirty="0"/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Vehicle Structure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1600" b="0" dirty="0"/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Vehicle Cooling Sys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1600" b="0" dirty="0"/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Vehicle Controls Sys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1600" b="0" dirty="0"/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Charging Control Sys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779713" y="1417638"/>
            <a:ext cx="3443287" cy="3294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14056B"/>
                </a:solidFill>
              </a:rPr>
              <a:t>Pack Level Actions</a:t>
            </a:r>
          </a:p>
          <a:p>
            <a:pPr eaLnBrk="1" hangingPunct="1">
              <a:defRPr/>
            </a:pPr>
            <a:endParaRPr lang="en-US" sz="1600" b="0" dirty="0"/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Battery Pack Structure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/>
              <a:t>Vent </a:t>
            </a:r>
            <a:r>
              <a:rPr lang="en-US" sz="1600" b="0" dirty="0"/>
              <a:t>Management Sys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/>
              <a:t>Pack </a:t>
            </a:r>
            <a:r>
              <a:rPr lang="en-US" sz="1600" b="0" dirty="0"/>
              <a:t>Cooling Sys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/>
              <a:t>Battery </a:t>
            </a:r>
            <a:r>
              <a:rPr lang="en-US" sz="1600" b="0" dirty="0"/>
              <a:t>Controls Sys</a:t>
            </a:r>
          </a:p>
          <a:p>
            <a:pPr marL="177800" indent="-177800" eaLnBrk="1" hangingPunct="1">
              <a:buFontTx/>
              <a:buChar char="•"/>
              <a:defRPr/>
            </a:pPr>
            <a:r>
              <a:rPr lang="en-US" sz="1600" b="0" dirty="0" smtClean="0"/>
              <a:t>Power </a:t>
            </a:r>
            <a:r>
              <a:rPr lang="en-US" sz="1600" b="0" dirty="0"/>
              <a:t>Limits (Temp, Age, others)</a:t>
            </a:r>
          </a:p>
          <a:p>
            <a:pPr marL="177800" indent="-177800" eaLnBrk="1" hangingPunct="1">
              <a:buFontTx/>
              <a:buChar char="•"/>
              <a:defRPr/>
            </a:pPr>
            <a:r>
              <a:rPr lang="en-US" sz="1600" b="0" dirty="0" smtClean="0"/>
              <a:t>Over </a:t>
            </a:r>
            <a:r>
              <a:rPr lang="en-US" sz="1600" b="0" dirty="0"/>
              <a:t>Temp</a:t>
            </a:r>
          </a:p>
          <a:p>
            <a:pPr marL="177800" indent="-177800" eaLnBrk="1" hangingPunct="1">
              <a:buFontTx/>
              <a:buChar char="•"/>
              <a:defRPr/>
            </a:pPr>
            <a:r>
              <a:rPr lang="en-US" sz="1600" b="0" dirty="0" smtClean="0"/>
              <a:t>Over </a:t>
            </a:r>
            <a:r>
              <a:rPr lang="en-US" sz="1600" b="0" dirty="0"/>
              <a:t>Charge/Discharge</a:t>
            </a:r>
          </a:p>
          <a:p>
            <a:pPr marL="177800" indent="-177800" eaLnBrk="1" hangingPunct="1">
              <a:buFontTx/>
              <a:buChar char="•"/>
              <a:defRPr/>
            </a:pPr>
            <a:r>
              <a:rPr lang="en-US" sz="1600" b="0" dirty="0" smtClean="0"/>
              <a:t>ENS </a:t>
            </a:r>
            <a:r>
              <a:rPr lang="en-US" sz="1600" b="0" dirty="0"/>
              <a:t>Control</a:t>
            </a:r>
          </a:p>
          <a:p>
            <a:pPr marL="177800" indent="-177800" eaLnBrk="1" hangingPunct="1">
              <a:buFontTx/>
              <a:buChar char="•"/>
              <a:defRPr/>
            </a:pPr>
            <a:r>
              <a:rPr lang="en-US" sz="1600" b="0" dirty="0" smtClean="0"/>
              <a:t>Cell </a:t>
            </a:r>
            <a:r>
              <a:rPr lang="en-US" sz="1600" b="0" dirty="0"/>
              <a:t>Balancing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/>
              <a:t>Battery </a:t>
            </a:r>
            <a:r>
              <a:rPr lang="en-US" sz="1600" b="0" dirty="0"/>
              <a:t>Sensors (V, I, T)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 smtClean="0"/>
              <a:t>Fusing</a:t>
            </a:r>
            <a:endParaRPr lang="en-US" sz="1600" b="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416675" y="2809875"/>
            <a:ext cx="2590800" cy="206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14056B"/>
                </a:solidFill>
              </a:rPr>
              <a:t>Cell Level Actions</a:t>
            </a:r>
          </a:p>
          <a:p>
            <a:pPr eaLnBrk="1" hangingPunct="1">
              <a:defRPr/>
            </a:pPr>
            <a:endParaRPr lang="en-US" sz="1600" b="0" dirty="0"/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Cell Chemistry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1600" b="0" dirty="0"/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Cell Design</a:t>
            </a:r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endParaRPr lang="en-US" sz="1600" b="0" dirty="0"/>
          </a:p>
          <a:p>
            <a:pPr marL="177800" indent="-177800" eaLnBrk="1" hangingPunct="1">
              <a:buFont typeface="Arial" pitchFamily="34" charset="0"/>
              <a:buChar char="•"/>
              <a:defRPr/>
            </a:pPr>
            <a:r>
              <a:rPr lang="en-US" sz="1600" b="0" dirty="0"/>
              <a:t>Cell Manufacturing </a:t>
            </a:r>
          </a:p>
          <a:p>
            <a:pPr eaLnBrk="1" hangingPunct="1">
              <a:defRPr/>
            </a:pPr>
            <a:r>
              <a:rPr lang="en-US" sz="1600" b="0" dirty="0"/>
              <a:t>(occurrence reduction)</a:t>
            </a:r>
          </a:p>
        </p:txBody>
      </p:sp>
      <p:pic>
        <p:nvPicPr>
          <p:cNvPr id="440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650" y="1425575"/>
            <a:ext cx="984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7275" y="1417638"/>
            <a:ext cx="164782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rrowheads="1"/>
          </p:cNvPicPr>
          <p:nvPr/>
        </p:nvPicPr>
        <p:blipFill>
          <a:blip r:embed="rId5"/>
          <a:srcRect l="13580" t="2805" r="3787" b="17061"/>
          <a:stretch>
            <a:fillRect/>
          </a:stretch>
        </p:blipFill>
        <p:spPr bwMode="auto">
          <a:xfrm>
            <a:off x="3543300" y="5073650"/>
            <a:ext cx="1916113" cy="1500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3" y="1268413"/>
            <a:ext cx="2090737" cy="1384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297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20907</TotalTime>
  <Words>1132</Words>
  <Application>Microsoft Office PowerPoint</Application>
  <PresentationFormat>On-screen Show (4:3)</PresentationFormat>
  <Paragraphs>263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Default Design</vt:lpstr>
      <vt:lpstr>EV Vehicle Safety</vt:lpstr>
      <vt:lpstr>PowerPoint Presentation</vt:lpstr>
      <vt:lpstr>PowerPoint Presentation</vt:lpstr>
      <vt:lpstr>PowerPoint Presentation</vt:lpstr>
      <vt:lpstr>Graphical Crash Requirements - FMVSS 305</vt:lpstr>
      <vt:lpstr>Graphical Crash Testing for Public Domain &amp; Internal</vt:lpstr>
      <vt:lpstr>Focus Electric Battery Location</vt:lpstr>
      <vt:lpstr>FMEA Analysis</vt:lpstr>
      <vt:lpstr>Vehicle, Pack &amp; Cell Level Actions</vt:lpstr>
      <vt:lpstr>Typical Testing and Verification</vt:lpstr>
      <vt:lpstr>Focus Electric – Vehicle Level Structural Components</vt:lpstr>
      <vt:lpstr>Focus Electric – Battery Pack Structural Components</vt:lpstr>
      <vt:lpstr>PowerPoint Presentation</vt:lpstr>
      <vt:lpstr>              Guidance for Potentially Damaged Batteries</vt:lpstr>
      <vt:lpstr>Great Products, Strong Business, Better World</vt:lpstr>
    </vt:vector>
  </TitlesOfParts>
  <Company>Ford Motor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kschondo</dc:creator>
  <cp:lastModifiedBy>Charlie.Case</cp:lastModifiedBy>
  <cp:revision>898</cp:revision>
  <cp:lastPrinted>2012-05-16T21:23:18Z</cp:lastPrinted>
  <dcterms:created xsi:type="dcterms:W3CDTF">2010-05-22T17:26:49Z</dcterms:created>
  <dcterms:modified xsi:type="dcterms:W3CDTF">2012-05-17T16:09:37Z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91423648</vt:i4>
  </property>
  <property fmtid="{D5CDD505-2E9C-101B-9397-08002B2CF9AE}" pid="3" name="_NewReviewCycle">
    <vt:lpwstr/>
  </property>
  <property fmtid="{D5CDD505-2E9C-101B-9397-08002B2CF9AE}" pid="4" name="_EmailSubject">
    <vt:lpwstr>EV Safety Technical Symposium Attendance</vt:lpwstr>
  </property>
  <property fmtid="{D5CDD505-2E9C-101B-9397-08002B2CF9AE}" pid="5" name="_AuthorEmail">
    <vt:lpwstr>mbartolo@ford.com</vt:lpwstr>
  </property>
  <property fmtid="{D5CDD505-2E9C-101B-9397-08002B2CF9AE}" pid="6" name="_AuthorEmailDisplayName">
    <vt:lpwstr>Bartolo, Manuel (M.J.)</vt:lpwstr>
  </property>
  <property fmtid="{D5CDD505-2E9C-101B-9397-08002B2CF9AE}" pid="7" name="_PreviousAdHocReviewCycleID">
    <vt:i4>1425844141</vt:i4>
  </property>
</Properties>
</file>