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1" r:id="rId5"/>
    <p:sldId id="269" r:id="rId6"/>
    <p:sldId id="261" r:id="rId7"/>
    <p:sldId id="270" r:id="rId8"/>
    <p:sldId id="267" r:id="rId9"/>
    <p:sldId id="260" r:id="rId10"/>
    <p:sldId id="272" r:id="rId11"/>
    <p:sldId id="258" r:id="rId12"/>
    <p:sldId id="263" r:id="rId13"/>
    <p:sldId id="264" r:id="rId14"/>
    <p:sldId id="265" r:id="rId15"/>
    <p:sldId id="268" r:id="rId16"/>
    <p:sldId id="262" r:id="rId17"/>
    <p:sldId id="27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7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7CF918-23BA-420E-907D-80BF6BFF080B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3F91C3-80B4-4F7D-BBF0-1F2E33E51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Navistar e-star,</a:t>
            </a:r>
            <a:r>
              <a:rPr lang="en-US" baseline="0" dirty="0" smtClean="0"/>
              <a:t> FCCC/EVI walk-in van, Smith Newton, Freightliner/EVI EV M2, </a:t>
            </a:r>
            <a:r>
              <a:rPr lang="en-US" baseline="0" dirty="0" err="1" smtClean="0"/>
              <a:t>Balqon</a:t>
            </a:r>
            <a:r>
              <a:rPr lang="en-US" baseline="0" dirty="0" smtClean="0"/>
              <a:t> EV drayage tractor, </a:t>
            </a:r>
            <a:r>
              <a:rPr lang="en-US" baseline="0" dirty="0" err="1" smtClean="0"/>
              <a:t>Transpower</a:t>
            </a:r>
            <a:r>
              <a:rPr lang="en-US" baseline="0" dirty="0" smtClean="0"/>
              <a:t> EV tractor, </a:t>
            </a:r>
            <a:r>
              <a:rPr lang="en-US" baseline="0" dirty="0" err="1" smtClean="0"/>
              <a:t>Balqon</a:t>
            </a:r>
            <a:r>
              <a:rPr lang="en-US" baseline="0" dirty="0" smtClean="0"/>
              <a:t> EV tractor.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Eaton Hybrid introduced in late 2006.  Over 2500</a:t>
            </a:r>
            <a:r>
              <a:rPr lang="en-US" baseline="0" dirty="0" smtClean="0"/>
              <a:t> hybrid vehicles in service.  </a:t>
            </a:r>
            <a:r>
              <a:rPr lang="en-US" dirty="0" smtClean="0"/>
              <a:t>No hybrid safety incidents?</a:t>
            </a:r>
            <a:r>
              <a:rPr lang="en-US" baseline="0" dirty="0" smtClean="0"/>
              <a:t> in over 5 years of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and Material safety most relevant</a:t>
            </a:r>
            <a:r>
              <a:rPr lang="en-US" baseline="0" dirty="0" smtClean="0"/>
              <a:t> to hybrid and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 batteries.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91C3-80B4-4F7D-BBF0-1F2E33E519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2926" y="1654175"/>
            <a:ext cx="7772400" cy="1470025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4526" y="26670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 Here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A16E8503-043E-414D-9543-4EF8C16090E3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7" name="Picture 6" descr="Navistar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27888"/>
            <a:ext cx="3110484" cy="410195"/>
          </a:xfrm>
          <a:prstGeom prst="rect">
            <a:avLst/>
          </a:prstGeom>
        </p:spPr>
      </p:pic>
      <p:pic>
        <p:nvPicPr>
          <p:cNvPr id="9" name="Picture 8" descr="Navistar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A4F-4E5C-44DB-9605-F8F7D5619FDB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3120-BA7B-45DB-B9CA-B74C7398B53D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0"/>
            <a:ext cx="609600" cy="381001"/>
          </a:xfrm>
        </p:spPr>
        <p:txBody>
          <a:bodyPr/>
          <a:lstStyle>
            <a:lvl1pPr algn="ctr">
              <a:defRPr/>
            </a:lvl1pPr>
          </a:lstStyle>
          <a:p>
            <a:fld id="{7C064691-6E96-493E-964A-1F9C4A1B02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6200" y="635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11" name="Picture 10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2B0F-66B2-4A80-8C0D-6A63CB43DC22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7816-262E-4721-81EC-CE454DD01737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454D-F384-4D3F-8FF3-613184E90E56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A06-4E98-497D-85FE-57FC79EA6182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36A6-E6A0-4A9F-A191-758F91D39799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DFF-A630-4A7F-9281-93AC746C0E78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191-177C-4555-9661-DDF94B085273}" type="datetime1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vistar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DBD08C-8F53-4760-B47B-E2474BAE4084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C064691-6E96-493E-964A-1F9C4A1B0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9942" y="6429828"/>
            <a:ext cx="7315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NYSE: NAV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avistar_Whit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3488" y="6431180"/>
            <a:ext cx="1377024" cy="181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q7l8gkD_c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www.evi-usa.com/PRODUCTS/Vehicles/MediumDutyTruck.aspx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54175"/>
            <a:ext cx="8560526" cy="1470025"/>
          </a:xfrm>
        </p:spPr>
        <p:txBody>
          <a:bodyPr/>
          <a:lstStyle/>
          <a:p>
            <a:r>
              <a:rPr lang="en-US" dirty="0" smtClean="0"/>
              <a:t>Consideration of Hybrid and Electric Batteries on Commercial Vehicles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77724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18, 2012 Presentation to the</a:t>
            </a:r>
          </a:p>
          <a:p>
            <a:r>
              <a:rPr lang="en-US" dirty="0" smtClean="0"/>
              <a:t>National Highway Transportation Safety Administration</a:t>
            </a:r>
          </a:p>
          <a:p>
            <a:endParaRPr lang="en-US" dirty="0" smtClean="0"/>
          </a:p>
          <a:p>
            <a:r>
              <a:rPr lang="en-US" dirty="0" smtClean="0"/>
              <a:t>Colin Casey</a:t>
            </a:r>
          </a:p>
          <a:p>
            <a:r>
              <a:rPr lang="en-US" dirty="0" smtClean="0"/>
              <a:t>Chief Engineer, Hybrid Powertrain</a:t>
            </a:r>
          </a:p>
          <a:p>
            <a:r>
              <a:rPr lang="en-US" dirty="0" smtClean="0"/>
              <a:t>Navistar, Inc.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Commercial Truck and Battery Safety requirements are self-developed and self-imposed.</a:t>
            </a:r>
          </a:p>
          <a:p>
            <a:pPr lvl="1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Navistar: NDR-12 “Design Compliance for High Voltage Electric Equipment on Vehicles”</a:t>
            </a:r>
          </a:p>
          <a:p>
            <a:pPr lvl="1"/>
            <a:r>
              <a:rPr lang="en-US" dirty="0" smtClean="0"/>
              <a:t>Volvo:  “High Voltage Distribution in Vehicles Design Guideline”  </a:t>
            </a:r>
          </a:p>
          <a:p>
            <a:endParaRPr lang="en-US" dirty="0" smtClean="0"/>
          </a:p>
          <a:p>
            <a:r>
              <a:rPr lang="en-US" dirty="0" smtClean="0"/>
              <a:t>Many requirements and practices are drawn from hybrid and electric automotive examples (next page). </a:t>
            </a:r>
          </a:p>
          <a:p>
            <a:endParaRPr lang="en-US" dirty="0" smtClean="0"/>
          </a:p>
          <a:p>
            <a:r>
              <a:rPr lang="en-US" dirty="0" smtClean="0"/>
              <a:t>SAE Truck and Bus developing DRAFT SAE J2910 “Recommended Practice for the Design and Test of Hybrid Electric Trucks and Buses for Electrical Safety.”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and International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300" b="1" dirty="0" smtClean="0"/>
              <a:t>Many valuable, detailed specifications exist, whose scopes do not extend to commercial vehicles (limited to GVWR &lt; 10,000#)</a:t>
            </a:r>
          </a:p>
          <a:p>
            <a:pPr>
              <a:buNone/>
            </a:pPr>
            <a:endParaRPr lang="en-US" sz="3300" b="1" dirty="0" smtClean="0"/>
          </a:p>
          <a:p>
            <a:r>
              <a:rPr lang="en-US" dirty="0" smtClean="0"/>
              <a:t>SAE J1766 “Recommended Practice for Electric and Hybrid Electric Vehicle Battery Systems Crash”</a:t>
            </a:r>
          </a:p>
          <a:p>
            <a:r>
              <a:rPr lang="en-US" dirty="0" smtClean="0"/>
              <a:t>SAE J2344 “Guidelines for Electric Vehicle Safety” </a:t>
            </a:r>
          </a:p>
          <a:p>
            <a:r>
              <a:rPr lang="en-US" dirty="0" smtClean="0"/>
              <a:t>SAE J2464 “Electric Vehicle Battery Abuse Testing”</a:t>
            </a:r>
          </a:p>
          <a:p>
            <a:r>
              <a:rPr lang="en-US" dirty="0" smtClean="0"/>
              <a:t>SAE J2929 “Electric and Hybrid Vehicle Propulsion Battery System Safety Standard - Lithium-based Rechargeable Cells” </a:t>
            </a:r>
          </a:p>
          <a:p>
            <a:r>
              <a:rPr lang="en-US" dirty="0" err="1" smtClean="0"/>
              <a:t>FreedomCar</a:t>
            </a:r>
            <a:r>
              <a:rPr lang="en-US" dirty="0" smtClean="0"/>
              <a:t> SAND2005-3123 “</a:t>
            </a:r>
            <a:r>
              <a:rPr lang="en-US" dirty="0" err="1" smtClean="0"/>
              <a:t>FreedomCar</a:t>
            </a:r>
            <a:r>
              <a:rPr lang="en-US" dirty="0" smtClean="0"/>
              <a:t> Electrical Energy Storage System Abuse Test Manual for Electric and Hybrid Electric Vehicle Applications.”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International Specifications do cover commercial (H)EV vehicles.  </a:t>
            </a:r>
          </a:p>
          <a:p>
            <a:r>
              <a:rPr lang="en-US" dirty="0" smtClean="0"/>
              <a:t>ISO6469-1  “Electric road vehicles - Safety specifications - Part 1: On-board rechargeable energy storage system (RESS)”</a:t>
            </a:r>
          </a:p>
          <a:p>
            <a:r>
              <a:rPr lang="en-US" dirty="0" smtClean="0"/>
              <a:t>IEC R100  “Uniform Provisions concerning the Approval of Vehicles with regard to Specific Requirements for Electric Power Train.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Level Design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Identification (Orange) and Labeling of High Voltage components. </a:t>
            </a:r>
          </a:p>
          <a:p>
            <a:r>
              <a:rPr lang="en-US" sz="1600" dirty="0" smtClean="0"/>
              <a:t>High Voltage Isolation from Chassis. </a:t>
            </a:r>
          </a:p>
          <a:p>
            <a:r>
              <a:rPr lang="en-US" sz="1600" dirty="0" smtClean="0"/>
              <a:t>High Voltage Wire and Insulation Rating. </a:t>
            </a:r>
          </a:p>
          <a:p>
            <a:pPr lvl="1"/>
            <a:r>
              <a:rPr lang="en-US" sz="1200" dirty="0" smtClean="0"/>
              <a:t>Shielded wiring.  Double insulated wiring.</a:t>
            </a:r>
          </a:p>
          <a:p>
            <a:pPr lvl="1"/>
            <a:r>
              <a:rPr lang="en-US" sz="1200" dirty="0" smtClean="0"/>
              <a:t>Use of orange convolute over HV wiring.  </a:t>
            </a:r>
          </a:p>
          <a:p>
            <a:r>
              <a:rPr lang="en-US" sz="1600" dirty="0" smtClean="0"/>
              <a:t>Cover Panels limiting access to HV wires/connectors.</a:t>
            </a:r>
          </a:p>
          <a:p>
            <a:r>
              <a:rPr lang="en-US" sz="1600" dirty="0" smtClean="0"/>
              <a:t>“finger proof” high voltage connectors and terminals.  </a:t>
            </a:r>
          </a:p>
          <a:p>
            <a:r>
              <a:rPr lang="en-US" sz="1600" dirty="0" smtClean="0"/>
              <a:t>Interlock circuits on High Voltage Cables. </a:t>
            </a:r>
          </a:p>
          <a:p>
            <a:r>
              <a:rPr lang="en-US" sz="1600" dirty="0" smtClean="0"/>
              <a:t>Ignition key Interlock. </a:t>
            </a:r>
          </a:p>
          <a:p>
            <a:r>
              <a:rPr lang="en-US" sz="1600" dirty="0" smtClean="0"/>
              <a:t>Isolation Detection and Response (Ground Fault detection)</a:t>
            </a:r>
          </a:p>
          <a:p>
            <a:pPr lvl="1"/>
            <a:r>
              <a:rPr lang="en-US" sz="1200" dirty="0" smtClean="0"/>
              <a:t>Case Grounding Straps.   </a:t>
            </a:r>
          </a:p>
          <a:p>
            <a:r>
              <a:rPr lang="en-US" sz="1600" dirty="0" smtClean="0"/>
              <a:t>High Voltage Service / Emergency Disconnects.  </a:t>
            </a:r>
          </a:p>
          <a:p>
            <a:r>
              <a:rPr lang="en-US" sz="1600" dirty="0" smtClean="0"/>
              <a:t>Controls  </a:t>
            </a:r>
          </a:p>
          <a:p>
            <a:pPr lvl="1"/>
            <a:r>
              <a:rPr lang="en-US" sz="1400" dirty="0" smtClean="0"/>
              <a:t>limits and derating within safe operating areas. </a:t>
            </a:r>
          </a:p>
          <a:p>
            <a:pPr lvl="1"/>
            <a:r>
              <a:rPr lang="en-US" sz="1400" dirty="0" smtClean="0"/>
              <a:t>Battery, Inverter, Motor, and Contactor diagnostics.</a:t>
            </a:r>
          </a:p>
          <a:p>
            <a:pPr lvl="1"/>
            <a:r>
              <a:rPr lang="en-US" sz="1400" dirty="0" smtClean="0"/>
              <a:t>Microprocessor integrity diagnostics, processor redundancy.  </a:t>
            </a:r>
          </a:p>
          <a:p>
            <a:pPr lvl="1"/>
            <a:r>
              <a:rPr lang="en-US" sz="1400" dirty="0" smtClean="0"/>
              <a:t>Redundant voltage and current measurements and comparison.</a:t>
            </a:r>
          </a:p>
          <a:p>
            <a:r>
              <a:rPr lang="en-US" sz="1600" dirty="0" smtClean="0"/>
              <a:t>Instrument Panel Gauges and Warning Lamp(s)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29138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33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Architecture Practices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6705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Stable Chemistry selection.  </a:t>
            </a:r>
          </a:p>
          <a:p>
            <a:r>
              <a:rPr lang="en-US" dirty="0" smtClean="0"/>
              <a:t>Cell design and testing. </a:t>
            </a:r>
          </a:p>
          <a:p>
            <a:r>
              <a:rPr lang="en-US" dirty="0" smtClean="0"/>
              <a:t>Cell-, Module-, and Pack-level Fusing. </a:t>
            </a:r>
          </a:p>
          <a:p>
            <a:r>
              <a:rPr lang="en-US" dirty="0" smtClean="0"/>
              <a:t>Battery-Integrated High Voltage Contactors. </a:t>
            </a:r>
          </a:p>
          <a:p>
            <a:r>
              <a:rPr lang="en-US" dirty="0" smtClean="0"/>
              <a:t>Battery Management System</a:t>
            </a:r>
          </a:p>
          <a:p>
            <a:pPr lvl="1"/>
            <a:r>
              <a:rPr lang="en-US" dirty="0" smtClean="0"/>
              <a:t>Individual Cell voltage measurements. </a:t>
            </a:r>
          </a:p>
          <a:p>
            <a:pPr lvl="1"/>
            <a:r>
              <a:rPr lang="en-US" dirty="0" smtClean="0"/>
              <a:t>Multiple temperature measurements.</a:t>
            </a:r>
          </a:p>
          <a:p>
            <a:pPr lvl="1"/>
            <a:r>
              <a:rPr lang="en-US" dirty="0" smtClean="0"/>
              <a:t>Safe Operating Area calculations</a:t>
            </a:r>
          </a:p>
          <a:p>
            <a:pPr lvl="1"/>
            <a:r>
              <a:rPr lang="en-US" dirty="0" smtClean="0"/>
              <a:t>Contactor Overrides</a:t>
            </a:r>
          </a:p>
          <a:p>
            <a:pPr lvl="2"/>
            <a:r>
              <a:rPr lang="en-US" dirty="0" smtClean="0"/>
              <a:t>Over-voltage shutdown </a:t>
            </a:r>
          </a:p>
          <a:p>
            <a:pPr lvl="2"/>
            <a:r>
              <a:rPr lang="en-US" dirty="0" smtClean="0"/>
              <a:t>Over-current shutdown </a:t>
            </a:r>
          </a:p>
          <a:p>
            <a:pPr lvl="2"/>
            <a:r>
              <a:rPr lang="en-US" dirty="0" smtClean="0"/>
              <a:t>Over-temperature shutdown.</a:t>
            </a:r>
          </a:p>
          <a:p>
            <a:r>
              <a:rPr lang="en-US" dirty="0" smtClean="0"/>
              <a:t>Pack-integrated high voltage service disconnect.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24373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Validation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Validation required of battery pack manufacturer.</a:t>
            </a:r>
          </a:p>
          <a:p>
            <a:r>
              <a:rPr lang="en-US" dirty="0" smtClean="0"/>
              <a:t>Testing per J2464 or </a:t>
            </a:r>
            <a:r>
              <a:rPr lang="en-US" dirty="0" err="1" smtClean="0"/>
              <a:t>FreedomCar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Cell, Module, or Pack tested for EUCAR Level 1-5.</a:t>
            </a:r>
          </a:p>
          <a:p>
            <a:r>
              <a:rPr lang="en-US" dirty="0" smtClean="0"/>
              <a:t>Abuse Testing </a:t>
            </a:r>
          </a:p>
          <a:p>
            <a:pPr lvl="1"/>
            <a:r>
              <a:rPr lang="en-US" dirty="0" smtClean="0"/>
              <a:t>Over-charging. </a:t>
            </a:r>
          </a:p>
          <a:p>
            <a:pPr lvl="1"/>
            <a:r>
              <a:rPr lang="en-US" dirty="0" smtClean="0"/>
              <a:t>Over-discharging.  </a:t>
            </a:r>
          </a:p>
          <a:p>
            <a:pPr lvl="1"/>
            <a:r>
              <a:rPr lang="en-US" dirty="0" smtClean="0"/>
              <a:t>Over-voltage.</a:t>
            </a:r>
          </a:p>
          <a:p>
            <a:pPr lvl="1"/>
            <a:r>
              <a:rPr lang="en-US" dirty="0" smtClean="0"/>
              <a:t>Over-temperature. </a:t>
            </a:r>
          </a:p>
          <a:p>
            <a:pPr lvl="1"/>
            <a:r>
              <a:rPr lang="en-US" dirty="0" smtClean="0"/>
              <a:t>Nail penetration. </a:t>
            </a:r>
          </a:p>
          <a:p>
            <a:pPr lvl="1"/>
            <a:r>
              <a:rPr lang="en-US" dirty="0" smtClean="0"/>
              <a:t>Crush Test. </a:t>
            </a:r>
          </a:p>
          <a:p>
            <a:pPr lvl="1"/>
            <a:r>
              <a:rPr lang="en-US" dirty="0" smtClean="0"/>
              <a:t>Simulated Fuel Fire. </a:t>
            </a:r>
          </a:p>
          <a:p>
            <a:pPr lvl="1"/>
            <a:r>
              <a:rPr lang="en-US" dirty="0" smtClean="0"/>
              <a:t>Rapid Discharge.  </a:t>
            </a:r>
          </a:p>
          <a:p>
            <a:pPr lvl="1"/>
            <a:r>
              <a:rPr lang="en-US" dirty="0" smtClean="0"/>
              <a:t>Thermal Shock. </a:t>
            </a:r>
          </a:p>
          <a:p>
            <a:pPr lvl="1"/>
            <a:r>
              <a:rPr lang="en-US" dirty="0" smtClean="0"/>
              <a:t>Short Circuit and Partial Short Circuit.</a:t>
            </a:r>
          </a:p>
          <a:p>
            <a:r>
              <a:rPr lang="en-US" dirty="0" smtClean="0"/>
              <a:t>Environmental &amp; life testing.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81400"/>
            <a:ext cx="306574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5791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Vibration Test (SAE J2380)</a:t>
            </a:r>
            <a:endParaRPr lang="en-US" dirty="0"/>
          </a:p>
        </p:txBody>
      </p:sp>
      <p:pic>
        <p:nvPicPr>
          <p:cNvPr id="8" name="Picture 7" descr="_20Ah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438400"/>
            <a:ext cx="857250" cy="1143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828800"/>
            <a:ext cx="1638946" cy="1615710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5048250" y="2819400"/>
            <a:ext cx="51435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7010400" y="2636655"/>
            <a:ext cx="304800" cy="14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Crash Worthiness for Commercial (H)EV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Full Scale Crash Testing of Hybrid/EV commercial trucks is not mandatory.  </a:t>
            </a:r>
          </a:p>
          <a:p>
            <a:pPr lvl="1"/>
            <a:r>
              <a:rPr lang="en-US" dirty="0" smtClean="0"/>
              <a:t>FMVSS 305 specifies requirements for electric </a:t>
            </a:r>
            <a:r>
              <a:rPr lang="en-US" u="sng" dirty="0" smtClean="0"/>
              <a:t>light duty </a:t>
            </a:r>
            <a:r>
              <a:rPr lang="en-US" dirty="0" smtClean="0"/>
              <a:t>vehicles to disable high voltage systems after a crash. </a:t>
            </a:r>
          </a:p>
          <a:p>
            <a:pPr lvl="1"/>
            <a:r>
              <a:rPr lang="en-US" dirty="0" smtClean="0"/>
              <a:t>SAE J1766 also specifies the method to conduct a test for </a:t>
            </a:r>
            <a:r>
              <a:rPr lang="en-US" u="sng" dirty="0" smtClean="0"/>
              <a:t>light duty </a:t>
            </a:r>
            <a:r>
              <a:rPr lang="en-US" dirty="0" smtClean="0"/>
              <a:t>vehicles. </a:t>
            </a:r>
          </a:p>
          <a:p>
            <a:r>
              <a:rPr lang="en-US" dirty="0" smtClean="0"/>
              <a:t>Truck battery crash worthiness is addressed by component abuse testing.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dirty="0" smtClean="0"/>
              <a:t>Truck battery crash worthiness is also addressed through mounting.</a:t>
            </a:r>
          </a:p>
          <a:p>
            <a:pPr marL="742950" lvl="2" indent="-342900"/>
            <a:r>
              <a:rPr lang="en-US" sz="2500" dirty="0" smtClean="0"/>
              <a:t>For example, Hybrid and Plug-In Hybrid School Bus RESS are mounted in protective “fuel tank cages.”   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dirty="0" smtClean="0"/>
              <a:t>One truck manufacturer has voluntarily performed hybrid battery side-impact testing of its HEV trucks (video on YouTube).  </a:t>
            </a:r>
            <a:r>
              <a:rPr lang="en-US" sz="2000" u="sng" dirty="0" smtClean="0">
                <a:hlinkClick r:id="rId3"/>
              </a:rPr>
              <a:t>http://www.youtube.com/watch?v=cq7l8gkD_c0</a:t>
            </a:r>
            <a:endParaRPr lang="en-US" sz="2000" dirty="0" smtClean="0"/>
          </a:p>
          <a:p>
            <a:r>
              <a:rPr lang="en-US" dirty="0" smtClean="0"/>
              <a:t>Some Hybrid and EV designs incorporate an inertia switch to disable the high voltage system when “bumped”.  </a:t>
            </a:r>
          </a:p>
          <a:p>
            <a:pPr lvl="1"/>
            <a:r>
              <a:rPr lang="en-US" dirty="0" smtClean="0"/>
              <a:t>Commercial vehicles typically do not include air bags, and consequently do not have calibrated collision sensors.  Also difficult to calibrate for truck variations.</a:t>
            </a:r>
          </a:p>
          <a:p>
            <a:pPr lvl="1"/>
            <a:r>
              <a:rPr lang="en-US" dirty="0" smtClean="0"/>
              <a:t>Inertia switch actuation level is not validated through physical vehicle test.  </a:t>
            </a:r>
          </a:p>
          <a:p>
            <a:pPr lvl="1"/>
            <a:r>
              <a:rPr lang="en-US" dirty="0" smtClean="0"/>
              <a:t>Inertia switch trip level can be sensitive to normal truck vibration.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dirty="0" smtClean="0"/>
              <a:t>Emergency procedures to cut the 12v power will disable battery contactors.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Truck Battery Mounting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dirty="0" smtClean="0"/>
              <a:t>Mounted within a Protective Structure</a:t>
            </a:r>
          </a:p>
          <a:p>
            <a:endParaRPr lang="en-US" sz="2400" dirty="0" smtClean="0"/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 smtClean="0"/>
          </a:p>
          <a:p>
            <a:pPr marL="342900" lvl="2" indent="-342900">
              <a:buNone/>
            </a:pPr>
            <a:r>
              <a:rPr lang="en-US" sz="2400" dirty="0" smtClean="0"/>
              <a:t>Or Mounted “Out of Harm’s Way”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14800"/>
            <a:ext cx="2167945" cy="17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:\Modec\Modec-Key Components2.jpg"/>
          <p:cNvPicPr>
            <a:picLocks noChangeAspect="1" noChangeArrowheads="1"/>
          </p:cNvPicPr>
          <p:nvPr/>
        </p:nvPicPr>
        <p:blipFill>
          <a:blip r:embed="rId4" cstate="print"/>
          <a:srcRect t="1057" b="2116"/>
          <a:stretch>
            <a:fillRect/>
          </a:stretch>
        </p:blipFill>
        <p:spPr bwMode="auto">
          <a:xfrm>
            <a:off x="457200" y="4191000"/>
            <a:ext cx="2438401" cy="15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5867400"/>
            <a:ext cx="275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Between Truck Frame Rails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34290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Within a protective “cage” or behind a barrier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5867400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Within a Cargo Body (Utility)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6732" y="5791200"/>
            <a:ext cx="289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Roof-mounted (transit bus).  </a:t>
            </a:r>
          </a:p>
        </p:txBody>
      </p:sp>
      <p:pic>
        <p:nvPicPr>
          <p:cNvPr id="14" name="Picture 4" descr="hybrid_tractor_10102008 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828800"/>
            <a:ext cx="2057400" cy="1543050"/>
          </a:xfrm>
          <a:prstGeom prst="rect">
            <a:avLst/>
          </a:prstGeom>
          <a:noFill/>
        </p:spPr>
      </p:pic>
      <p:pic>
        <p:nvPicPr>
          <p:cNvPr id="10242" name="Picture 2" descr="\\ntcdfs1\projects\Program 555 HEV\Engineering\hybrid pictures\ALTEC REMOTE MT PICTURES\Hybrid 08 Update 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114800"/>
            <a:ext cx="2266950" cy="169621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828800"/>
            <a:ext cx="3143052" cy="14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hino-hybri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752600"/>
            <a:ext cx="2743200" cy="16344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Commercial trucks and buses come in a wide range of variations and applications. </a:t>
            </a:r>
          </a:p>
          <a:p>
            <a:r>
              <a:rPr lang="en-US" dirty="0" smtClean="0"/>
              <a:t>Commercial (H)EV vehicles are bigger, heavier, and more highly powered, but require similar attention to safety.  </a:t>
            </a:r>
          </a:p>
          <a:p>
            <a:r>
              <a:rPr lang="en-US" dirty="0" smtClean="0"/>
              <a:t>Commercial hybrid and electric vehicle battery safety discipline is self-imposed where not mandated.  </a:t>
            </a:r>
          </a:p>
          <a:p>
            <a:r>
              <a:rPr lang="en-US" dirty="0" smtClean="0"/>
              <a:t>Commercial OEMs have benefitted and are leveraging many practices developed for light duty automotive, and are developing SAE recommended safety practices specific to Trucks &amp; Buses.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Electric and Hybrid Vehicles</a:t>
            </a:r>
          </a:p>
          <a:p>
            <a:endParaRPr lang="en-US" dirty="0" smtClean="0"/>
          </a:p>
          <a:p>
            <a:r>
              <a:rPr lang="en-US" dirty="0" smtClean="0"/>
              <a:t>Requirement Differences: Commercial vs. Auto </a:t>
            </a:r>
          </a:p>
          <a:p>
            <a:endParaRPr lang="en-US" dirty="0" smtClean="0"/>
          </a:p>
          <a:p>
            <a:r>
              <a:rPr lang="en-US" dirty="0" smtClean="0"/>
              <a:t>Safety Considerations for Commercial (H)EV.</a:t>
            </a:r>
          </a:p>
          <a:p>
            <a:endParaRPr lang="en-US" dirty="0" smtClean="0"/>
          </a:p>
          <a:p>
            <a:r>
              <a:rPr lang="en-US" dirty="0" smtClean="0"/>
              <a:t>Design Practices of Commercial H/EV Systems.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A10CBB-E30E-4573-AD34-0A8BB6201F14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Pictures\newto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3019425" cy="1695020"/>
          </a:xfrm>
          <a:prstGeom prst="rect">
            <a:avLst/>
          </a:prstGeom>
          <a:noFill/>
        </p:spPr>
      </p:pic>
      <p:pic>
        <p:nvPicPr>
          <p:cNvPr id="26630" name="Picture 6" descr="EVI | Medium Duty Vehicl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14600"/>
            <a:ext cx="2057400" cy="16908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Range of Commercial Electric Vehicles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26626" name="Picture 2" descr="http://www.chargedevs.com/sites/default/files/styles/featured_news_wire/public/balqon_mx30_highr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343400"/>
            <a:ext cx="4876800" cy="1828800"/>
          </a:xfrm>
          <a:prstGeom prst="rect">
            <a:avLst/>
          </a:prstGeom>
          <a:noFill/>
        </p:spPr>
      </p:pic>
      <p:pic>
        <p:nvPicPr>
          <p:cNvPr id="26628" name="Picture 4" descr="http://www.transpowerusa.com/wordpress/wp-content/uploads/2011/06/Electruck-Still-web-optimiz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343400"/>
            <a:ext cx="2321658" cy="1847850"/>
          </a:xfrm>
          <a:prstGeom prst="rect">
            <a:avLst/>
          </a:prstGeom>
          <a:noFill/>
        </p:spPr>
      </p:pic>
      <p:pic>
        <p:nvPicPr>
          <p:cNvPr id="14" name="Picture 13" descr="EVI walk_i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2286000"/>
            <a:ext cx="2341211" cy="1924050"/>
          </a:xfrm>
          <a:prstGeom prst="rect">
            <a:avLst/>
          </a:prstGeom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343400"/>
            <a:ext cx="24340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vehicles-boxvan1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1295400"/>
            <a:ext cx="2511329" cy="1610591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Range of Hybrid Commercial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3886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Box Trucks</a:t>
            </a:r>
          </a:p>
          <a:p>
            <a:r>
              <a:rPr lang="en-US" dirty="0" smtClean="0"/>
              <a:t>Beverage Delivery</a:t>
            </a:r>
          </a:p>
          <a:p>
            <a:r>
              <a:rPr lang="en-US" dirty="0" smtClean="0"/>
              <a:t>Utility/Boom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9200"/>
            <a:ext cx="9144000" cy="3616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57600" y="4876800"/>
            <a:ext cx="2743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Tractor/Trailer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Shuttle Bus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School Bus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5-7</a:t>
            </a:r>
            <a:endParaRPr lang="en-US" sz="2800" dirty="0"/>
          </a:p>
        </p:txBody>
      </p:sp>
      <p:sp>
        <p:nvSpPr>
          <p:cNvPr id="8" name="Right Brace 7"/>
          <p:cNvSpPr/>
          <p:nvPr/>
        </p:nvSpPr>
        <p:spPr>
          <a:xfrm>
            <a:off x="6248400" y="4953000"/>
            <a:ext cx="533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commercial truck EV and battery safety differ from light vehicle EV 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considerations for safety are really no different.    </a:t>
            </a:r>
          </a:p>
          <a:p>
            <a:pPr>
              <a:buNone/>
            </a:pPr>
            <a:r>
              <a:rPr lang="en-US" dirty="0" smtClean="0"/>
              <a:t>	Commercial trucks, like automobiles, must be designed with the intent to not cause harm to assemblers, drivers, occupants, service technicians, other travelers, or emergency responders.  </a:t>
            </a:r>
          </a:p>
          <a:p>
            <a:endParaRPr lang="en-US" dirty="0" smtClean="0"/>
          </a:p>
          <a:p>
            <a:r>
              <a:rPr lang="en-US" dirty="0" smtClean="0"/>
              <a:t>Due to the differences in power, size, weight, body, and multi-varied configurations of commercial vehicles, the design </a:t>
            </a:r>
            <a:r>
              <a:rPr lang="en-US" u="sng" dirty="0" smtClean="0"/>
              <a:t>implementation</a:t>
            </a:r>
            <a:r>
              <a:rPr lang="en-US" dirty="0" smtClean="0"/>
              <a:t> of commercial truck EV and HEV systems for safety must be uniquely considered.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Safety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Voltage Electrical Safety</a:t>
            </a:r>
          </a:p>
          <a:p>
            <a:pPr lvl="1">
              <a:buNone/>
            </a:pPr>
            <a:r>
              <a:rPr lang="en-US" dirty="0" smtClean="0"/>
              <a:t>“Do not allow access to high voltage potentials.”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Physical Safety </a:t>
            </a:r>
          </a:p>
          <a:p>
            <a:pPr marL="342900" lvl="1" indent="-342900">
              <a:buNone/>
            </a:pPr>
            <a:r>
              <a:rPr lang="en-US" dirty="0" smtClean="0"/>
              <a:t>	“Prevent the RESS (battery) from emitting heat, light, or smoke.”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Motion Safety </a:t>
            </a:r>
          </a:p>
          <a:p>
            <a:pPr>
              <a:buNone/>
            </a:pPr>
            <a:r>
              <a:rPr lang="en-US" sz="2400" dirty="0" smtClean="0"/>
              <a:t>	“Prevent unintended acceleration.”         (</a:t>
            </a:r>
            <a:r>
              <a:rPr lang="en-US" sz="2400" dirty="0" err="1" smtClean="0"/>
              <a:t>eg</a:t>
            </a:r>
            <a:r>
              <a:rPr lang="en-US" sz="2400" dirty="0" smtClean="0"/>
              <a:t>. FMVSS-124)</a:t>
            </a:r>
          </a:p>
          <a:p>
            <a:pPr>
              <a:buNone/>
            </a:pPr>
            <a:r>
              <a:rPr lang="en-US" sz="2400" dirty="0" smtClean="0"/>
              <a:t>	“Provide consistent braking response.”  (</a:t>
            </a:r>
            <a:r>
              <a:rPr lang="en-US" sz="2400" dirty="0" err="1" smtClean="0"/>
              <a:t>eg</a:t>
            </a:r>
            <a:r>
              <a:rPr lang="en-US" sz="2400" dirty="0" smtClean="0"/>
              <a:t>. FMVSS-102,105,121)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Sound Safety?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“</a:t>
            </a:r>
            <a:r>
              <a:rPr lang="en-US" sz="2200" dirty="0" smtClean="0"/>
              <a:t>Make pedestrians aware of EV’s presence.”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Potential:  EV vs. 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 US Gallon of #2 Diesel contains up to 137,380 BTU** of stored chemical energy.</a:t>
            </a:r>
          </a:p>
          <a:p>
            <a:pPr lvl="1"/>
            <a:r>
              <a:rPr lang="en-US" dirty="0" smtClean="0"/>
              <a:t>mathematically equivalent to 40.26 kwhr.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much energy do HEVs and EVs carry? </a:t>
            </a:r>
          </a:p>
          <a:p>
            <a:r>
              <a:rPr lang="en-US" dirty="0" smtClean="0"/>
              <a:t>A 5 kwhr HEV battery contains the energy equivalent of 		1/8</a:t>
            </a:r>
            <a:r>
              <a:rPr lang="en-US" baseline="30000" dirty="0" smtClean="0"/>
              <a:t>th</a:t>
            </a:r>
            <a:r>
              <a:rPr lang="en-US" dirty="0" smtClean="0"/>
              <a:t> gallon of diesel fuel. </a:t>
            </a:r>
          </a:p>
          <a:p>
            <a:r>
              <a:rPr lang="en-US" dirty="0" smtClean="0"/>
              <a:t>A 120 kwhr EV battery contains the energy equivalent of   		3 gal of diesel fuel. </a:t>
            </a:r>
          </a:p>
          <a:p>
            <a:r>
              <a:rPr lang="en-US" dirty="0" smtClean="0"/>
              <a:t>By comparison, Commercial vehicle trucks will carry fuel tanks with a capacity for 50 to 200 gallons of diesel fuel.</a:t>
            </a:r>
          </a:p>
          <a:p>
            <a:pPr lvl="1">
              <a:buNone/>
            </a:pPr>
            <a:r>
              <a:rPr lang="en-US" dirty="0" smtClean="0"/>
              <a:t>			2013 kwhr  to  8056 kwhr  of energy.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stored battery energy of (H)EV is much lower than diesel fuel; </a:t>
            </a:r>
          </a:p>
          <a:p>
            <a:pPr>
              <a:buNone/>
            </a:pPr>
            <a:r>
              <a:rPr lang="en-US" dirty="0" smtClean="0"/>
              <a:t>But electrical and chemical concerns must be addressed.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2057400"/>
            <a:ext cx="3015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** (American Petroleum Institute)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vs. Truck  (H)EV Installations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10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6670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Commercial</a:t>
                      </a:r>
                      <a:r>
                        <a:rPr lang="en-US" sz="2400" baseline="0" dirty="0" smtClean="0"/>
                        <a:t> Truck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Mounting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Within Frame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 Frame Rail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Orange Wiring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dirty="0" smtClean="0"/>
                        <a:t>Connections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Hidden</a:t>
                      </a:r>
                      <a:r>
                        <a:rPr lang="en-US" sz="2400" baseline="0" dirty="0" smtClean="0"/>
                        <a:t> within a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Compartment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Visible and </a:t>
                      </a:r>
                    </a:p>
                    <a:p>
                      <a:pPr algn="ctr"/>
                      <a:r>
                        <a:rPr lang="en-US" sz="2400" dirty="0" smtClean="0"/>
                        <a:t>Touchable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Environment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Sheltered</a:t>
                      </a:r>
                      <a:r>
                        <a:rPr lang="en-US" sz="2400" baseline="0" dirty="0" smtClean="0"/>
                        <a:t> inside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the cabin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Outside the cab, </a:t>
                      </a:r>
                    </a:p>
                    <a:p>
                      <a:pPr algn="ctr"/>
                      <a:r>
                        <a:rPr lang="en-US" sz="2400" dirty="0" smtClean="0"/>
                        <a:t>Exposed</a:t>
                      </a:r>
                      <a:r>
                        <a:rPr lang="en-US" sz="2400" baseline="0" dirty="0" smtClean="0"/>
                        <a:t> to elements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Vibration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More</a:t>
                      </a:r>
                      <a:r>
                        <a:rPr lang="en-US" sz="2400" baseline="0" dirty="0" smtClean="0"/>
                        <a:t> severe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Levels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 150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kw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350kw+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Crash 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FMVSS 305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does not apply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Useful</a:t>
                      </a:r>
                      <a:r>
                        <a:rPr lang="en-US" sz="2400" baseline="0" dirty="0" smtClean="0"/>
                        <a:t> Design Life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100,000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350,000 - 1,000,000</a:t>
                      </a:r>
                      <a:r>
                        <a:rPr lang="en-US" sz="2400" baseline="0" dirty="0" smtClean="0"/>
                        <a:t> miles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(H)EV Battery Specifications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1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02"/>
                <a:gridCol w="2135399"/>
                <a:gridCol w="1930400"/>
                <a:gridCol w="19304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Hybrid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PHEV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EV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GVW Class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5-8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5-7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2-8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Battery</a:t>
                      </a:r>
                      <a:r>
                        <a:rPr lang="en-US" sz="2800" baseline="0" dirty="0" smtClean="0"/>
                        <a:t> Capacity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2-28 kwhr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16-50 kwhr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40-380 </a:t>
                      </a:r>
                      <a:r>
                        <a:rPr lang="en-US" sz="2800" dirty="0" err="1" smtClean="0"/>
                        <a:t>kwh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Battery Voltage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320v-750v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~350v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300v-540v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Power Level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25kw – 350kw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25kw</a:t>
                      </a:r>
                      <a:r>
                        <a:rPr lang="en-US" sz="2800" baseline="0" dirty="0" smtClean="0"/>
                        <a:t> – 120kw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70kw – 240kw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Battery</a:t>
                      </a:r>
                      <a:r>
                        <a:rPr lang="en-US" sz="2800" baseline="0" dirty="0" smtClean="0"/>
                        <a:t> Charger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n/a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J1772</a:t>
                      </a:r>
                      <a:r>
                        <a:rPr lang="en-US" sz="2800" baseline="0" dirty="0" smtClean="0"/>
                        <a:t> L2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J1772 L2-3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F9E6A8-683F-4044-931F-39E2BA977875}" type="datetime1">
              <a:rPr lang="en-US" smtClean="0"/>
              <a:pPr/>
              <a:t>5/17/2012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istar color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Navistar color PPT template</Template>
  <TotalTime>621</TotalTime>
  <Words>1191</Words>
  <Application>Microsoft Office PowerPoint</Application>
  <PresentationFormat>On-screen Show (4:3)</PresentationFormat>
  <Paragraphs>242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Navistar color PPT template</vt:lpstr>
      <vt:lpstr>Consideration of Hybrid and Electric Batteries on Commercial Vehicles</vt:lpstr>
      <vt:lpstr>Agenda</vt:lpstr>
      <vt:lpstr>Range of Commercial Electric Vehicles</vt:lpstr>
      <vt:lpstr>Range of Hybrid Commercial Vehicles</vt:lpstr>
      <vt:lpstr>How does commercial truck EV and battery safety differ from light vehicle EV safety?</vt:lpstr>
      <vt:lpstr>EV Safety Considerations</vt:lpstr>
      <vt:lpstr>Energy Potential:  EV vs. Diesel</vt:lpstr>
      <vt:lpstr>Auto vs. Truck  (H)EV Installations</vt:lpstr>
      <vt:lpstr>Commercial (H)EV Battery Specifications </vt:lpstr>
      <vt:lpstr>Commercial Design </vt:lpstr>
      <vt:lpstr>SAE and International Standards</vt:lpstr>
      <vt:lpstr>System Level Design Practices</vt:lpstr>
      <vt:lpstr>Battery Architecture Practices  </vt:lpstr>
      <vt:lpstr>Battery Validation Testing</vt:lpstr>
      <vt:lpstr>Crash Worthiness for Commercial (H)EV</vt:lpstr>
      <vt:lpstr>Commercial Truck Battery Mounting</vt:lpstr>
      <vt:lpstr>Summary</vt:lpstr>
    </vt:vector>
  </TitlesOfParts>
  <Company>Navistar,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for Hybrid and Electric Batteries on Commercial Vehicles</dc:title>
  <dc:creator>Navistar Employee</dc:creator>
  <cp:lastModifiedBy>Charlie.Case</cp:lastModifiedBy>
  <cp:revision>16</cp:revision>
  <dcterms:created xsi:type="dcterms:W3CDTF">2012-05-07T22:19:57Z</dcterms:created>
  <dcterms:modified xsi:type="dcterms:W3CDTF">2012-05-17T10:53:23Z</dcterms:modified>
</cp:coreProperties>
</file>