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20"/>
  </p:notesMasterIdLst>
  <p:sldIdLst>
    <p:sldId id="426" r:id="rId2"/>
    <p:sldId id="621" r:id="rId3"/>
    <p:sldId id="482" r:id="rId4"/>
    <p:sldId id="526" r:id="rId5"/>
    <p:sldId id="596" r:id="rId6"/>
    <p:sldId id="629" r:id="rId7"/>
    <p:sldId id="625" r:id="rId8"/>
    <p:sldId id="626" r:id="rId9"/>
    <p:sldId id="639" r:id="rId10"/>
    <p:sldId id="620" r:id="rId11"/>
    <p:sldId id="632" r:id="rId12"/>
    <p:sldId id="633" r:id="rId13"/>
    <p:sldId id="634" r:id="rId14"/>
    <p:sldId id="635" r:id="rId15"/>
    <p:sldId id="636" r:id="rId16"/>
    <p:sldId id="637" r:id="rId17"/>
    <p:sldId id="512" r:id="rId18"/>
    <p:sldId id="619"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BB3D"/>
    <a:srgbClr val="0084CB"/>
    <a:srgbClr val="4D4D4D"/>
    <a:srgbClr val="F2F2F2"/>
    <a:srgbClr val="D5D5D5"/>
    <a:srgbClr val="000000"/>
    <a:srgbClr val="BD2D24"/>
    <a:srgbClr val="969696"/>
    <a:srgbClr val="262626"/>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20" autoAdjust="0"/>
    <p:restoredTop sz="97708" autoAdjust="0"/>
  </p:normalViewPr>
  <p:slideViewPr>
    <p:cSldViewPr showGuides="1">
      <p:cViewPr>
        <p:scale>
          <a:sx n="80" d="100"/>
          <a:sy n="80" d="100"/>
        </p:scale>
        <p:origin x="-628" y="-48"/>
      </p:cViewPr>
      <p:guideLst>
        <p:guide orient="horz"/>
        <p:guide/>
      </p:guideLst>
    </p:cSldViewPr>
  </p:slideViewPr>
  <p:notesTextViewPr>
    <p:cViewPr>
      <p:scale>
        <a:sx n="100" d="100"/>
        <a:sy n="100" d="100"/>
      </p:scale>
      <p:origin x="0" y="0"/>
    </p:cViewPr>
  </p:notesTextViewPr>
  <p:sorterViewPr>
    <p:cViewPr>
      <p:scale>
        <a:sx n="50" d="100"/>
        <a:sy n="50" d="100"/>
      </p:scale>
      <p:origin x="0" y="0"/>
    </p:cViewPr>
  </p:sorterViewPr>
  <p:notesViewPr>
    <p:cSldViewPr showGuides="1">
      <p:cViewPr>
        <p:scale>
          <a:sx n="60" d="100"/>
          <a:sy n="60" d="100"/>
        </p:scale>
        <p:origin x="-2634" y="36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CF5C32-C786-4F92-89D1-902D77D4CFE4}" type="doc">
      <dgm:prSet loTypeId="urn:microsoft.com/office/officeart/2005/8/layout/pyramid2" loCatId="list" qsTypeId="urn:microsoft.com/office/officeart/2005/8/quickstyle/3d5" qsCatId="3D" csTypeId="urn:microsoft.com/office/officeart/2005/8/colors/accent1_2" csCatId="accent1" phldr="1"/>
      <dgm:spPr/>
    </dgm:pt>
    <dgm:pt modelId="{4A685794-5E17-4F46-AB7C-908A856AD28C}">
      <dgm:prSet phldrT="[Text]"/>
      <dgm:spPr/>
      <dgm:t>
        <a:bodyPr/>
        <a:lstStyle/>
        <a:p>
          <a:r>
            <a:rPr lang="en-US" dirty="0" smtClean="0"/>
            <a:t>VTS: VEHICLE</a:t>
          </a:r>
          <a:endParaRPr lang="en-US" dirty="0"/>
        </a:p>
      </dgm:t>
    </dgm:pt>
    <dgm:pt modelId="{005EA0A8-9071-4F52-BE84-E8F38F9D1CFE}" type="parTrans" cxnId="{7CF20910-B96C-46AC-82DC-2E7380ABB507}">
      <dgm:prSet/>
      <dgm:spPr/>
      <dgm:t>
        <a:bodyPr/>
        <a:lstStyle/>
        <a:p>
          <a:endParaRPr lang="en-US"/>
        </a:p>
      </dgm:t>
    </dgm:pt>
    <dgm:pt modelId="{3A192443-282F-42F0-B191-655BB6780242}" type="sibTrans" cxnId="{7CF20910-B96C-46AC-82DC-2E7380ABB507}">
      <dgm:prSet/>
      <dgm:spPr/>
      <dgm:t>
        <a:bodyPr/>
        <a:lstStyle/>
        <a:p>
          <a:endParaRPr lang="en-US"/>
        </a:p>
      </dgm:t>
    </dgm:pt>
    <dgm:pt modelId="{2E1FD3C0-E6E9-4131-A8B1-53F2AD690532}">
      <dgm:prSet phldrT="[Text]"/>
      <dgm:spPr/>
      <dgm:t>
        <a:bodyPr/>
        <a:lstStyle/>
        <a:p>
          <a:r>
            <a:rPr lang="en-US" dirty="0" smtClean="0"/>
            <a:t>SSTS: PROPULSION SUB-SYSTEM</a:t>
          </a:r>
          <a:endParaRPr lang="en-US" dirty="0"/>
        </a:p>
      </dgm:t>
    </dgm:pt>
    <dgm:pt modelId="{9B1C9AB0-664B-45FE-8090-20B0FF59F80E}" type="parTrans" cxnId="{6D4700CE-EEC9-411E-9DD2-73BB4B31B205}">
      <dgm:prSet/>
      <dgm:spPr/>
      <dgm:t>
        <a:bodyPr/>
        <a:lstStyle/>
        <a:p>
          <a:endParaRPr lang="en-US"/>
        </a:p>
      </dgm:t>
    </dgm:pt>
    <dgm:pt modelId="{5CA0B673-3A93-4381-A227-6DF336046575}" type="sibTrans" cxnId="{6D4700CE-EEC9-411E-9DD2-73BB4B31B205}">
      <dgm:prSet/>
      <dgm:spPr/>
      <dgm:t>
        <a:bodyPr/>
        <a:lstStyle/>
        <a:p>
          <a:endParaRPr lang="en-US"/>
        </a:p>
      </dgm:t>
    </dgm:pt>
    <dgm:pt modelId="{14DC79CF-CB75-4635-AD59-EA29B93A2DC3}">
      <dgm:prSet phldrT="[Text]"/>
      <dgm:spPr/>
      <dgm:t>
        <a:bodyPr/>
        <a:lstStyle/>
        <a:p>
          <a:r>
            <a:rPr lang="en-US" dirty="0" smtClean="0"/>
            <a:t>CTS: BATTERY PACK</a:t>
          </a:r>
          <a:endParaRPr lang="en-US" dirty="0"/>
        </a:p>
      </dgm:t>
    </dgm:pt>
    <dgm:pt modelId="{3EF17DD3-D0CD-4F0C-8924-0331145CF092}" type="parTrans" cxnId="{CC8BC2A5-AC8A-4EBF-BF8D-438422881541}">
      <dgm:prSet/>
      <dgm:spPr/>
      <dgm:t>
        <a:bodyPr/>
        <a:lstStyle/>
        <a:p>
          <a:endParaRPr lang="en-US"/>
        </a:p>
      </dgm:t>
    </dgm:pt>
    <dgm:pt modelId="{C47E8793-7F0B-4067-AB77-D4E7BB7AC753}" type="sibTrans" cxnId="{CC8BC2A5-AC8A-4EBF-BF8D-438422881541}">
      <dgm:prSet/>
      <dgm:spPr/>
      <dgm:t>
        <a:bodyPr/>
        <a:lstStyle/>
        <a:p>
          <a:endParaRPr lang="en-US"/>
        </a:p>
      </dgm:t>
    </dgm:pt>
    <dgm:pt modelId="{116371BD-196B-4E51-B5FC-9AC69DB2EAD4}">
      <dgm:prSet phldrT="[Text]"/>
      <dgm:spPr/>
      <dgm:t>
        <a:bodyPr/>
        <a:lstStyle/>
        <a:p>
          <a:r>
            <a:rPr lang="en-US" dirty="0" smtClean="0"/>
            <a:t>SCTS: CELL</a:t>
          </a:r>
          <a:endParaRPr lang="en-US" dirty="0"/>
        </a:p>
      </dgm:t>
    </dgm:pt>
    <dgm:pt modelId="{A2CE701A-33F3-45D1-B959-CC6FB3EAC41F}" type="parTrans" cxnId="{9C2B9671-95CD-4956-B733-DAFBFAD6533E}">
      <dgm:prSet/>
      <dgm:spPr/>
      <dgm:t>
        <a:bodyPr/>
        <a:lstStyle/>
        <a:p>
          <a:endParaRPr lang="en-US"/>
        </a:p>
      </dgm:t>
    </dgm:pt>
    <dgm:pt modelId="{1A6265BD-A756-4E68-AA40-842A53E8DBAF}" type="sibTrans" cxnId="{9C2B9671-95CD-4956-B733-DAFBFAD6533E}">
      <dgm:prSet/>
      <dgm:spPr/>
      <dgm:t>
        <a:bodyPr/>
        <a:lstStyle/>
        <a:p>
          <a:endParaRPr lang="en-US"/>
        </a:p>
      </dgm:t>
    </dgm:pt>
    <dgm:pt modelId="{F5254F89-2089-414A-958E-CC1BD02C497F}">
      <dgm:prSet phldrT="[Text]"/>
      <dgm:spPr/>
      <dgm:t>
        <a:bodyPr/>
        <a:lstStyle/>
        <a:p>
          <a:r>
            <a:rPr lang="en-US" dirty="0" smtClean="0"/>
            <a:t>MATERIALS: SEPARATOR</a:t>
          </a:r>
          <a:endParaRPr lang="en-US" dirty="0"/>
        </a:p>
      </dgm:t>
    </dgm:pt>
    <dgm:pt modelId="{F6B2C6B1-4994-400A-8F3E-DF74DBC4335C}" type="parTrans" cxnId="{3BF3B219-3AA2-4246-BBDE-8C355D558B4B}">
      <dgm:prSet/>
      <dgm:spPr/>
      <dgm:t>
        <a:bodyPr/>
        <a:lstStyle/>
        <a:p>
          <a:endParaRPr lang="en-US"/>
        </a:p>
      </dgm:t>
    </dgm:pt>
    <dgm:pt modelId="{5D703C6B-ED04-4F9C-B233-C86D4CA00310}" type="sibTrans" cxnId="{3BF3B219-3AA2-4246-BBDE-8C355D558B4B}">
      <dgm:prSet/>
      <dgm:spPr/>
      <dgm:t>
        <a:bodyPr/>
        <a:lstStyle/>
        <a:p>
          <a:endParaRPr lang="en-US"/>
        </a:p>
      </dgm:t>
    </dgm:pt>
    <dgm:pt modelId="{71E28328-AFEE-4F4B-9CBB-B52BD1DBC1CD}" type="pres">
      <dgm:prSet presAssocID="{61CF5C32-C786-4F92-89D1-902D77D4CFE4}" presName="compositeShape" presStyleCnt="0">
        <dgm:presLayoutVars>
          <dgm:dir/>
          <dgm:resizeHandles/>
        </dgm:presLayoutVars>
      </dgm:prSet>
      <dgm:spPr/>
    </dgm:pt>
    <dgm:pt modelId="{6F9121CB-0E1F-4B58-9BCE-0D2B4D9C66EF}" type="pres">
      <dgm:prSet presAssocID="{61CF5C32-C786-4F92-89D1-902D77D4CFE4}" presName="pyramid" presStyleLbl="node1" presStyleIdx="0" presStyleCnt="1"/>
      <dgm:spPr>
        <a:gradFill rotWithShape="0">
          <a:gsLst>
            <a:gs pos="0">
              <a:srgbClr val="03D4A8"/>
            </a:gs>
            <a:gs pos="25000">
              <a:srgbClr val="21D6E0"/>
            </a:gs>
            <a:gs pos="75000">
              <a:srgbClr val="0087E6"/>
            </a:gs>
            <a:gs pos="100000">
              <a:srgbClr val="005CBF"/>
            </a:gs>
          </a:gsLst>
          <a:lin ang="5400000" scaled="0"/>
        </a:gradFill>
      </dgm:spPr>
    </dgm:pt>
    <dgm:pt modelId="{4E4B2672-0C56-4B6E-B22C-E6CC9B4E53E3}" type="pres">
      <dgm:prSet presAssocID="{61CF5C32-C786-4F92-89D1-902D77D4CFE4}" presName="theList" presStyleCnt="0"/>
      <dgm:spPr/>
    </dgm:pt>
    <dgm:pt modelId="{55D80C10-6559-4D5E-9EB3-4C4B171FB12D}" type="pres">
      <dgm:prSet presAssocID="{4A685794-5E17-4F46-AB7C-908A856AD28C}" presName="aNode" presStyleLbl="fgAcc1" presStyleIdx="0" presStyleCnt="5">
        <dgm:presLayoutVars>
          <dgm:bulletEnabled val="1"/>
        </dgm:presLayoutVars>
      </dgm:prSet>
      <dgm:spPr/>
      <dgm:t>
        <a:bodyPr/>
        <a:lstStyle/>
        <a:p>
          <a:endParaRPr lang="en-US"/>
        </a:p>
      </dgm:t>
    </dgm:pt>
    <dgm:pt modelId="{00A4A6B8-8807-4BF4-AAA9-6616B3F455BF}" type="pres">
      <dgm:prSet presAssocID="{4A685794-5E17-4F46-AB7C-908A856AD28C}" presName="aSpace" presStyleCnt="0"/>
      <dgm:spPr/>
    </dgm:pt>
    <dgm:pt modelId="{5509DE6F-4F8E-4201-8015-18BFEA97BC40}" type="pres">
      <dgm:prSet presAssocID="{2E1FD3C0-E6E9-4131-A8B1-53F2AD690532}" presName="aNode" presStyleLbl="fgAcc1" presStyleIdx="1" presStyleCnt="5">
        <dgm:presLayoutVars>
          <dgm:bulletEnabled val="1"/>
        </dgm:presLayoutVars>
      </dgm:prSet>
      <dgm:spPr/>
      <dgm:t>
        <a:bodyPr/>
        <a:lstStyle/>
        <a:p>
          <a:endParaRPr lang="en-US"/>
        </a:p>
      </dgm:t>
    </dgm:pt>
    <dgm:pt modelId="{BC58A9F1-BBE5-44A7-B31E-2ACF73D3ADB9}" type="pres">
      <dgm:prSet presAssocID="{2E1FD3C0-E6E9-4131-A8B1-53F2AD690532}" presName="aSpace" presStyleCnt="0"/>
      <dgm:spPr/>
    </dgm:pt>
    <dgm:pt modelId="{EA60681F-6CFC-4FA2-AA56-DFE103ADA505}" type="pres">
      <dgm:prSet presAssocID="{14DC79CF-CB75-4635-AD59-EA29B93A2DC3}" presName="aNode" presStyleLbl="fgAcc1" presStyleIdx="2" presStyleCnt="5">
        <dgm:presLayoutVars>
          <dgm:bulletEnabled val="1"/>
        </dgm:presLayoutVars>
      </dgm:prSet>
      <dgm:spPr/>
      <dgm:t>
        <a:bodyPr/>
        <a:lstStyle/>
        <a:p>
          <a:endParaRPr lang="en-US"/>
        </a:p>
      </dgm:t>
    </dgm:pt>
    <dgm:pt modelId="{308C39F7-2348-4803-9069-4790FE6FB5AC}" type="pres">
      <dgm:prSet presAssocID="{14DC79CF-CB75-4635-AD59-EA29B93A2DC3}" presName="aSpace" presStyleCnt="0"/>
      <dgm:spPr/>
    </dgm:pt>
    <dgm:pt modelId="{13FC0122-462F-43DB-9821-FEDEB228DB15}" type="pres">
      <dgm:prSet presAssocID="{116371BD-196B-4E51-B5FC-9AC69DB2EAD4}" presName="aNode" presStyleLbl="fgAcc1" presStyleIdx="3" presStyleCnt="5">
        <dgm:presLayoutVars>
          <dgm:bulletEnabled val="1"/>
        </dgm:presLayoutVars>
      </dgm:prSet>
      <dgm:spPr/>
      <dgm:t>
        <a:bodyPr/>
        <a:lstStyle/>
        <a:p>
          <a:endParaRPr lang="en-US"/>
        </a:p>
      </dgm:t>
    </dgm:pt>
    <dgm:pt modelId="{ECF12D36-E8A7-4C94-BEA5-6F7E6D40D5AF}" type="pres">
      <dgm:prSet presAssocID="{116371BD-196B-4E51-B5FC-9AC69DB2EAD4}" presName="aSpace" presStyleCnt="0"/>
      <dgm:spPr/>
    </dgm:pt>
    <dgm:pt modelId="{ECCEF7FF-BC02-49BE-B9BC-484972B6AFA9}" type="pres">
      <dgm:prSet presAssocID="{F5254F89-2089-414A-958E-CC1BD02C497F}" presName="aNode" presStyleLbl="fgAcc1" presStyleIdx="4" presStyleCnt="5" custLinFactNeighborX="1206" custLinFactNeighborY="28091">
        <dgm:presLayoutVars>
          <dgm:bulletEnabled val="1"/>
        </dgm:presLayoutVars>
      </dgm:prSet>
      <dgm:spPr/>
      <dgm:t>
        <a:bodyPr/>
        <a:lstStyle/>
        <a:p>
          <a:endParaRPr lang="en-US"/>
        </a:p>
      </dgm:t>
    </dgm:pt>
    <dgm:pt modelId="{E3BEF423-2538-4678-83B4-BA9747680A8E}" type="pres">
      <dgm:prSet presAssocID="{F5254F89-2089-414A-958E-CC1BD02C497F}" presName="aSpace" presStyleCnt="0"/>
      <dgm:spPr/>
    </dgm:pt>
  </dgm:ptLst>
  <dgm:cxnLst>
    <dgm:cxn modelId="{6D4700CE-EEC9-411E-9DD2-73BB4B31B205}" srcId="{61CF5C32-C786-4F92-89D1-902D77D4CFE4}" destId="{2E1FD3C0-E6E9-4131-A8B1-53F2AD690532}" srcOrd="1" destOrd="0" parTransId="{9B1C9AB0-664B-45FE-8090-20B0FF59F80E}" sibTransId="{5CA0B673-3A93-4381-A227-6DF336046575}"/>
    <dgm:cxn modelId="{5C038F1E-6351-4A5C-A18F-836CFE88FA93}" type="presOf" srcId="{14DC79CF-CB75-4635-AD59-EA29B93A2DC3}" destId="{EA60681F-6CFC-4FA2-AA56-DFE103ADA505}" srcOrd="0" destOrd="0" presId="urn:microsoft.com/office/officeart/2005/8/layout/pyramid2"/>
    <dgm:cxn modelId="{A65BBA11-23B2-4FAC-8018-C1B3836DC839}" type="presOf" srcId="{116371BD-196B-4E51-B5FC-9AC69DB2EAD4}" destId="{13FC0122-462F-43DB-9821-FEDEB228DB15}" srcOrd="0" destOrd="0" presId="urn:microsoft.com/office/officeart/2005/8/layout/pyramid2"/>
    <dgm:cxn modelId="{7CF20910-B96C-46AC-82DC-2E7380ABB507}" srcId="{61CF5C32-C786-4F92-89D1-902D77D4CFE4}" destId="{4A685794-5E17-4F46-AB7C-908A856AD28C}" srcOrd="0" destOrd="0" parTransId="{005EA0A8-9071-4F52-BE84-E8F38F9D1CFE}" sibTransId="{3A192443-282F-42F0-B191-655BB6780242}"/>
    <dgm:cxn modelId="{9512BDE8-48B3-4A7E-982C-EF352404F09C}" type="presOf" srcId="{4A685794-5E17-4F46-AB7C-908A856AD28C}" destId="{55D80C10-6559-4D5E-9EB3-4C4B171FB12D}" srcOrd="0" destOrd="0" presId="urn:microsoft.com/office/officeart/2005/8/layout/pyramid2"/>
    <dgm:cxn modelId="{EA236010-B2C0-4E03-A7BE-FA2A36449E0C}" type="presOf" srcId="{F5254F89-2089-414A-958E-CC1BD02C497F}" destId="{ECCEF7FF-BC02-49BE-B9BC-484972B6AFA9}" srcOrd="0" destOrd="0" presId="urn:microsoft.com/office/officeart/2005/8/layout/pyramid2"/>
    <dgm:cxn modelId="{9C2B9671-95CD-4956-B733-DAFBFAD6533E}" srcId="{61CF5C32-C786-4F92-89D1-902D77D4CFE4}" destId="{116371BD-196B-4E51-B5FC-9AC69DB2EAD4}" srcOrd="3" destOrd="0" parTransId="{A2CE701A-33F3-45D1-B959-CC6FB3EAC41F}" sibTransId="{1A6265BD-A756-4E68-AA40-842A53E8DBAF}"/>
    <dgm:cxn modelId="{D63393EF-A942-4748-90FC-DAA57BE3B2FC}" type="presOf" srcId="{61CF5C32-C786-4F92-89D1-902D77D4CFE4}" destId="{71E28328-AFEE-4F4B-9CBB-B52BD1DBC1CD}" srcOrd="0" destOrd="0" presId="urn:microsoft.com/office/officeart/2005/8/layout/pyramid2"/>
    <dgm:cxn modelId="{CC8BC2A5-AC8A-4EBF-BF8D-438422881541}" srcId="{61CF5C32-C786-4F92-89D1-902D77D4CFE4}" destId="{14DC79CF-CB75-4635-AD59-EA29B93A2DC3}" srcOrd="2" destOrd="0" parTransId="{3EF17DD3-D0CD-4F0C-8924-0331145CF092}" sibTransId="{C47E8793-7F0B-4067-AB77-D4E7BB7AC753}"/>
    <dgm:cxn modelId="{3BF3B219-3AA2-4246-BBDE-8C355D558B4B}" srcId="{61CF5C32-C786-4F92-89D1-902D77D4CFE4}" destId="{F5254F89-2089-414A-958E-CC1BD02C497F}" srcOrd="4" destOrd="0" parTransId="{F6B2C6B1-4994-400A-8F3E-DF74DBC4335C}" sibTransId="{5D703C6B-ED04-4F9C-B233-C86D4CA00310}"/>
    <dgm:cxn modelId="{1894E2DF-3D79-4E41-8FAE-EC6CEF408377}" type="presOf" srcId="{2E1FD3C0-E6E9-4131-A8B1-53F2AD690532}" destId="{5509DE6F-4F8E-4201-8015-18BFEA97BC40}" srcOrd="0" destOrd="0" presId="urn:microsoft.com/office/officeart/2005/8/layout/pyramid2"/>
    <dgm:cxn modelId="{089B6593-3FF7-4896-8E26-817B16CEB061}" type="presParOf" srcId="{71E28328-AFEE-4F4B-9CBB-B52BD1DBC1CD}" destId="{6F9121CB-0E1F-4B58-9BCE-0D2B4D9C66EF}" srcOrd="0" destOrd="0" presId="urn:microsoft.com/office/officeart/2005/8/layout/pyramid2"/>
    <dgm:cxn modelId="{B24DAC01-5615-4240-A90D-C30A9CB212FE}" type="presParOf" srcId="{71E28328-AFEE-4F4B-9CBB-B52BD1DBC1CD}" destId="{4E4B2672-0C56-4B6E-B22C-E6CC9B4E53E3}" srcOrd="1" destOrd="0" presId="urn:microsoft.com/office/officeart/2005/8/layout/pyramid2"/>
    <dgm:cxn modelId="{470C171C-2FF6-4C74-8D89-1255423EDCF1}" type="presParOf" srcId="{4E4B2672-0C56-4B6E-B22C-E6CC9B4E53E3}" destId="{55D80C10-6559-4D5E-9EB3-4C4B171FB12D}" srcOrd="0" destOrd="0" presId="urn:microsoft.com/office/officeart/2005/8/layout/pyramid2"/>
    <dgm:cxn modelId="{AE9F6EED-23AE-48FA-87E3-BB5E8091F197}" type="presParOf" srcId="{4E4B2672-0C56-4B6E-B22C-E6CC9B4E53E3}" destId="{00A4A6B8-8807-4BF4-AAA9-6616B3F455BF}" srcOrd="1" destOrd="0" presId="urn:microsoft.com/office/officeart/2005/8/layout/pyramid2"/>
    <dgm:cxn modelId="{6BF7D1D0-B399-453C-A594-C7171992AC32}" type="presParOf" srcId="{4E4B2672-0C56-4B6E-B22C-E6CC9B4E53E3}" destId="{5509DE6F-4F8E-4201-8015-18BFEA97BC40}" srcOrd="2" destOrd="0" presId="urn:microsoft.com/office/officeart/2005/8/layout/pyramid2"/>
    <dgm:cxn modelId="{6C60FCF2-EAA4-431D-9F17-5E944F5FBB09}" type="presParOf" srcId="{4E4B2672-0C56-4B6E-B22C-E6CC9B4E53E3}" destId="{BC58A9F1-BBE5-44A7-B31E-2ACF73D3ADB9}" srcOrd="3" destOrd="0" presId="urn:microsoft.com/office/officeart/2005/8/layout/pyramid2"/>
    <dgm:cxn modelId="{1E627774-0BFB-4ECE-8EEE-D3743F1CCC5A}" type="presParOf" srcId="{4E4B2672-0C56-4B6E-B22C-E6CC9B4E53E3}" destId="{EA60681F-6CFC-4FA2-AA56-DFE103ADA505}" srcOrd="4" destOrd="0" presId="urn:microsoft.com/office/officeart/2005/8/layout/pyramid2"/>
    <dgm:cxn modelId="{188C442A-D704-44E9-B0A2-74A89DF562DF}" type="presParOf" srcId="{4E4B2672-0C56-4B6E-B22C-E6CC9B4E53E3}" destId="{308C39F7-2348-4803-9069-4790FE6FB5AC}" srcOrd="5" destOrd="0" presId="urn:microsoft.com/office/officeart/2005/8/layout/pyramid2"/>
    <dgm:cxn modelId="{B9FAAB13-E8E2-44CA-8E55-39BBB6FD59E9}" type="presParOf" srcId="{4E4B2672-0C56-4B6E-B22C-E6CC9B4E53E3}" destId="{13FC0122-462F-43DB-9821-FEDEB228DB15}" srcOrd="6" destOrd="0" presId="urn:microsoft.com/office/officeart/2005/8/layout/pyramid2"/>
    <dgm:cxn modelId="{B24A834C-7E02-43E4-8F53-E9C3A447472E}" type="presParOf" srcId="{4E4B2672-0C56-4B6E-B22C-E6CC9B4E53E3}" destId="{ECF12D36-E8A7-4C94-BEA5-6F7E6D40D5AF}" srcOrd="7" destOrd="0" presId="urn:microsoft.com/office/officeart/2005/8/layout/pyramid2"/>
    <dgm:cxn modelId="{D753BB96-2904-48D4-9689-36CF745EC1FE}" type="presParOf" srcId="{4E4B2672-0C56-4B6E-B22C-E6CC9B4E53E3}" destId="{ECCEF7FF-BC02-49BE-B9BC-484972B6AFA9}" srcOrd="8" destOrd="0" presId="urn:microsoft.com/office/officeart/2005/8/layout/pyramid2"/>
    <dgm:cxn modelId="{18D3C9CC-12EF-4795-B4A7-A97E5709D79E}" type="presParOf" srcId="{4E4B2672-0C56-4B6E-B22C-E6CC9B4E53E3}" destId="{E3BEF423-2538-4678-83B4-BA9747680A8E}" srcOrd="9"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7E3A00-44F3-4123-B08B-9702AE2BC968}" type="doc">
      <dgm:prSet loTypeId="urn:microsoft.com/office/officeart/2005/8/layout/radial6" loCatId="relationship" qsTypeId="urn:microsoft.com/office/officeart/2005/8/quickstyle/simple1" qsCatId="simple" csTypeId="urn:microsoft.com/office/officeart/2005/8/colors/accent2_2" csCatId="accent2" phldr="1"/>
      <dgm:spPr/>
      <dgm:t>
        <a:bodyPr/>
        <a:lstStyle/>
        <a:p>
          <a:endParaRPr lang="en-US"/>
        </a:p>
      </dgm:t>
    </dgm:pt>
    <dgm:pt modelId="{B52890F0-635E-493A-8344-D0644D28C19D}">
      <dgm:prSet phldrT="[Text]" custT="1"/>
      <dgm:spPr/>
      <dgm:t>
        <a:bodyPr/>
        <a:lstStyle/>
        <a:p>
          <a:r>
            <a:rPr lang="en-US" sz="900" b="1" dirty="0" smtClean="0">
              <a:solidFill>
                <a:schemeClr val="tx2"/>
              </a:solidFill>
            </a:rPr>
            <a:t>Advanced Battery Concepts</a:t>
          </a:r>
          <a:endParaRPr lang="en-US" sz="900" b="1" dirty="0">
            <a:solidFill>
              <a:schemeClr val="tx2"/>
            </a:solidFill>
          </a:endParaRPr>
        </a:p>
      </dgm:t>
    </dgm:pt>
    <dgm:pt modelId="{A013B047-C599-430B-B6AD-754C3806A833}" type="parTrans" cxnId="{8EF88D13-EF2E-426C-9679-C182F9A6E6D8}">
      <dgm:prSet/>
      <dgm:spPr/>
      <dgm:t>
        <a:bodyPr/>
        <a:lstStyle/>
        <a:p>
          <a:endParaRPr lang="en-US"/>
        </a:p>
      </dgm:t>
    </dgm:pt>
    <dgm:pt modelId="{65C10CCC-D330-4B23-940E-7989E8C996E7}" type="sibTrans" cxnId="{8EF88D13-EF2E-426C-9679-C182F9A6E6D8}">
      <dgm:prSet/>
      <dgm:spPr/>
      <dgm:t>
        <a:bodyPr/>
        <a:lstStyle/>
        <a:p>
          <a:endParaRPr lang="en-US"/>
        </a:p>
      </dgm:t>
    </dgm:pt>
    <dgm:pt modelId="{7F58ED01-A167-43F0-919A-3C43A6BB61DE}">
      <dgm:prSet phldrT="[Text]" custT="1"/>
      <dgm:spPr>
        <a:solidFill>
          <a:srgbClr val="92D050"/>
        </a:solidFill>
      </dgm:spPr>
      <dgm:t>
        <a:bodyPr/>
        <a:lstStyle/>
        <a:p>
          <a:r>
            <a:rPr lang="en-US" sz="900" b="1" dirty="0" smtClean="0">
              <a:solidFill>
                <a:schemeClr val="tx2"/>
              </a:solidFill>
            </a:rPr>
            <a:t>Battery  Safety</a:t>
          </a:r>
          <a:endParaRPr lang="en-US" sz="900" b="1" dirty="0">
            <a:solidFill>
              <a:schemeClr val="tx2"/>
            </a:solidFill>
          </a:endParaRPr>
        </a:p>
      </dgm:t>
    </dgm:pt>
    <dgm:pt modelId="{81615DAC-734F-4AD7-8F2D-70DE258763AE}" type="parTrans" cxnId="{0E17D397-E500-4959-9EDA-B1634DB36D61}">
      <dgm:prSet/>
      <dgm:spPr/>
      <dgm:t>
        <a:bodyPr/>
        <a:lstStyle/>
        <a:p>
          <a:endParaRPr lang="en-US"/>
        </a:p>
      </dgm:t>
    </dgm:pt>
    <dgm:pt modelId="{8C7A2A87-E101-45C4-BC82-6B51A2455BBA}" type="sibTrans" cxnId="{0E17D397-E500-4959-9EDA-B1634DB36D61}">
      <dgm:prSet/>
      <dgm:spPr/>
      <dgm:t>
        <a:bodyPr/>
        <a:lstStyle/>
        <a:p>
          <a:endParaRPr lang="en-US"/>
        </a:p>
      </dgm:t>
    </dgm:pt>
    <dgm:pt modelId="{676E4A79-DC8C-4516-88FF-CD0781B94CAC}">
      <dgm:prSet phldrT="[Text]" custT="1"/>
      <dgm:spPr>
        <a:solidFill>
          <a:srgbClr val="85BB3D"/>
        </a:solidFill>
      </dgm:spPr>
      <dgm:t>
        <a:bodyPr/>
        <a:lstStyle/>
        <a:p>
          <a:r>
            <a:rPr lang="en-US" sz="900" b="1" dirty="0" smtClean="0">
              <a:solidFill>
                <a:schemeClr val="tx2"/>
              </a:solidFill>
            </a:rPr>
            <a:t>Battery Recycling</a:t>
          </a:r>
          <a:endParaRPr lang="en-US" sz="900" b="1" dirty="0">
            <a:solidFill>
              <a:schemeClr val="tx2"/>
            </a:solidFill>
          </a:endParaRPr>
        </a:p>
      </dgm:t>
    </dgm:pt>
    <dgm:pt modelId="{BE2AE19A-7361-4EB3-BB56-1C4CF055B9D8}" type="parTrans" cxnId="{53EF6935-190A-44E4-93EE-210C971DF76A}">
      <dgm:prSet/>
      <dgm:spPr/>
      <dgm:t>
        <a:bodyPr/>
        <a:lstStyle/>
        <a:p>
          <a:endParaRPr lang="en-US"/>
        </a:p>
      </dgm:t>
    </dgm:pt>
    <dgm:pt modelId="{DF9CCCD3-0323-4082-A1A6-D0A3AFC8FEFB}" type="sibTrans" cxnId="{53EF6935-190A-44E4-93EE-210C971DF76A}">
      <dgm:prSet/>
      <dgm:spPr/>
      <dgm:t>
        <a:bodyPr/>
        <a:lstStyle/>
        <a:p>
          <a:endParaRPr lang="en-US"/>
        </a:p>
      </dgm:t>
    </dgm:pt>
    <dgm:pt modelId="{88A1489C-5856-4F16-BABD-9665781130CC}">
      <dgm:prSet phldrT="[Text]" custT="1"/>
      <dgm:spPr/>
      <dgm:t>
        <a:bodyPr/>
        <a:lstStyle/>
        <a:p>
          <a:r>
            <a:rPr lang="en-US" sz="900" b="1" dirty="0" smtClean="0">
              <a:solidFill>
                <a:schemeClr val="tx2"/>
              </a:solidFill>
            </a:rPr>
            <a:t>Truck and Bus Batteries</a:t>
          </a:r>
          <a:endParaRPr lang="en-US" sz="900" b="1" dirty="0">
            <a:solidFill>
              <a:schemeClr val="tx2"/>
            </a:solidFill>
          </a:endParaRPr>
        </a:p>
      </dgm:t>
    </dgm:pt>
    <dgm:pt modelId="{CB46D7D5-11C3-4895-A362-EA92A5B165E2}" type="parTrans" cxnId="{F9CE24ED-2FFC-4551-A9DF-A5E59E902B31}">
      <dgm:prSet/>
      <dgm:spPr/>
      <dgm:t>
        <a:bodyPr/>
        <a:lstStyle/>
        <a:p>
          <a:endParaRPr lang="en-US"/>
        </a:p>
      </dgm:t>
    </dgm:pt>
    <dgm:pt modelId="{9587EB7F-1B63-4A1E-A35A-EE10CAD8375C}" type="sibTrans" cxnId="{F9CE24ED-2FFC-4551-A9DF-A5E59E902B31}">
      <dgm:prSet/>
      <dgm:spPr/>
      <dgm:t>
        <a:bodyPr/>
        <a:lstStyle/>
        <a:p>
          <a:endParaRPr lang="en-US"/>
        </a:p>
      </dgm:t>
    </dgm:pt>
    <dgm:pt modelId="{058AC81E-8539-48BA-BDBB-4F46CF17FF40}">
      <dgm:prSet phldrT="[Text]" custT="1"/>
      <dgm:spPr/>
      <dgm:t>
        <a:bodyPr/>
        <a:lstStyle/>
        <a:p>
          <a:r>
            <a:rPr lang="en-US" sz="900" b="1" dirty="0" smtClean="0">
              <a:solidFill>
                <a:schemeClr val="tx2"/>
              </a:solidFill>
            </a:rPr>
            <a:t>Starter Battery</a:t>
          </a:r>
          <a:endParaRPr lang="en-US" sz="900" b="1" dirty="0">
            <a:solidFill>
              <a:schemeClr val="tx2"/>
            </a:solidFill>
          </a:endParaRPr>
        </a:p>
      </dgm:t>
    </dgm:pt>
    <dgm:pt modelId="{63AF435C-3777-4701-8DDF-8294ADE040EE}" type="parTrans" cxnId="{C041F882-25C3-46E7-B8F3-6D3B4AE12721}">
      <dgm:prSet/>
      <dgm:spPr/>
      <dgm:t>
        <a:bodyPr/>
        <a:lstStyle/>
        <a:p>
          <a:endParaRPr lang="en-US"/>
        </a:p>
      </dgm:t>
    </dgm:pt>
    <dgm:pt modelId="{A78044A2-0798-481F-BD40-E821B961BA39}" type="sibTrans" cxnId="{C041F882-25C3-46E7-B8F3-6D3B4AE12721}">
      <dgm:prSet/>
      <dgm:spPr/>
      <dgm:t>
        <a:bodyPr/>
        <a:lstStyle/>
        <a:p>
          <a:endParaRPr lang="en-US"/>
        </a:p>
      </dgm:t>
    </dgm:pt>
    <dgm:pt modelId="{E9F45A8B-50A7-4076-8C62-F51E42994665}">
      <dgm:prSet phldrT="[Text]" custT="1"/>
      <dgm:spPr/>
      <dgm:t>
        <a:bodyPr/>
        <a:lstStyle/>
        <a:p>
          <a:r>
            <a:rPr lang="en-US" sz="900" b="1" dirty="0" smtClean="0">
              <a:solidFill>
                <a:schemeClr val="tx2"/>
              </a:solidFill>
            </a:rPr>
            <a:t>Hybrid Battery Testing </a:t>
          </a:r>
          <a:endParaRPr lang="en-US" sz="900" b="1" dirty="0">
            <a:solidFill>
              <a:schemeClr val="tx2"/>
            </a:solidFill>
          </a:endParaRPr>
        </a:p>
      </dgm:t>
    </dgm:pt>
    <dgm:pt modelId="{07CD8398-78E9-4CE3-817D-8B008D5375B1}" type="parTrans" cxnId="{247FC706-853D-4D98-B0C5-499DF9531E54}">
      <dgm:prSet/>
      <dgm:spPr/>
      <dgm:t>
        <a:bodyPr/>
        <a:lstStyle/>
        <a:p>
          <a:endParaRPr lang="en-US"/>
        </a:p>
      </dgm:t>
    </dgm:pt>
    <dgm:pt modelId="{37959487-491B-4DDE-BCC2-6C62D7F4CA80}" type="sibTrans" cxnId="{247FC706-853D-4D98-B0C5-499DF9531E54}">
      <dgm:prSet/>
      <dgm:spPr/>
      <dgm:t>
        <a:bodyPr/>
        <a:lstStyle/>
        <a:p>
          <a:endParaRPr lang="en-US"/>
        </a:p>
      </dgm:t>
    </dgm:pt>
    <dgm:pt modelId="{13145BB7-FC55-4496-BAFB-D4999AC4D70D}">
      <dgm:prSet phldrT="[Text]" custT="1"/>
      <dgm:spPr>
        <a:solidFill>
          <a:srgbClr val="92D050"/>
        </a:solidFill>
      </dgm:spPr>
      <dgm:t>
        <a:bodyPr/>
        <a:lstStyle/>
        <a:p>
          <a:r>
            <a:rPr lang="en-US" sz="900" b="1" dirty="0" smtClean="0">
              <a:solidFill>
                <a:schemeClr val="tx2"/>
              </a:solidFill>
            </a:rPr>
            <a:t>Battery Labeling</a:t>
          </a:r>
          <a:endParaRPr lang="en-US" sz="900" b="1" dirty="0">
            <a:solidFill>
              <a:schemeClr val="tx2"/>
            </a:solidFill>
          </a:endParaRPr>
        </a:p>
      </dgm:t>
    </dgm:pt>
    <dgm:pt modelId="{C5585E03-76D9-4617-8D49-B79F3D726B24}" type="parTrans" cxnId="{A0ABE7E4-50DE-4A90-A7CB-974C15A08BDF}">
      <dgm:prSet/>
      <dgm:spPr/>
      <dgm:t>
        <a:bodyPr/>
        <a:lstStyle/>
        <a:p>
          <a:endParaRPr lang="en-US"/>
        </a:p>
      </dgm:t>
    </dgm:pt>
    <dgm:pt modelId="{D0FF4B54-76D3-43D4-A101-BDD8209AC6DE}" type="sibTrans" cxnId="{A0ABE7E4-50DE-4A90-A7CB-974C15A08BDF}">
      <dgm:prSet/>
      <dgm:spPr/>
      <dgm:t>
        <a:bodyPr/>
        <a:lstStyle/>
        <a:p>
          <a:endParaRPr lang="en-US"/>
        </a:p>
      </dgm:t>
    </dgm:pt>
    <dgm:pt modelId="{1D837200-533F-45F9-A158-8E39CEA6FF22}">
      <dgm:prSet phldrT="[Text]" custT="1"/>
      <dgm:spPr>
        <a:solidFill>
          <a:srgbClr val="85BB3D"/>
        </a:solidFill>
      </dgm:spPr>
      <dgm:t>
        <a:bodyPr/>
        <a:lstStyle/>
        <a:p>
          <a:r>
            <a:rPr lang="en-US" sz="900" b="1" dirty="0" smtClean="0">
              <a:solidFill>
                <a:schemeClr val="tx2"/>
              </a:solidFill>
            </a:rPr>
            <a:t>Battery Electronic Fuel Gauging</a:t>
          </a:r>
        </a:p>
      </dgm:t>
    </dgm:pt>
    <dgm:pt modelId="{0525D194-9BC0-40FE-99E7-7A60FBA848D5}" type="parTrans" cxnId="{02E1EC2B-2F34-48ED-BDBA-DBDD3FD229F3}">
      <dgm:prSet/>
      <dgm:spPr/>
      <dgm:t>
        <a:bodyPr/>
        <a:lstStyle/>
        <a:p>
          <a:endParaRPr lang="en-US"/>
        </a:p>
      </dgm:t>
    </dgm:pt>
    <dgm:pt modelId="{876F13D0-0586-4BAA-967B-4C89251F52AC}" type="sibTrans" cxnId="{02E1EC2B-2F34-48ED-BDBA-DBDD3FD229F3}">
      <dgm:prSet/>
      <dgm:spPr/>
      <dgm:t>
        <a:bodyPr/>
        <a:lstStyle/>
        <a:p>
          <a:endParaRPr lang="en-US"/>
        </a:p>
      </dgm:t>
    </dgm:pt>
    <dgm:pt modelId="{094551B5-5AE6-41BC-B6F8-3973D9318545}">
      <dgm:prSet phldrT="[Text]" custT="1"/>
      <dgm:spPr>
        <a:solidFill>
          <a:srgbClr val="85BB3D"/>
        </a:solidFill>
      </dgm:spPr>
      <dgm:t>
        <a:bodyPr/>
        <a:lstStyle/>
        <a:p>
          <a:r>
            <a:rPr lang="en-US" sz="900" b="1" dirty="0" smtClean="0">
              <a:solidFill>
                <a:schemeClr val="tx2"/>
              </a:solidFill>
            </a:rPr>
            <a:t>Battery Transport</a:t>
          </a:r>
          <a:endParaRPr lang="en-US" sz="900" b="1" dirty="0">
            <a:solidFill>
              <a:schemeClr val="tx2"/>
            </a:solidFill>
          </a:endParaRPr>
        </a:p>
      </dgm:t>
    </dgm:pt>
    <dgm:pt modelId="{B8794E2D-A277-49E3-995F-2B69BB5CB88B}" type="parTrans" cxnId="{2A997C95-6937-4700-921E-20AB20A59AAE}">
      <dgm:prSet/>
      <dgm:spPr/>
      <dgm:t>
        <a:bodyPr/>
        <a:lstStyle/>
        <a:p>
          <a:endParaRPr lang="en-US"/>
        </a:p>
      </dgm:t>
    </dgm:pt>
    <dgm:pt modelId="{5308DE4C-A54C-447E-834F-66C46AE0C5DB}" type="sibTrans" cxnId="{2A997C95-6937-4700-921E-20AB20A59AAE}">
      <dgm:prSet/>
      <dgm:spPr/>
      <dgm:t>
        <a:bodyPr/>
        <a:lstStyle/>
        <a:p>
          <a:endParaRPr lang="en-US"/>
        </a:p>
      </dgm:t>
    </dgm:pt>
    <dgm:pt modelId="{FE8EDB3E-C1B1-4007-BBD9-339E5A8FD90E}">
      <dgm:prSet phldrT="[Text]" custT="1"/>
      <dgm:spPr/>
      <dgm:t>
        <a:bodyPr/>
        <a:lstStyle/>
        <a:p>
          <a:r>
            <a:rPr lang="en-US" sz="900" b="1" dirty="0" smtClean="0">
              <a:solidFill>
                <a:schemeClr val="tx2"/>
              </a:solidFill>
            </a:rPr>
            <a:t>Battery  Packaging</a:t>
          </a:r>
          <a:endParaRPr lang="en-US" sz="900" b="1" dirty="0">
            <a:solidFill>
              <a:schemeClr val="tx2"/>
            </a:solidFill>
          </a:endParaRPr>
        </a:p>
      </dgm:t>
    </dgm:pt>
    <dgm:pt modelId="{E8DFDAE2-B8A9-438B-B0A2-641C658CF960}" type="parTrans" cxnId="{3154929D-2E2F-4AC6-8E38-C6FBFA604020}">
      <dgm:prSet/>
      <dgm:spPr/>
      <dgm:t>
        <a:bodyPr/>
        <a:lstStyle/>
        <a:p>
          <a:endParaRPr lang="en-US"/>
        </a:p>
      </dgm:t>
    </dgm:pt>
    <dgm:pt modelId="{24EDA27D-A435-4387-BDFC-25E00C6BD9D8}" type="sibTrans" cxnId="{3154929D-2E2F-4AC6-8E38-C6FBFA604020}">
      <dgm:prSet/>
      <dgm:spPr/>
      <dgm:t>
        <a:bodyPr/>
        <a:lstStyle/>
        <a:p>
          <a:endParaRPr lang="en-US"/>
        </a:p>
      </dgm:t>
    </dgm:pt>
    <dgm:pt modelId="{756D28F8-4D68-4BB7-9E75-7372480A2D01}">
      <dgm:prSet phldrT="[Text]" custT="1"/>
      <dgm:spPr/>
      <dgm:t>
        <a:bodyPr/>
        <a:lstStyle/>
        <a:p>
          <a:r>
            <a:rPr lang="en-US" sz="900" b="1" dirty="0" smtClean="0">
              <a:solidFill>
                <a:schemeClr val="tx2"/>
              </a:solidFill>
            </a:rPr>
            <a:t>Small Task Oriented Vehicle Batteries</a:t>
          </a:r>
          <a:endParaRPr lang="en-US" sz="900" b="1" dirty="0">
            <a:solidFill>
              <a:schemeClr val="tx2"/>
            </a:solidFill>
          </a:endParaRPr>
        </a:p>
      </dgm:t>
    </dgm:pt>
    <dgm:pt modelId="{634D79D5-D982-4A97-84BB-770E854F3FED}" type="parTrans" cxnId="{170D3AC2-44C6-4F5B-BA8C-A6D7BA59C9A9}">
      <dgm:prSet/>
      <dgm:spPr/>
      <dgm:t>
        <a:bodyPr/>
        <a:lstStyle/>
        <a:p>
          <a:endParaRPr lang="en-US"/>
        </a:p>
      </dgm:t>
    </dgm:pt>
    <dgm:pt modelId="{BC87FA5C-6B82-42AF-9818-7AD17B6E65D2}" type="sibTrans" cxnId="{170D3AC2-44C6-4F5B-BA8C-A6D7BA59C9A9}">
      <dgm:prSet/>
      <dgm:spPr/>
      <dgm:t>
        <a:bodyPr/>
        <a:lstStyle/>
        <a:p>
          <a:endParaRPr lang="en-US"/>
        </a:p>
      </dgm:t>
    </dgm:pt>
    <dgm:pt modelId="{4D1C4675-ECA7-475C-9D3D-4CA03E6B9812}">
      <dgm:prSet phldrT="[Text]" custT="1"/>
      <dgm:spPr/>
      <dgm:t>
        <a:bodyPr/>
        <a:lstStyle/>
        <a:p>
          <a:r>
            <a:rPr lang="en-US" sz="900" b="1" dirty="0" smtClean="0">
              <a:solidFill>
                <a:schemeClr val="tx2"/>
              </a:solidFill>
            </a:rPr>
            <a:t>Battery Materials Testing</a:t>
          </a:r>
          <a:endParaRPr lang="en-US" sz="900" b="1" dirty="0">
            <a:solidFill>
              <a:schemeClr val="tx2"/>
            </a:solidFill>
          </a:endParaRPr>
        </a:p>
      </dgm:t>
    </dgm:pt>
    <dgm:pt modelId="{A9C68658-DAF6-42EB-A51C-9E53434E3700}" type="parTrans" cxnId="{27CCE5AE-7782-4824-B786-E1B5965FF730}">
      <dgm:prSet/>
      <dgm:spPr/>
      <dgm:t>
        <a:bodyPr/>
        <a:lstStyle/>
        <a:p>
          <a:endParaRPr lang="en-US"/>
        </a:p>
      </dgm:t>
    </dgm:pt>
    <dgm:pt modelId="{14C4DD91-5544-4816-8D77-46EF497584F8}" type="sibTrans" cxnId="{27CCE5AE-7782-4824-B786-E1B5965FF730}">
      <dgm:prSet/>
      <dgm:spPr/>
      <dgm:t>
        <a:bodyPr/>
        <a:lstStyle/>
        <a:p>
          <a:endParaRPr lang="en-US"/>
        </a:p>
      </dgm:t>
    </dgm:pt>
    <dgm:pt modelId="{A22C926E-242C-4DED-9DF4-BC867AEFF92D}">
      <dgm:prSet phldrT="[Text]" custT="1"/>
      <dgm:spPr/>
      <dgm:t>
        <a:bodyPr/>
        <a:lstStyle/>
        <a:p>
          <a:r>
            <a:rPr lang="en-US" sz="900" b="1" dirty="0" smtClean="0">
              <a:solidFill>
                <a:schemeClr val="tx2"/>
              </a:solidFill>
            </a:rPr>
            <a:t>Battery Terminology</a:t>
          </a:r>
          <a:endParaRPr lang="en-US" sz="900" b="1" dirty="0">
            <a:solidFill>
              <a:schemeClr val="tx2"/>
            </a:solidFill>
          </a:endParaRPr>
        </a:p>
      </dgm:t>
    </dgm:pt>
    <dgm:pt modelId="{77C896CC-190F-469B-86B2-A82FA56B0CB1}" type="parTrans" cxnId="{9242B976-93D6-43D2-B9ED-AB6CA7D2F996}">
      <dgm:prSet/>
      <dgm:spPr/>
      <dgm:t>
        <a:bodyPr/>
        <a:lstStyle/>
        <a:p>
          <a:endParaRPr lang="en-US"/>
        </a:p>
      </dgm:t>
    </dgm:pt>
    <dgm:pt modelId="{51AA5407-7AA9-4747-9886-4BF41E5FEA1C}" type="sibTrans" cxnId="{9242B976-93D6-43D2-B9ED-AB6CA7D2F996}">
      <dgm:prSet/>
      <dgm:spPr/>
      <dgm:t>
        <a:bodyPr/>
        <a:lstStyle/>
        <a:p>
          <a:endParaRPr lang="en-US"/>
        </a:p>
      </dgm:t>
    </dgm:pt>
    <dgm:pt modelId="{50D1739A-268A-40BE-849F-0FF163630F5A}">
      <dgm:prSet phldrT="[Text]" custT="1"/>
      <dgm:spPr/>
      <dgm:t>
        <a:bodyPr/>
        <a:lstStyle/>
        <a:p>
          <a:r>
            <a:rPr lang="en-US" sz="900" b="1" dirty="0" smtClean="0">
              <a:solidFill>
                <a:schemeClr val="tx2"/>
              </a:solidFill>
            </a:rPr>
            <a:t>Battery Testing Equipment</a:t>
          </a:r>
          <a:endParaRPr lang="en-US" sz="900" b="1" dirty="0">
            <a:solidFill>
              <a:schemeClr val="tx2"/>
            </a:solidFill>
          </a:endParaRPr>
        </a:p>
      </dgm:t>
    </dgm:pt>
    <dgm:pt modelId="{44C4B909-902E-4834-B349-99656A199549}" type="parTrans" cxnId="{141AEE1B-32EA-4D7E-8108-A8AC7E35CEB2}">
      <dgm:prSet/>
      <dgm:spPr/>
      <dgm:t>
        <a:bodyPr/>
        <a:lstStyle/>
        <a:p>
          <a:endParaRPr lang="en-US"/>
        </a:p>
      </dgm:t>
    </dgm:pt>
    <dgm:pt modelId="{126CEB7B-14C8-4881-9524-740C6709C9CF}" type="sibTrans" cxnId="{141AEE1B-32EA-4D7E-8108-A8AC7E35CEB2}">
      <dgm:prSet/>
      <dgm:spPr/>
      <dgm:t>
        <a:bodyPr/>
        <a:lstStyle/>
        <a:p>
          <a:endParaRPr lang="en-US"/>
        </a:p>
      </dgm:t>
    </dgm:pt>
    <dgm:pt modelId="{91772A7D-16B2-453B-B0CD-E5A8D2B73525}">
      <dgm:prSet phldrT="[Text]"/>
      <dgm:spPr/>
      <dgm:t>
        <a:bodyPr/>
        <a:lstStyle/>
        <a:p>
          <a:r>
            <a:rPr lang="en-US" b="1" dirty="0" smtClean="0"/>
            <a:t>SAE Battery Standards Steering Committee</a:t>
          </a:r>
          <a:endParaRPr lang="en-US" b="1" dirty="0"/>
        </a:p>
      </dgm:t>
    </dgm:pt>
    <dgm:pt modelId="{022A375D-8B60-4CB6-9C55-5F1348731BB5}" type="sibTrans" cxnId="{9A8B2F40-309C-4413-8CC0-A0DC6744D996}">
      <dgm:prSet/>
      <dgm:spPr/>
      <dgm:t>
        <a:bodyPr/>
        <a:lstStyle/>
        <a:p>
          <a:endParaRPr lang="en-US"/>
        </a:p>
      </dgm:t>
    </dgm:pt>
    <dgm:pt modelId="{9B38246E-B782-4941-A3DE-825B648CE385}" type="parTrans" cxnId="{9A8B2F40-309C-4413-8CC0-A0DC6744D996}">
      <dgm:prSet/>
      <dgm:spPr/>
      <dgm:t>
        <a:bodyPr/>
        <a:lstStyle/>
        <a:p>
          <a:endParaRPr lang="en-US"/>
        </a:p>
      </dgm:t>
    </dgm:pt>
    <dgm:pt modelId="{2C3CCD0F-014E-426E-B610-78757CF0F76F}">
      <dgm:prSet phldrT="[Text]" custT="1"/>
      <dgm:spPr/>
      <dgm:t>
        <a:bodyPr/>
        <a:lstStyle/>
        <a:p>
          <a:r>
            <a:rPr lang="en-US" sz="900" b="1" dirty="0" smtClean="0">
              <a:solidFill>
                <a:schemeClr val="tx2"/>
              </a:solidFill>
            </a:rPr>
            <a:t>Secondary Use</a:t>
          </a:r>
          <a:endParaRPr lang="en-US" sz="900" b="1" dirty="0">
            <a:solidFill>
              <a:schemeClr val="tx2"/>
            </a:solidFill>
          </a:endParaRPr>
        </a:p>
      </dgm:t>
    </dgm:pt>
    <dgm:pt modelId="{1BFB08D0-6EE5-410E-B4FC-5BDC198D5FA0}" type="parTrans" cxnId="{F80AA837-50D3-4AFE-833C-017916A73259}">
      <dgm:prSet/>
      <dgm:spPr/>
      <dgm:t>
        <a:bodyPr/>
        <a:lstStyle/>
        <a:p>
          <a:endParaRPr lang="en-US"/>
        </a:p>
      </dgm:t>
    </dgm:pt>
    <dgm:pt modelId="{85291B0F-C87E-4EEE-B8D8-A780E46C02CF}" type="sibTrans" cxnId="{F80AA837-50D3-4AFE-833C-017916A73259}">
      <dgm:prSet/>
      <dgm:spPr/>
      <dgm:t>
        <a:bodyPr/>
        <a:lstStyle/>
        <a:p>
          <a:endParaRPr lang="en-US"/>
        </a:p>
      </dgm:t>
    </dgm:pt>
    <dgm:pt modelId="{442A37A2-CF52-4943-85D3-52F551A69DE3}">
      <dgm:prSet phldrT="[Text]" custT="1"/>
      <dgm:spPr/>
      <dgm:t>
        <a:bodyPr/>
        <a:lstStyle/>
        <a:p>
          <a:r>
            <a:rPr lang="en-US" sz="900" b="1" dirty="0" smtClean="0">
              <a:solidFill>
                <a:schemeClr val="tx2"/>
              </a:solidFill>
            </a:rPr>
            <a:t>Start/Stop</a:t>
          </a:r>
          <a:endParaRPr lang="en-US" sz="900" b="1" dirty="0">
            <a:solidFill>
              <a:schemeClr val="tx2"/>
            </a:solidFill>
          </a:endParaRPr>
        </a:p>
      </dgm:t>
    </dgm:pt>
    <dgm:pt modelId="{E6503E46-C9CD-42E1-B5EB-48D741AEAE79}" type="parTrans" cxnId="{57517697-0209-4A5E-BB2C-2A939604A678}">
      <dgm:prSet/>
      <dgm:spPr/>
      <dgm:t>
        <a:bodyPr/>
        <a:lstStyle/>
        <a:p>
          <a:endParaRPr lang="en-US"/>
        </a:p>
      </dgm:t>
    </dgm:pt>
    <dgm:pt modelId="{2EDFCA0F-58AB-4DB9-9655-879802DB35CD}" type="sibTrans" cxnId="{57517697-0209-4A5E-BB2C-2A939604A678}">
      <dgm:prSet/>
      <dgm:spPr/>
      <dgm:t>
        <a:bodyPr/>
        <a:lstStyle/>
        <a:p>
          <a:endParaRPr lang="en-US"/>
        </a:p>
      </dgm:t>
    </dgm:pt>
    <dgm:pt modelId="{4569E628-2312-4028-8C5E-75624EDE0295}">
      <dgm:prSet phldrT="[Text]" custScaleX="135577"/>
      <dgm:spPr>
        <a:prstGeom prst="roundRect">
          <a:avLst/>
        </a:prstGeom>
      </dgm:spPr>
      <dgm:t>
        <a:bodyPr/>
        <a:lstStyle/>
        <a:p>
          <a:endParaRPr lang="en-US"/>
        </a:p>
      </dgm:t>
    </dgm:pt>
    <dgm:pt modelId="{C64CE5EA-CC82-4140-8298-AE31373D3D3E}" type="parTrans" cxnId="{883A229B-14C9-4BB9-B3B5-10618A2C25DF}">
      <dgm:prSet/>
      <dgm:spPr/>
      <dgm:t>
        <a:bodyPr/>
        <a:lstStyle/>
        <a:p>
          <a:endParaRPr lang="en-US"/>
        </a:p>
      </dgm:t>
    </dgm:pt>
    <dgm:pt modelId="{A2ABDE18-8E70-4D6E-BE4C-BD9EEBAFF56E}" type="sibTrans" cxnId="{883A229B-14C9-4BB9-B3B5-10618A2C25DF}">
      <dgm:prSet/>
      <dgm:spPr/>
      <dgm:t>
        <a:bodyPr/>
        <a:lstStyle/>
        <a:p>
          <a:endParaRPr lang="en-US"/>
        </a:p>
      </dgm:t>
    </dgm:pt>
    <dgm:pt modelId="{5C4FE7A1-A7D1-4EC8-A0E5-E7CB00AA51BD}" type="pres">
      <dgm:prSet presAssocID="{717E3A00-44F3-4123-B08B-9702AE2BC968}" presName="Name0" presStyleCnt="0">
        <dgm:presLayoutVars>
          <dgm:chMax val="1"/>
          <dgm:dir/>
          <dgm:animLvl val="ctr"/>
          <dgm:resizeHandles val="exact"/>
        </dgm:presLayoutVars>
      </dgm:prSet>
      <dgm:spPr/>
      <dgm:t>
        <a:bodyPr/>
        <a:lstStyle/>
        <a:p>
          <a:endParaRPr lang="en-US"/>
        </a:p>
      </dgm:t>
    </dgm:pt>
    <dgm:pt modelId="{CBD99300-D060-44C3-B2EB-068643738884}" type="pres">
      <dgm:prSet presAssocID="{91772A7D-16B2-453B-B0CD-E5A8D2B73525}" presName="centerShape" presStyleLbl="node0" presStyleIdx="0" presStyleCnt="1" custScaleX="195514" custScaleY="91450" custLinFactNeighborX="2655" custLinFactNeighborY="27037"/>
      <dgm:spPr/>
      <dgm:t>
        <a:bodyPr/>
        <a:lstStyle/>
        <a:p>
          <a:endParaRPr lang="en-US"/>
        </a:p>
      </dgm:t>
    </dgm:pt>
    <dgm:pt modelId="{830B92FB-FCE1-46F9-8A52-30BCF9E94251}" type="pres">
      <dgm:prSet presAssocID="{B52890F0-635E-493A-8344-D0644D28C19D}" presName="node" presStyleLbl="node1" presStyleIdx="0" presStyleCnt="16" custScaleX="135577">
        <dgm:presLayoutVars>
          <dgm:bulletEnabled val="1"/>
        </dgm:presLayoutVars>
      </dgm:prSet>
      <dgm:spPr>
        <a:prstGeom prst="roundRect">
          <a:avLst/>
        </a:prstGeom>
      </dgm:spPr>
      <dgm:t>
        <a:bodyPr/>
        <a:lstStyle/>
        <a:p>
          <a:endParaRPr lang="en-US"/>
        </a:p>
      </dgm:t>
    </dgm:pt>
    <dgm:pt modelId="{3EEF09DD-7025-45F9-B9DC-FFE51B1A31F4}" type="pres">
      <dgm:prSet presAssocID="{B52890F0-635E-493A-8344-D0644D28C19D}" presName="dummy" presStyleCnt="0"/>
      <dgm:spPr/>
      <dgm:t>
        <a:bodyPr/>
        <a:lstStyle/>
        <a:p>
          <a:endParaRPr lang="en-US"/>
        </a:p>
      </dgm:t>
    </dgm:pt>
    <dgm:pt modelId="{DC34FB50-90C5-4B3E-BD84-0492D2AC2265}" type="pres">
      <dgm:prSet presAssocID="{65C10CCC-D330-4B23-940E-7989E8C996E7}" presName="sibTrans" presStyleLbl="sibTrans2D1" presStyleIdx="0" presStyleCnt="16"/>
      <dgm:spPr/>
      <dgm:t>
        <a:bodyPr/>
        <a:lstStyle/>
        <a:p>
          <a:endParaRPr lang="en-US"/>
        </a:p>
      </dgm:t>
    </dgm:pt>
    <dgm:pt modelId="{5113C0A9-CAEB-4257-9D63-67AD8AE47BF5}" type="pres">
      <dgm:prSet presAssocID="{50D1739A-268A-40BE-849F-0FF163630F5A}" presName="node" presStyleLbl="node1" presStyleIdx="1" presStyleCnt="16" custScaleX="135577" custRadScaleRad="102462" custRadScaleInc="334267">
        <dgm:presLayoutVars>
          <dgm:bulletEnabled val="1"/>
        </dgm:presLayoutVars>
      </dgm:prSet>
      <dgm:spPr>
        <a:prstGeom prst="roundRect">
          <a:avLst/>
        </a:prstGeom>
      </dgm:spPr>
      <dgm:t>
        <a:bodyPr/>
        <a:lstStyle/>
        <a:p>
          <a:endParaRPr lang="en-US"/>
        </a:p>
      </dgm:t>
    </dgm:pt>
    <dgm:pt modelId="{074BB940-0A7F-47F7-B7DE-386A516757CF}" type="pres">
      <dgm:prSet presAssocID="{50D1739A-268A-40BE-849F-0FF163630F5A}" presName="dummy" presStyleCnt="0"/>
      <dgm:spPr/>
      <dgm:t>
        <a:bodyPr/>
        <a:lstStyle/>
        <a:p>
          <a:endParaRPr lang="en-US"/>
        </a:p>
      </dgm:t>
    </dgm:pt>
    <dgm:pt modelId="{91CDEAD2-ACEE-49F3-9773-4CA73D4AC1AF}" type="pres">
      <dgm:prSet presAssocID="{126CEB7B-14C8-4881-9524-740C6709C9CF}" presName="sibTrans" presStyleLbl="sibTrans2D1" presStyleIdx="1" presStyleCnt="16"/>
      <dgm:spPr/>
      <dgm:t>
        <a:bodyPr/>
        <a:lstStyle/>
        <a:p>
          <a:endParaRPr lang="en-US"/>
        </a:p>
      </dgm:t>
    </dgm:pt>
    <dgm:pt modelId="{E64EC105-42B3-4810-9BD6-37BAAEE9C02D}" type="pres">
      <dgm:prSet presAssocID="{7F58ED01-A167-43F0-919A-3C43A6BB61DE}" presName="node" presStyleLbl="node1" presStyleIdx="2" presStyleCnt="16" custScaleX="135577" custRadScaleRad="101206" custRadScaleInc="273894">
        <dgm:presLayoutVars>
          <dgm:bulletEnabled val="1"/>
        </dgm:presLayoutVars>
      </dgm:prSet>
      <dgm:spPr>
        <a:prstGeom prst="roundRect">
          <a:avLst/>
        </a:prstGeom>
      </dgm:spPr>
      <dgm:t>
        <a:bodyPr/>
        <a:lstStyle/>
        <a:p>
          <a:endParaRPr lang="en-US"/>
        </a:p>
      </dgm:t>
    </dgm:pt>
    <dgm:pt modelId="{C18BD0DD-BE6F-4AC8-800D-9628D7E16FFE}" type="pres">
      <dgm:prSet presAssocID="{7F58ED01-A167-43F0-919A-3C43A6BB61DE}" presName="dummy" presStyleCnt="0"/>
      <dgm:spPr/>
      <dgm:t>
        <a:bodyPr/>
        <a:lstStyle/>
        <a:p>
          <a:endParaRPr lang="en-US"/>
        </a:p>
      </dgm:t>
    </dgm:pt>
    <dgm:pt modelId="{4894689B-9D4E-41D3-8F2F-BB6EDF160563}" type="pres">
      <dgm:prSet presAssocID="{8C7A2A87-E101-45C4-BC82-6B51A2455BBA}" presName="sibTrans" presStyleLbl="sibTrans2D1" presStyleIdx="2" presStyleCnt="16"/>
      <dgm:spPr/>
      <dgm:t>
        <a:bodyPr/>
        <a:lstStyle/>
        <a:p>
          <a:endParaRPr lang="en-US"/>
        </a:p>
      </dgm:t>
    </dgm:pt>
    <dgm:pt modelId="{CAA56CAB-6A70-4876-9FC4-798CCD185168}" type="pres">
      <dgm:prSet presAssocID="{FE8EDB3E-C1B1-4007-BBD9-339E5A8FD90E}" presName="node" presStyleLbl="node1" presStyleIdx="3" presStyleCnt="16" custScaleX="135577" custRadScaleRad="99882" custRadScaleInc="199959">
        <dgm:presLayoutVars>
          <dgm:bulletEnabled val="1"/>
        </dgm:presLayoutVars>
      </dgm:prSet>
      <dgm:spPr>
        <a:prstGeom prst="roundRect">
          <a:avLst/>
        </a:prstGeom>
      </dgm:spPr>
      <dgm:t>
        <a:bodyPr/>
        <a:lstStyle/>
        <a:p>
          <a:endParaRPr lang="en-US"/>
        </a:p>
      </dgm:t>
    </dgm:pt>
    <dgm:pt modelId="{D682C6D3-1094-4FDF-B34E-48FCF4958AD4}" type="pres">
      <dgm:prSet presAssocID="{FE8EDB3E-C1B1-4007-BBD9-339E5A8FD90E}" presName="dummy" presStyleCnt="0"/>
      <dgm:spPr/>
      <dgm:t>
        <a:bodyPr/>
        <a:lstStyle/>
        <a:p>
          <a:endParaRPr lang="en-US"/>
        </a:p>
      </dgm:t>
    </dgm:pt>
    <dgm:pt modelId="{DCB097F6-C142-4C14-9B19-DE0D96CB5926}" type="pres">
      <dgm:prSet presAssocID="{24EDA27D-A435-4387-BDFC-25E00C6BD9D8}" presName="sibTrans" presStyleLbl="sibTrans2D1" presStyleIdx="3" presStyleCnt="16"/>
      <dgm:spPr/>
      <dgm:t>
        <a:bodyPr/>
        <a:lstStyle/>
        <a:p>
          <a:endParaRPr lang="en-US"/>
        </a:p>
      </dgm:t>
    </dgm:pt>
    <dgm:pt modelId="{D5220336-6C67-4234-9240-A914AC5DB05B}" type="pres">
      <dgm:prSet presAssocID="{756D28F8-4D68-4BB7-9E75-7372480A2D01}" presName="node" presStyleLbl="node1" presStyleIdx="4" presStyleCnt="16" custScaleX="135577" custRadScaleRad="100566" custRadScaleInc="116228">
        <dgm:presLayoutVars>
          <dgm:bulletEnabled val="1"/>
        </dgm:presLayoutVars>
      </dgm:prSet>
      <dgm:spPr>
        <a:prstGeom prst="roundRect">
          <a:avLst/>
        </a:prstGeom>
      </dgm:spPr>
      <dgm:t>
        <a:bodyPr/>
        <a:lstStyle/>
        <a:p>
          <a:endParaRPr lang="en-US"/>
        </a:p>
      </dgm:t>
    </dgm:pt>
    <dgm:pt modelId="{76B93B2B-C540-4E89-85C9-0D0EB295D3B0}" type="pres">
      <dgm:prSet presAssocID="{756D28F8-4D68-4BB7-9E75-7372480A2D01}" presName="dummy" presStyleCnt="0"/>
      <dgm:spPr/>
      <dgm:t>
        <a:bodyPr/>
        <a:lstStyle/>
        <a:p>
          <a:endParaRPr lang="en-US"/>
        </a:p>
      </dgm:t>
    </dgm:pt>
    <dgm:pt modelId="{6A0ECD86-5E6D-4EFA-B8AD-39DB4467C0AC}" type="pres">
      <dgm:prSet presAssocID="{BC87FA5C-6B82-42AF-9818-7AD17B6E65D2}" presName="sibTrans" presStyleLbl="sibTrans2D1" presStyleIdx="4" presStyleCnt="16"/>
      <dgm:spPr/>
      <dgm:t>
        <a:bodyPr/>
        <a:lstStyle/>
        <a:p>
          <a:endParaRPr lang="en-US"/>
        </a:p>
      </dgm:t>
    </dgm:pt>
    <dgm:pt modelId="{CA49AE5D-0E25-4E04-A89C-CE667E4F044F}" type="pres">
      <dgm:prSet presAssocID="{E9F45A8B-50A7-4076-8C62-F51E42994665}" presName="node" presStyleLbl="node1" presStyleIdx="5" presStyleCnt="16" custScaleX="135577" custRadScaleRad="101585" custRadScaleInc="32312">
        <dgm:presLayoutVars>
          <dgm:bulletEnabled val="1"/>
        </dgm:presLayoutVars>
      </dgm:prSet>
      <dgm:spPr>
        <a:prstGeom prst="roundRect">
          <a:avLst/>
        </a:prstGeom>
      </dgm:spPr>
      <dgm:t>
        <a:bodyPr/>
        <a:lstStyle/>
        <a:p>
          <a:endParaRPr lang="en-US"/>
        </a:p>
      </dgm:t>
    </dgm:pt>
    <dgm:pt modelId="{DFE925FB-5BD2-4577-81CC-045CCF5B4861}" type="pres">
      <dgm:prSet presAssocID="{E9F45A8B-50A7-4076-8C62-F51E42994665}" presName="dummy" presStyleCnt="0"/>
      <dgm:spPr/>
      <dgm:t>
        <a:bodyPr/>
        <a:lstStyle/>
        <a:p>
          <a:endParaRPr lang="en-US"/>
        </a:p>
      </dgm:t>
    </dgm:pt>
    <dgm:pt modelId="{B6F29299-9965-4F80-8748-A938F3132FBC}" type="pres">
      <dgm:prSet presAssocID="{37959487-491B-4DDE-BCC2-6C62D7F4CA80}" presName="sibTrans" presStyleLbl="sibTrans2D1" presStyleIdx="5" presStyleCnt="16"/>
      <dgm:spPr/>
      <dgm:t>
        <a:bodyPr/>
        <a:lstStyle/>
        <a:p>
          <a:endParaRPr lang="en-US"/>
        </a:p>
      </dgm:t>
    </dgm:pt>
    <dgm:pt modelId="{C80C3E85-F334-430B-BEAE-C30EFF1F0601}" type="pres">
      <dgm:prSet presAssocID="{4D1C4675-ECA7-475C-9D3D-4CA03E6B9812}" presName="node" presStyleLbl="node1" presStyleIdx="6" presStyleCnt="16" custScaleX="135577">
        <dgm:presLayoutVars>
          <dgm:bulletEnabled val="1"/>
        </dgm:presLayoutVars>
      </dgm:prSet>
      <dgm:spPr>
        <a:prstGeom prst="roundRect">
          <a:avLst/>
        </a:prstGeom>
      </dgm:spPr>
      <dgm:t>
        <a:bodyPr/>
        <a:lstStyle/>
        <a:p>
          <a:endParaRPr lang="en-US"/>
        </a:p>
      </dgm:t>
    </dgm:pt>
    <dgm:pt modelId="{DEA8A276-025B-484D-B54C-EFB367C6C513}" type="pres">
      <dgm:prSet presAssocID="{4D1C4675-ECA7-475C-9D3D-4CA03E6B9812}" presName="dummy" presStyleCnt="0"/>
      <dgm:spPr/>
      <dgm:t>
        <a:bodyPr/>
        <a:lstStyle/>
        <a:p>
          <a:endParaRPr lang="en-US"/>
        </a:p>
      </dgm:t>
    </dgm:pt>
    <dgm:pt modelId="{C339169B-E4FA-4136-A846-6FEAA1E3AA57}" type="pres">
      <dgm:prSet presAssocID="{14C4DD91-5544-4816-8D77-46EF497584F8}" presName="sibTrans" presStyleLbl="sibTrans2D1" presStyleIdx="6" presStyleCnt="16"/>
      <dgm:spPr/>
      <dgm:t>
        <a:bodyPr/>
        <a:lstStyle/>
        <a:p>
          <a:endParaRPr lang="en-US"/>
        </a:p>
      </dgm:t>
    </dgm:pt>
    <dgm:pt modelId="{3BEFA054-BE38-4095-B23E-DF2B83F68719}" type="pres">
      <dgm:prSet presAssocID="{13145BB7-FC55-4496-BAFB-D4999AC4D70D}" presName="node" presStyleLbl="node1" presStyleIdx="7" presStyleCnt="16" custScaleX="135577">
        <dgm:presLayoutVars>
          <dgm:bulletEnabled val="1"/>
        </dgm:presLayoutVars>
      </dgm:prSet>
      <dgm:spPr>
        <a:prstGeom prst="roundRect">
          <a:avLst/>
        </a:prstGeom>
      </dgm:spPr>
      <dgm:t>
        <a:bodyPr/>
        <a:lstStyle/>
        <a:p>
          <a:endParaRPr lang="en-US"/>
        </a:p>
      </dgm:t>
    </dgm:pt>
    <dgm:pt modelId="{153818C3-888D-429F-88B4-C8FF792930A8}" type="pres">
      <dgm:prSet presAssocID="{13145BB7-FC55-4496-BAFB-D4999AC4D70D}" presName="dummy" presStyleCnt="0"/>
      <dgm:spPr/>
      <dgm:t>
        <a:bodyPr/>
        <a:lstStyle/>
        <a:p>
          <a:endParaRPr lang="en-US"/>
        </a:p>
      </dgm:t>
    </dgm:pt>
    <dgm:pt modelId="{CF5432EB-A0C1-4CB0-BF08-760442CCD2F7}" type="pres">
      <dgm:prSet presAssocID="{D0FF4B54-76D3-43D4-A101-BDD8209AC6DE}" presName="sibTrans" presStyleLbl="sibTrans2D1" presStyleIdx="7" presStyleCnt="16"/>
      <dgm:spPr/>
      <dgm:t>
        <a:bodyPr/>
        <a:lstStyle/>
        <a:p>
          <a:endParaRPr lang="en-US"/>
        </a:p>
      </dgm:t>
    </dgm:pt>
    <dgm:pt modelId="{BAB395FA-2C6C-4A04-97C6-ACE23974514F}" type="pres">
      <dgm:prSet presAssocID="{A22C926E-242C-4DED-9DF4-BC867AEFF92D}" presName="node" presStyleLbl="node1" presStyleIdx="8" presStyleCnt="16" custScaleX="135577">
        <dgm:presLayoutVars>
          <dgm:bulletEnabled val="1"/>
        </dgm:presLayoutVars>
      </dgm:prSet>
      <dgm:spPr>
        <a:prstGeom prst="roundRect">
          <a:avLst/>
        </a:prstGeom>
      </dgm:spPr>
      <dgm:t>
        <a:bodyPr/>
        <a:lstStyle/>
        <a:p>
          <a:endParaRPr lang="en-US"/>
        </a:p>
      </dgm:t>
    </dgm:pt>
    <dgm:pt modelId="{B559B142-26E9-4BEB-8768-ECB854FFB22C}" type="pres">
      <dgm:prSet presAssocID="{A22C926E-242C-4DED-9DF4-BC867AEFF92D}" presName="dummy" presStyleCnt="0"/>
      <dgm:spPr/>
      <dgm:t>
        <a:bodyPr/>
        <a:lstStyle/>
        <a:p>
          <a:endParaRPr lang="en-US"/>
        </a:p>
      </dgm:t>
    </dgm:pt>
    <dgm:pt modelId="{99161A82-35BD-46CF-AF0B-709A1A144067}" type="pres">
      <dgm:prSet presAssocID="{51AA5407-7AA9-4747-9886-4BF41E5FEA1C}" presName="sibTrans" presStyleLbl="sibTrans2D1" presStyleIdx="8" presStyleCnt="16"/>
      <dgm:spPr/>
      <dgm:t>
        <a:bodyPr/>
        <a:lstStyle/>
        <a:p>
          <a:endParaRPr lang="en-US"/>
        </a:p>
      </dgm:t>
    </dgm:pt>
    <dgm:pt modelId="{875D9680-4DA2-439B-9B10-0901E5B143B6}" type="pres">
      <dgm:prSet presAssocID="{1D837200-533F-45F9-A158-8E39CEA6FF22}" presName="node" presStyleLbl="node1" presStyleIdx="9" presStyleCnt="16" custScaleX="135577">
        <dgm:presLayoutVars>
          <dgm:bulletEnabled val="1"/>
        </dgm:presLayoutVars>
      </dgm:prSet>
      <dgm:spPr>
        <a:prstGeom prst="roundRect">
          <a:avLst/>
        </a:prstGeom>
      </dgm:spPr>
      <dgm:t>
        <a:bodyPr/>
        <a:lstStyle/>
        <a:p>
          <a:endParaRPr lang="en-US"/>
        </a:p>
      </dgm:t>
    </dgm:pt>
    <dgm:pt modelId="{0E6B352C-D4B1-4697-A45D-9B2FAB1D3FC6}" type="pres">
      <dgm:prSet presAssocID="{1D837200-533F-45F9-A158-8E39CEA6FF22}" presName="dummy" presStyleCnt="0"/>
      <dgm:spPr/>
      <dgm:t>
        <a:bodyPr/>
        <a:lstStyle/>
        <a:p>
          <a:endParaRPr lang="en-US"/>
        </a:p>
      </dgm:t>
    </dgm:pt>
    <dgm:pt modelId="{E2502A66-E36D-4A95-8DE7-65BAEBCD633A}" type="pres">
      <dgm:prSet presAssocID="{876F13D0-0586-4BAA-967B-4C89251F52AC}" presName="sibTrans" presStyleLbl="sibTrans2D1" presStyleIdx="9" presStyleCnt="16"/>
      <dgm:spPr/>
      <dgm:t>
        <a:bodyPr/>
        <a:lstStyle/>
        <a:p>
          <a:endParaRPr lang="en-US"/>
        </a:p>
      </dgm:t>
    </dgm:pt>
    <dgm:pt modelId="{8FD24F02-2EA3-4C46-9B79-94E4622F336F}" type="pres">
      <dgm:prSet presAssocID="{094551B5-5AE6-41BC-B6F8-3973D9318545}" presName="node" presStyleLbl="node1" presStyleIdx="10" presStyleCnt="16" custScaleX="135577">
        <dgm:presLayoutVars>
          <dgm:bulletEnabled val="1"/>
        </dgm:presLayoutVars>
      </dgm:prSet>
      <dgm:spPr>
        <a:prstGeom prst="roundRect">
          <a:avLst/>
        </a:prstGeom>
      </dgm:spPr>
      <dgm:t>
        <a:bodyPr/>
        <a:lstStyle/>
        <a:p>
          <a:endParaRPr lang="en-US"/>
        </a:p>
      </dgm:t>
    </dgm:pt>
    <dgm:pt modelId="{D0873502-4470-4F57-93B5-C9C7EC13416A}" type="pres">
      <dgm:prSet presAssocID="{094551B5-5AE6-41BC-B6F8-3973D9318545}" presName="dummy" presStyleCnt="0"/>
      <dgm:spPr/>
      <dgm:t>
        <a:bodyPr/>
        <a:lstStyle/>
        <a:p>
          <a:endParaRPr lang="en-US"/>
        </a:p>
      </dgm:t>
    </dgm:pt>
    <dgm:pt modelId="{952A9C50-E5BB-4D19-8EB1-6A5041FC5EDE}" type="pres">
      <dgm:prSet presAssocID="{5308DE4C-A54C-447E-834F-66C46AE0C5DB}" presName="sibTrans" presStyleLbl="sibTrans2D1" presStyleIdx="10" presStyleCnt="16"/>
      <dgm:spPr/>
      <dgm:t>
        <a:bodyPr/>
        <a:lstStyle/>
        <a:p>
          <a:endParaRPr lang="en-US"/>
        </a:p>
      </dgm:t>
    </dgm:pt>
    <dgm:pt modelId="{01BF99E8-AF40-4AF5-A847-C6E5819C79C7}" type="pres">
      <dgm:prSet presAssocID="{058AC81E-8539-48BA-BDBB-4F46CF17FF40}" presName="node" presStyleLbl="node1" presStyleIdx="11" presStyleCnt="16" custScaleX="135577" custRadScaleRad="99081" custRadScaleInc="-41305">
        <dgm:presLayoutVars>
          <dgm:bulletEnabled val="1"/>
        </dgm:presLayoutVars>
      </dgm:prSet>
      <dgm:spPr>
        <a:prstGeom prst="roundRect">
          <a:avLst/>
        </a:prstGeom>
      </dgm:spPr>
      <dgm:t>
        <a:bodyPr/>
        <a:lstStyle/>
        <a:p>
          <a:endParaRPr lang="en-US"/>
        </a:p>
      </dgm:t>
    </dgm:pt>
    <dgm:pt modelId="{2CC4E4B5-9B33-446F-9822-56ABE7305BB0}" type="pres">
      <dgm:prSet presAssocID="{058AC81E-8539-48BA-BDBB-4F46CF17FF40}" presName="dummy" presStyleCnt="0"/>
      <dgm:spPr/>
      <dgm:t>
        <a:bodyPr/>
        <a:lstStyle/>
        <a:p>
          <a:endParaRPr lang="en-US"/>
        </a:p>
      </dgm:t>
    </dgm:pt>
    <dgm:pt modelId="{70213A93-1A21-423B-B61A-B2D44BB362D7}" type="pres">
      <dgm:prSet presAssocID="{A78044A2-0798-481F-BD40-E821B961BA39}" presName="sibTrans" presStyleLbl="sibTrans2D1" presStyleIdx="11" presStyleCnt="16"/>
      <dgm:spPr/>
      <dgm:t>
        <a:bodyPr/>
        <a:lstStyle/>
        <a:p>
          <a:endParaRPr lang="en-US"/>
        </a:p>
      </dgm:t>
    </dgm:pt>
    <dgm:pt modelId="{0D511B75-12EC-43DE-8E05-FAC940D315D8}" type="pres">
      <dgm:prSet presAssocID="{676E4A79-DC8C-4516-88FF-CD0781B94CAC}" presName="node" presStyleLbl="node1" presStyleIdx="12" presStyleCnt="16" custScaleX="135577" custRadScaleRad="99730" custRadScaleInc="-123383">
        <dgm:presLayoutVars>
          <dgm:bulletEnabled val="1"/>
        </dgm:presLayoutVars>
      </dgm:prSet>
      <dgm:spPr>
        <a:prstGeom prst="roundRect">
          <a:avLst/>
        </a:prstGeom>
      </dgm:spPr>
      <dgm:t>
        <a:bodyPr/>
        <a:lstStyle/>
        <a:p>
          <a:endParaRPr lang="en-US"/>
        </a:p>
      </dgm:t>
    </dgm:pt>
    <dgm:pt modelId="{6D754272-6236-4C35-9A29-F91F9245F6EC}" type="pres">
      <dgm:prSet presAssocID="{676E4A79-DC8C-4516-88FF-CD0781B94CAC}" presName="dummy" presStyleCnt="0"/>
      <dgm:spPr/>
      <dgm:t>
        <a:bodyPr/>
        <a:lstStyle/>
        <a:p>
          <a:endParaRPr lang="en-US"/>
        </a:p>
      </dgm:t>
    </dgm:pt>
    <dgm:pt modelId="{4171FAF1-9A55-417D-AA08-B21E78FF6A3A}" type="pres">
      <dgm:prSet presAssocID="{DF9CCCD3-0323-4082-A1A6-D0A3AFC8FEFB}" presName="sibTrans" presStyleLbl="sibTrans2D1" presStyleIdx="12" presStyleCnt="16"/>
      <dgm:spPr/>
      <dgm:t>
        <a:bodyPr/>
        <a:lstStyle/>
        <a:p>
          <a:endParaRPr lang="en-US"/>
        </a:p>
      </dgm:t>
    </dgm:pt>
    <dgm:pt modelId="{17D79E22-1C3D-4585-9EFA-6D048985E7E2}" type="pres">
      <dgm:prSet presAssocID="{88A1489C-5856-4F16-BABD-9665781130CC}" presName="node" presStyleLbl="node1" presStyleIdx="13" presStyleCnt="16" custScaleX="135577" custRadScaleRad="97322" custRadScaleInc="66569">
        <dgm:presLayoutVars>
          <dgm:bulletEnabled val="1"/>
        </dgm:presLayoutVars>
      </dgm:prSet>
      <dgm:spPr>
        <a:prstGeom prst="roundRect">
          <a:avLst/>
        </a:prstGeom>
      </dgm:spPr>
      <dgm:t>
        <a:bodyPr/>
        <a:lstStyle/>
        <a:p>
          <a:endParaRPr lang="en-US"/>
        </a:p>
      </dgm:t>
    </dgm:pt>
    <dgm:pt modelId="{F19D9839-0683-4F8A-AB43-7CF3E6A1CADF}" type="pres">
      <dgm:prSet presAssocID="{88A1489C-5856-4F16-BABD-9665781130CC}" presName="dummy" presStyleCnt="0"/>
      <dgm:spPr/>
      <dgm:t>
        <a:bodyPr/>
        <a:lstStyle/>
        <a:p>
          <a:endParaRPr lang="en-US"/>
        </a:p>
      </dgm:t>
    </dgm:pt>
    <dgm:pt modelId="{C085FC5A-F3B5-40FD-970B-1C690A576379}" type="pres">
      <dgm:prSet presAssocID="{9587EB7F-1B63-4A1E-A35A-EE10CAD8375C}" presName="sibTrans" presStyleLbl="sibTrans2D1" presStyleIdx="13" presStyleCnt="16"/>
      <dgm:spPr/>
      <dgm:t>
        <a:bodyPr/>
        <a:lstStyle/>
        <a:p>
          <a:endParaRPr lang="en-US"/>
        </a:p>
      </dgm:t>
    </dgm:pt>
    <dgm:pt modelId="{325CE3F2-208B-4654-8A67-A8CA4F424B60}" type="pres">
      <dgm:prSet presAssocID="{2C3CCD0F-014E-426E-B610-78757CF0F76F}" presName="node" presStyleLbl="node1" presStyleIdx="14" presStyleCnt="16" custScaleX="135577">
        <dgm:presLayoutVars>
          <dgm:bulletEnabled val="1"/>
        </dgm:presLayoutVars>
      </dgm:prSet>
      <dgm:spPr>
        <a:prstGeom prst="roundRect">
          <a:avLst/>
        </a:prstGeom>
      </dgm:spPr>
      <dgm:t>
        <a:bodyPr/>
        <a:lstStyle/>
        <a:p>
          <a:endParaRPr lang="en-US"/>
        </a:p>
      </dgm:t>
    </dgm:pt>
    <dgm:pt modelId="{442C8357-021E-434D-8E17-38CE2BECA801}" type="pres">
      <dgm:prSet presAssocID="{2C3CCD0F-014E-426E-B610-78757CF0F76F}" presName="dummy" presStyleCnt="0"/>
      <dgm:spPr/>
      <dgm:t>
        <a:bodyPr/>
        <a:lstStyle/>
        <a:p>
          <a:endParaRPr lang="en-US"/>
        </a:p>
      </dgm:t>
    </dgm:pt>
    <dgm:pt modelId="{50CAC2E5-2E8B-48BC-86A1-92AF78836387}" type="pres">
      <dgm:prSet presAssocID="{85291B0F-C87E-4EEE-B8D8-A780E46C02CF}" presName="sibTrans" presStyleLbl="sibTrans2D1" presStyleIdx="14" presStyleCnt="16"/>
      <dgm:spPr/>
      <dgm:t>
        <a:bodyPr/>
        <a:lstStyle/>
        <a:p>
          <a:endParaRPr lang="en-US"/>
        </a:p>
      </dgm:t>
    </dgm:pt>
    <dgm:pt modelId="{597CF5D7-4D82-4EB4-A20D-68374ECC75B8}" type="pres">
      <dgm:prSet presAssocID="{442A37A2-CF52-4943-85D3-52F551A69DE3}" presName="node" presStyleLbl="node1" presStyleIdx="15" presStyleCnt="16" custScaleX="135577">
        <dgm:presLayoutVars>
          <dgm:bulletEnabled val="1"/>
        </dgm:presLayoutVars>
      </dgm:prSet>
      <dgm:spPr>
        <a:prstGeom prst="roundRect">
          <a:avLst/>
        </a:prstGeom>
      </dgm:spPr>
      <dgm:t>
        <a:bodyPr/>
        <a:lstStyle/>
        <a:p>
          <a:endParaRPr lang="en-US"/>
        </a:p>
      </dgm:t>
    </dgm:pt>
    <dgm:pt modelId="{8A0DC888-DDAB-42D5-A7D2-DB45E5BDEA3D}" type="pres">
      <dgm:prSet presAssocID="{442A37A2-CF52-4943-85D3-52F551A69DE3}" presName="dummy" presStyleCnt="0"/>
      <dgm:spPr/>
      <dgm:t>
        <a:bodyPr/>
        <a:lstStyle/>
        <a:p>
          <a:endParaRPr lang="en-US"/>
        </a:p>
      </dgm:t>
    </dgm:pt>
    <dgm:pt modelId="{18FA9EC3-4BED-4A0B-8578-455C12248F95}" type="pres">
      <dgm:prSet presAssocID="{2EDFCA0F-58AB-4DB9-9655-879802DB35CD}" presName="sibTrans" presStyleLbl="sibTrans2D1" presStyleIdx="15" presStyleCnt="16"/>
      <dgm:spPr/>
      <dgm:t>
        <a:bodyPr/>
        <a:lstStyle/>
        <a:p>
          <a:endParaRPr lang="en-US"/>
        </a:p>
      </dgm:t>
    </dgm:pt>
  </dgm:ptLst>
  <dgm:cxnLst>
    <dgm:cxn modelId="{8EF88D13-EF2E-426C-9679-C182F9A6E6D8}" srcId="{91772A7D-16B2-453B-B0CD-E5A8D2B73525}" destId="{B52890F0-635E-493A-8344-D0644D28C19D}" srcOrd="0" destOrd="0" parTransId="{A013B047-C599-430B-B6AD-754C3806A833}" sibTransId="{65C10CCC-D330-4B23-940E-7989E8C996E7}"/>
    <dgm:cxn modelId="{FA32AD99-9E2B-4828-A3CA-E6D9EDCD3602}" type="presOf" srcId="{094551B5-5AE6-41BC-B6F8-3973D9318545}" destId="{8FD24F02-2EA3-4C46-9B79-94E4622F336F}" srcOrd="0" destOrd="0" presId="urn:microsoft.com/office/officeart/2005/8/layout/radial6"/>
    <dgm:cxn modelId="{F68A7F38-9D82-4533-963E-D38EDA09E74D}" type="presOf" srcId="{2EDFCA0F-58AB-4DB9-9655-879802DB35CD}" destId="{18FA9EC3-4BED-4A0B-8578-455C12248F95}" srcOrd="0" destOrd="0" presId="urn:microsoft.com/office/officeart/2005/8/layout/radial6"/>
    <dgm:cxn modelId="{40DF5997-972B-4D4A-9BF7-F68D4B876501}" type="presOf" srcId="{65C10CCC-D330-4B23-940E-7989E8C996E7}" destId="{DC34FB50-90C5-4B3E-BD84-0492D2AC2265}" srcOrd="0" destOrd="0" presId="urn:microsoft.com/office/officeart/2005/8/layout/radial6"/>
    <dgm:cxn modelId="{403AA19D-CE03-41BA-A3EA-D826B4CDFE06}" type="presOf" srcId="{2C3CCD0F-014E-426E-B610-78757CF0F76F}" destId="{325CE3F2-208B-4654-8A67-A8CA4F424B60}" srcOrd="0" destOrd="0" presId="urn:microsoft.com/office/officeart/2005/8/layout/radial6"/>
    <dgm:cxn modelId="{3154929D-2E2F-4AC6-8E38-C6FBFA604020}" srcId="{91772A7D-16B2-453B-B0CD-E5A8D2B73525}" destId="{FE8EDB3E-C1B1-4007-BBD9-339E5A8FD90E}" srcOrd="3" destOrd="0" parTransId="{E8DFDAE2-B8A9-438B-B0A2-641C658CF960}" sibTransId="{24EDA27D-A435-4387-BDFC-25E00C6BD9D8}"/>
    <dgm:cxn modelId="{D8D6E604-42F4-42DF-B493-7A6B6099500B}" type="presOf" srcId="{13145BB7-FC55-4496-BAFB-D4999AC4D70D}" destId="{3BEFA054-BE38-4095-B23E-DF2B83F68719}" srcOrd="0" destOrd="0" presId="urn:microsoft.com/office/officeart/2005/8/layout/radial6"/>
    <dgm:cxn modelId="{4689D4E7-631F-4EB0-A862-163DD6AB71A0}" type="presOf" srcId="{88A1489C-5856-4F16-BABD-9665781130CC}" destId="{17D79E22-1C3D-4585-9EFA-6D048985E7E2}" srcOrd="0" destOrd="0" presId="urn:microsoft.com/office/officeart/2005/8/layout/radial6"/>
    <dgm:cxn modelId="{C2F6BD50-83A9-4B36-8FD4-D82C3EBA25BE}" type="presOf" srcId="{BC87FA5C-6B82-42AF-9818-7AD17B6E65D2}" destId="{6A0ECD86-5E6D-4EFA-B8AD-39DB4467C0AC}" srcOrd="0" destOrd="0" presId="urn:microsoft.com/office/officeart/2005/8/layout/radial6"/>
    <dgm:cxn modelId="{247FC706-853D-4D98-B0C5-499DF9531E54}" srcId="{91772A7D-16B2-453B-B0CD-E5A8D2B73525}" destId="{E9F45A8B-50A7-4076-8C62-F51E42994665}" srcOrd="5" destOrd="0" parTransId="{07CD8398-78E9-4CE3-817D-8B008D5375B1}" sibTransId="{37959487-491B-4DDE-BCC2-6C62D7F4CA80}"/>
    <dgm:cxn modelId="{A63F6EA9-E224-41FA-8044-E7220A60D701}" type="presOf" srcId="{5308DE4C-A54C-447E-834F-66C46AE0C5DB}" destId="{952A9C50-E5BB-4D19-8EB1-6A5041FC5EDE}" srcOrd="0" destOrd="0" presId="urn:microsoft.com/office/officeart/2005/8/layout/radial6"/>
    <dgm:cxn modelId="{17502BE5-2E39-4754-8C92-34ECC35E2522}" type="presOf" srcId="{9587EB7F-1B63-4A1E-A35A-EE10CAD8375C}" destId="{C085FC5A-F3B5-40FD-970B-1C690A576379}" srcOrd="0" destOrd="0" presId="urn:microsoft.com/office/officeart/2005/8/layout/radial6"/>
    <dgm:cxn modelId="{5934C0B1-E808-40C5-93D0-1153F2A95668}" type="presOf" srcId="{51AA5407-7AA9-4747-9886-4BF41E5FEA1C}" destId="{99161A82-35BD-46CF-AF0B-709A1A144067}" srcOrd="0" destOrd="0" presId="urn:microsoft.com/office/officeart/2005/8/layout/radial6"/>
    <dgm:cxn modelId="{2A997C95-6937-4700-921E-20AB20A59AAE}" srcId="{91772A7D-16B2-453B-B0CD-E5A8D2B73525}" destId="{094551B5-5AE6-41BC-B6F8-3973D9318545}" srcOrd="10" destOrd="0" parTransId="{B8794E2D-A277-49E3-995F-2B69BB5CB88B}" sibTransId="{5308DE4C-A54C-447E-834F-66C46AE0C5DB}"/>
    <dgm:cxn modelId="{F99094A4-96FA-43FF-9EFF-E793C801C372}" type="presOf" srcId="{442A37A2-CF52-4943-85D3-52F551A69DE3}" destId="{597CF5D7-4D82-4EB4-A20D-68374ECC75B8}" srcOrd="0" destOrd="0" presId="urn:microsoft.com/office/officeart/2005/8/layout/radial6"/>
    <dgm:cxn modelId="{170D3AC2-44C6-4F5B-BA8C-A6D7BA59C9A9}" srcId="{91772A7D-16B2-453B-B0CD-E5A8D2B73525}" destId="{756D28F8-4D68-4BB7-9E75-7372480A2D01}" srcOrd="4" destOrd="0" parTransId="{634D79D5-D982-4A97-84BB-770E854F3FED}" sibTransId="{BC87FA5C-6B82-42AF-9818-7AD17B6E65D2}"/>
    <dgm:cxn modelId="{79C6338B-0349-40BD-B168-DC4233EA8A7F}" type="presOf" srcId="{50D1739A-268A-40BE-849F-0FF163630F5A}" destId="{5113C0A9-CAEB-4257-9D63-67AD8AE47BF5}" srcOrd="0" destOrd="0" presId="urn:microsoft.com/office/officeart/2005/8/layout/radial6"/>
    <dgm:cxn modelId="{141AEE1B-32EA-4D7E-8108-A8AC7E35CEB2}" srcId="{91772A7D-16B2-453B-B0CD-E5A8D2B73525}" destId="{50D1739A-268A-40BE-849F-0FF163630F5A}" srcOrd="1" destOrd="0" parTransId="{44C4B909-902E-4834-B349-99656A199549}" sibTransId="{126CEB7B-14C8-4881-9524-740C6709C9CF}"/>
    <dgm:cxn modelId="{26243D55-33B0-4AF3-B7BB-1C10C6BC22CD}" type="presOf" srcId="{8C7A2A87-E101-45C4-BC82-6B51A2455BBA}" destId="{4894689B-9D4E-41D3-8F2F-BB6EDF160563}" srcOrd="0" destOrd="0" presId="urn:microsoft.com/office/officeart/2005/8/layout/radial6"/>
    <dgm:cxn modelId="{38997A5F-403A-4EEE-9B77-516F0480F8B4}" type="presOf" srcId="{4D1C4675-ECA7-475C-9D3D-4CA03E6B9812}" destId="{C80C3E85-F334-430B-BEAE-C30EFF1F0601}" srcOrd="0" destOrd="0" presId="urn:microsoft.com/office/officeart/2005/8/layout/radial6"/>
    <dgm:cxn modelId="{30B881B4-3785-4156-879F-A484F0DDF9F7}" type="presOf" srcId="{676E4A79-DC8C-4516-88FF-CD0781B94CAC}" destId="{0D511B75-12EC-43DE-8E05-FAC940D315D8}" srcOrd="0" destOrd="0" presId="urn:microsoft.com/office/officeart/2005/8/layout/radial6"/>
    <dgm:cxn modelId="{8121474C-7658-4FDD-9AAD-63CADACB9D19}" type="presOf" srcId="{24EDA27D-A435-4387-BDFC-25E00C6BD9D8}" destId="{DCB097F6-C142-4C14-9B19-DE0D96CB5926}" srcOrd="0" destOrd="0" presId="urn:microsoft.com/office/officeart/2005/8/layout/radial6"/>
    <dgm:cxn modelId="{F80AA837-50D3-4AFE-833C-017916A73259}" srcId="{91772A7D-16B2-453B-B0CD-E5A8D2B73525}" destId="{2C3CCD0F-014E-426E-B610-78757CF0F76F}" srcOrd="14" destOrd="0" parTransId="{1BFB08D0-6EE5-410E-B4FC-5BDC198D5FA0}" sibTransId="{85291B0F-C87E-4EEE-B8D8-A780E46C02CF}"/>
    <dgm:cxn modelId="{A0ABE7E4-50DE-4A90-A7CB-974C15A08BDF}" srcId="{91772A7D-16B2-453B-B0CD-E5A8D2B73525}" destId="{13145BB7-FC55-4496-BAFB-D4999AC4D70D}" srcOrd="7" destOrd="0" parTransId="{C5585E03-76D9-4617-8D49-B79F3D726B24}" sibTransId="{D0FF4B54-76D3-43D4-A101-BDD8209AC6DE}"/>
    <dgm:cxn modelId="{57517697-0209-4A5E-BB2C-2A939604A678}" srcId="{91772A7D-16B2-453B-B0CD-E5A8D2B73525}" destId="{442A37A2-CF52-4943-85D3-52F551A69DE3}" srcOrd="15" destOrd="0" parTransId="{E6503E46-C9CD-42E1-B5EB-48D741AEAE79}" sibTransId="{2EDFCA0F-58AB-4DB9-9655-879802DB35CD}"/>
    <dgm:cxn modelId="{A92F737D-7D92-4110-883C-CED063183EAE}" type="presOf" srcId="{A22C926E-242C-4DED-9DF4-BC867AEFF92D}" destId="{BAB395FA-2C6C-4A04-97C6-ACE23974514F}" srcOrd="0" destOrd="0" presId="urn:microsoft.com/office/officeart/2005/8/layout/radial6"/>
    <dgm:cxn modelId="{DCAE2FD0-58DD-49BF-BD0C-5EDB916A7D13}" type="presOf" srcId="{91772A7D-16B2-453B-B0CD-E5A8D2B73525}" destId="{CBD99300-D060-44C3-B2EB-068643738884}" srcOrd="0" destOrd="0" presId="urn:microsoft.com/office/officeart/2005/8/layout/radial6"/>
    <dgm:cxn modelId="{B0ED3E2D-392C-42C2-A9BF-7B465ECA58E2}" type="presOf" srcId="{058AC81E-8539-48BA-BDBB-4F46CF17FF40}" destId="{01BF99E8-AF40-4AF5-A847-C6E5819C79C7}" srcOrd="0" destOrd="0" presId="urn:microsoft.com/office/officeart/2005/8/layout/radial6"/>
    <dgm:cxn modelId="{4ED72F3C-9352-41A6-B96C-A67988B43860}" type="presOf" srcId="{7F58ED01-A167-43F0-919A-3C43A6BB61DE}" destId="{E64EC105-42B3-4810-9BD6-37BAAEE9C02D}" srcOrd="0" destOrd="0" presId="urn:microsoft.com/office/officeart/2005/8/layout/radial6"/>
    <dgm:cxn modelId="{9A8B2F40-309C-4413-8CC0-A0DC6744D996}" srcId="{717E3A00-44F3-4123-B08B-9702AE2BC968}" destId="{91772A7D-16B2-453B-B0CD-E5A8D2B73525}" srcOrd="0" destOrd="0" parTransId="{9B38246E-B782-4941-A3DE-825B648CE385}" sibTransId="{022A375D-8B60-4CB6-9C55-5F1348731BB5}"/>
    <dgm:cxn modelId="{4C67485F-618D-4F22-9458-24F052C7E24A}" type="presOf" srcId="{FE8EDB3E-C1B1-4007-BBD9-339E5A8FD90E}" destId="{CAA56CAB-6A70-4876-9FC4-798CCD185168}" srcOrd="0" destOrd="0" presId="urn:microsoft.com/office/officeart/2005/8/layout/radial6"/>
    <dgm:cxn modelId="{9D61DFB4-F8A3-429F-8459-5D85D94B055D}" type="presOf" srcId="{14C4DD91-5544-4816-8D77-46EF497584F8}" destId="{C339169B-E4FA-4136-A846-6FEAA1E3AA57}" srcOrd="0" destOrd="0" presId="urn:microsoft.com/office/officeart/2005/8/layout/radial6"/>
    <dgm:cxn modelId="{9D470858-A7DB-49FE-A494-1DBE841FD912}" type="presOf" srcId="{E9F45A8B-50A7-4076-8C62-F51E42994665}" destId="{CA49AE5D-0E25-4E04-A89C-CE667E4F044F}" srcOrd="0" destOrd="0" presId="urn:microsoft.com/office/officeart/2005/8/layout/radial6"/>
    <dgm:cxn modelId="{0E17D397-E500-4959-9EDA-B1634DB36D61}" srcId="{91772A7D-16B2-453B-B0CD-E5A8D2B73525}" destId="{7F58ED01-A167-43F0-919A-3C43A6BB61DE}" srcOrd="2" destOrd="0" parTransId="{81615DAC-734F-4AD7-8F2D-70DE258763AE}" sibTransId="{8C7A2A87-E101-45C4-BC82-6B51A2455BBA}"/>
    <dgm:cxn modelId="{2C7355D7-6F84-4B20-B483-913F955478B7}" type="presOf" srcId="{717E3A00-44F3-4123-B08B-9702AE2BC968}" destId="{5C4FE7A1-A7D1-4EC8-A0E5-E7CB00AA51BD}" srcOrd="0" destOrd="0" presId="urn:microsoft.com/office/officeart/2005/8/layout/radial6"/>
    <dgm:cxn modelId="{27CCE5AE-7782-4824-B786-E1B5965FF730}" srcId="{91772A7D-16B2-453B-B0CD-E5A8D2B73525}" destId="{4D1C4675-ECA7-475C-9D3D-4CA03E6B9812}" srcOrd="6" destOrd="0" parTransId="{A9C68658-DAF6-42EB-A51C-9E53434E3700}" sibTransId="{14C4DD91-5544-4816-8D77-46EF497584F8}"/>
    <dgm:cxn modelId="{74EE4B31-DD3F-408E-B544-D5F911BFC351}" type="presOf" srcId="{DF9CCCD3-0323-4082-A1A6-D0A3AFC8FEFB}" destId="{4171FAF1-9A55-417D-AA08-B21E78FF6A3A}" srcOrd="0" destOrd="0" presId="urn:microsoft.com/office/officeart/2005/8/layout/radial6"/>
    <dgm:cxn modelId="{53EF6935-190A-44E4-93EE-210C971DF76A}" srcId="{91772A7D-16B2-453B-B0CD-E5A8D2B73525}" destId="{676E4A79-DC8C-4516-88FF-CD0781B94CAC}" srcOrd="12" destOrd="0" parTransId="{BE2AE19A-7361-4EB3-BB56-1C4CF055B9D8}" sibTransId="{DF9CCCD3-0323-4082-A1A6-D0A3AFC8FEFB}"/>
    <dgm:cxn modelId="{C0C84BCD-D4B8-41ED-B406-516F2DB282C7}" type="presOf" srcId="{85291B0F-C87E-4EEE-B8D8-A780E46C02CF}" destId="{50CAC2E5-2E8B-48BC-86A1-92AF78836387}" srcOrd="0" destOrd="0" presId="urn:microsoft.com/office/officeart/2005/8/layout/radial6"/>
    <dgm:cxn modelId="{5A203218-D31D-4205-A41F-0F6378F0B076}" type="presOf" srcId="{D0FF4B54-76D3-43D4-A101-BDD8209AC6DE}" destId="{CF5432EB-A0C1-4CB0-BF08-760442CCD2F7}" srcOrd="0" destOrd="0" presId="urn:microsoft.com/office/officeart/2005/8/layout/radial6"/>
    <dgm:cxn modelId="{9242B976-93D6-43D2-B9ED-AB6CA7D2F996}" srcId="{91772A7D-16B2-453B-B0CD-E5A8D2B73525}" destId="{A22C926E-242C-4DED-9DF4-BC867AEFF92D}" srcOrd="8" destOrd="0" parTransId="{77C896CC-190F-469B-86B2-A82FA56B0CB1}" sibTransId="{51AA5407-7AA9-4747-9886-4BF41E5FEA1C}"/>
    <dgm:cxn modelId="{C041F882-25C3-46E7-B8F3-6D3B4AE12721}" srcId="{91772A7D-16B2-453B-B0CD-E5A8D2B73525}" destId="{058AC81E-8539-48BA-BDBB-4F46CF17FF40}" srcOrd="11" destOrd="0" parTransId="{63AF435C-3777-4701-8DDF-8294ADE040EE}" sibTransId="{A78044A2-0798-481F-BD40-E821B961BA39}"/>
    <dgm:cxn modelId="{870BEE2A-4D9B-4664-A729-C7211F689F06}" type="presOf" srcId="{1D837200-533F-45F9-A158-8E39CEA6FF22}" destId="{875D9680-4DA2-439B-9B10-0901E5B143B6}" srcOrd="0" destOrd="0" presId="urn:microsoft.com/office/officeart/2005/8/layout/radial6"/>
    <dgm:cxn modelId="{F09FD94F-0A9E-47A0-9B78-72A9F3A15FFF}" type="presOf" srcId="{B52890F0-635E-493A-8344-D0644D28C19D}" destId="{830B92FB-FCE1-46F9-8A52-30BCF9E94251}" srcOrd="0" destOrd="0" presId="urn:microsoft.com/office/officeart/2005/8/layout/radial6"/>
    <dgm:cxn modelId="{E9A4CE2B-5286-4AAA-9D3A-1343F8D281E1}" type="presOf" srcId="{37959487-491B-4DDE-BCC2-6C62D7F4CA80}" destId="{B6F29299-9965-4F80-8748-A938F3132FBC}" srcOrd="0" destOrd="0" presId="urn:microsoft.com/office/officeart/2005/8/layout/radial6"/>
    <dgm:cxn modelId="{B90086C6-7228-4DEF-A3EB-AF4CA9591B45}" type="presOf" srcId="{756D28F8-4D68-4BB7-9E75-7372480A2D01}" destId="{D5220336-6C67-4234-9240-A914AC5DB05B}" srcOrd="0" destOrd="0" presId="urn:microsoft.com/office/officeart/2005/8/layout/radial6"/>
    <dgm:cxn modelId="{16C2619B-ADE5-4D51-8CDB-6F8F443D173E}" type="presOf" srcId="{A78044A2-0798-481F-BD40-E821B961BA39}" destId="{70213A93-1A21-423B-B61A-B2D44BB362D7}" srcOrd="0" destOrd="0" presId="urn:microsoft.com/office/officeart/2005/8/layout/radial6"/>
    <dgm:cxn modelId="{801C1BBC-A315-4300-AE6A-0CA8B6510ED3}" type="presOf" srcId="{876F13D0-0586-4BAA-967B-4C89251F52AC}" destId="{E2502A66-E36D-4A95-8DE7-65BAEBCD633A}" srcOrd="0" destOrd="0" presId="urn:microsoft.com/office/officeart/2005/8/layout/radial6"/>
    <dgm:cxn modelId="{883A229B-14C9-4BB9-B3B5-10618A2C25DF}" srcId="{717E3A00-44F3-4123-B08B-9702AE2BC968}" destId="{4569E628-2312-4028-8C5E-75624EDE0295}" srcOrd="1" destOrd="0" parTransId="{C64CE5EA-CC82-4140-8298-AE31373D3D3E}" sibTransId="{A2ABDE18-8E70-4D6E-BE4C-BD9EEBAFF56E}"/>
    <dgm:cxn modelId="{F9CE24ED-2FFC-4551-A9DF-A5E59E902B31}" srcId="{91772A7D-16B2-453B-B0CD-E5A8D2B73525}" destId="{88A1489C-5856-4F16-BABD-9665781130CC}" srcOrd="13" destOrd="0" parTransId="{CB46D7D5-11C3-4895-A362-EA92A5B165E2}" sibTransId="{9587EB7F-1B63-4A1E-A35A-EE10CAD8375C}"/>
    <dgm:cxn modelId="{02E1EC2B-2F34-48ED-BDBA-DBDD3FD229F3}" srcId="{91772A7D-16B2-453B-B0CD-E5A8D2B73525}" destId="{1D837200-533F-45F9-A158-8E39CEA6FF22}" srcOrd="9" destOrd="0" parTransId="{0525D194-9BC0-40FE-99E7-7A60FBA848D5}" sibTransId="{876F13D0-0586-4BAA-967B-4C89251F52AC}"/>
    <dgm:cxn modelId="{FE86B4BC-88DA-4323-9399-66856BCD98E0}" type="presOf" srcId="{126CEB7B-14C8-4881-9524-740C6709C9CF}" destId="{91CDEAD2-ACEE-49F3-9773-4CA73D4AC1AF}" srcOrd="0" destOrd="0" presId="urn:microsoft.com/office/officeart/2005/8/layout/radial6"/>
    <dgm:cxn modelId="{9BABE77F-08CC-4455-9A2E-B26B607DC657}" type="presParOf" srcId="{5C4FE7A1-A7D1-4EC8-A0E5-E7CB00AA51BD}" destId="{CBD99300-D060-44C3-B2EB-068643738884}" srcOrd="0" destOrd="0" presId="urn:microsoft.com/office/officeart/2005/8/layout/radial6"/>
    <dgm:cxn modelId="{87D8E88A-AD5D-4B42-BD71-CCC84183D0B3}" type="presParOf" srcId="{5C4FE7A1-A7D1-4EC8-A0E5-E7CB00AA51BD}" destId="{830B92FB-FCE1-46F9-8A52-30BCF9E94251}" srcOrd="1" destOrd="0" presId="urn:microsoft.com/office/officeart/2005/8/layout/radial6"/>
    <dgm:cxn modelId="{27FED69F-C0F8-40CE-81AB-98BBADB65284}" type="presParOf" srcId="{5C4FE7A1-A7D1-4EC8-A0E5-E7CB00AA51BD}" destId="{3EEF09DD-7025-45F9-B9DC-FFE51B1A31F4}" srcOrd="2" destOrd="0" presId="urn:microsoft.com/office/officeart/2005/8/layout/radial6"/>
    <dgm:cxn modelId="{25A0EEA8-7F3E-43D9-B0DE-A678A4000962}" type="presParOf" srcId="{5C4FE7A1-A7D1-4EC8-A0E5-E7CB00AA51BD}" destId="{DC34FB50-90C5-4B3E-BD84-0492D2AC2265}" srcOrd="3" destOrd="0" presId="urn:microsoft.com/office/officeart/2005/8/layout/radial6"/>
    <dgm:cxn modelId="{46FF07C0-6C24-49B7-80F6-E82E3C66154D}" type="presParOf" srcId="{5C4FE7A1-A7D1-4EC8-A0E5-E7CB00AA51BD}" destId="{5113C0A9-CAEB-4257-9D63-67AD8AE47BF5}" srcOrd="4" destOrd="0" presId="urn:microsoft.com/office/officeart/2005/8/layout/radial6"/>
    <dgm:cxn modelId="{14E83FF7-CDAE-4DE1-9EF0-13434ED1E4CA}" type="presParOf" srcId="{5C4FE7A1-A7D1-4EC8-A0E5-E7CB00AA51BD}" destId="{074BB940-0A7F-47F7-B7DE-386A516757CF}" srcOrd="5" destOrd="0" presId="urn:microsoft.com/office/officeart/2005/8/layout/radial6"/>
    <dgm:cxn modelId="{E69F007D-51BE-40C8-B52A-2A29A937372F}" type="presParOf" srcId="{5C4FE7A1-A7D1-4EC8-A0E5-E7CB00AA51BD}" destId="{91CDEAD2-ACEE-49F3-9773-4CA73D4AC1AF}" srcOrd="6" destOrd="0" presId="urn:microsoft.com/office/officeart/2005/8/layout/radial6"/>
    <dgm:cxn modelId="{7529C002-5131-4C6A-B263-6065804D5A86}" type="presParOf" srcId="{5C4FE7A1-A7D1-4EC8-A0E5-E7CB00AA51BD}" destId="{E64EC105-42B3-4810-9BD6-37BAAEE9C02D}" srcOrd="7" destOrd="0" presId="urn:microsoft.com/office/officeart/2005/8/layout/radial6"/>
    <dgm:cxn modelId="{D51C56BD-3CED-403A-B993-9ED32B830BE0}" type="presParOf" srcId="{5C4FE7A1-A7D1-4EC8-A0E5-E7CB00AA51BD}" destId="{C18BD0DD-BE6F-4AC8-800D-9628D7E16FFE}" srcOrd="8" destOrd="0" presId="urn:microsoft.com/office/officeart/2005/8/layout/radial6"/>
    <dgm:cxn modelId="{26C9CF4A-F140-4606-89B7-EF4CDA1046E3}" type="presParOf" srcId="{5C4FE7A1-A7D1-4EC8-A0E5-E7CB00AA51BD}" destId="{4894689B-9D4E-41D3-8F2F-BB6EDF160563}" srcOrd="9" destOrd="0" presId="urn:microsoft.com/office/officeart/2005/8/layout/radial6"/>
    <dgm:cxn modelId="{FD3A4153-A015-492D-893F-4039F352C4AD}" type="presParOf" srcId="{5C4FE7A1-A7D1-4EC8-A0E5-E7CB00AA51BD}" destId="{CAA56CAB-6A70-4876-9FC4-798CCD185168}" srcOrd="10" destOrd="0" presId="urn:microsoft.com/office/officeart/2005/8/layout/radial6"/>
    <dgm:cxn modelId="{0804E3BF-33B7-4C0E-984D-0B84D7E64ED8}" type="presParOf" srcId="{5C4FE7A1-A7D1-4EC8-A0E5-E7CB00AA51BD}" destId="{D682C6D3-1094-4FDF-B34E-48FCF4958AD4}" srcOrd="11" destOrd="0" presId="urn:microsoft.com/office/officeart/2005/8/layout/radial6"/>
    <dgm:cxn modelId="{AF9741C4-C4E4-4529-81B1-BAA869148228}" type="presParOf" srcId="{5C4FE7A1-A7D1-4EC8-A0E5-E7CB00AA51BD}" destId="{DCB097F6-C142-4C14-9B19-DE0D96CB5926}" srcOrd="12" destOrd="0" presId="urn:microsoft.com/office/officeart/2005/8/layout/radial6"/>
    <dgm:cxn modelId="{5FB5B68A-EDB2-43AB-8EB2-C764091B239F}" type="presParOf" srcId="{5C4FE7A1-A7D1-4EC8-A0E5-E7CB00AA51BD}" destId="{D5220336-6C67-4234-9240-A914AC5DB05B}" srcOrd="13" destOrd="0" presId="urn:microsoft.com/office/officeart/2005/8/layout/radial6"/>
    <dgm:cxn modelId="{EF04B318-D430-4B00-99BD-F0B4E01EFF96}" type="presParOf" srcId="{5C4FE7A1-A7D1-4EC8-A0E5-E7CB00AA51BD}" destId="{76B93B2B-C540-4E89-85C9-0D0EB295D3B0}" srcOrd="14" destOrd="0" presId="urn:microsoft.com/office/officeart/2005/8/layout/radial6"/>
    <dgm:cxn modelId="{62C87EB8-92B2-4F43-8329-C42AC39758F1}" type="presParOf" srcId="{5C4FE7A1-A7D1-4EC8-A0E5-E7CB00AA51BD}" destId="{6A0ECD86-5E6D-4EFA-B8AD-39DB4467C0AC}" srcOrd="15" destOrd="0" presId="urn:microsoft.com/office/officeart/2005/8/layout/radial6"/>
    <dgm:cxn modelId="{2C6B1A57-E871-4228-881A-8B76BCD23069}" type="presParOf" srcId="{5C4FE7A1-A7D1-4EC8-A0E5-E7CB00AA51BD}" destId="{CA49AE5D-0E25-4E04-A89C-CE667E4F044F}" srcOrd="16" destOrd="0" presId="urn:microsoft.com/office/officeart/2005/8/layout/radial6"/>
    <dgm:cxn modelId="{9F796664-272C-434F-A151-A5B156475249}" type="presParOf" srcId="{5C4FE7A1-A7D1-4EC8-A0E5-E7CB00AA51BD}" destId="{DFE925FB-5BD2-4577-81CC-045CCF5B4861}" srcOrd="17" destOrd="0" presId="urn:microsoft.com/office/officeart/2005/8/layout/radial6"/>
    <dgm:cxn modelId="{4B63408E-9C0E-4EAD-876C-2C12310B86AE}" type="presParOf" srcId="{5C4FE7A1-A7D1-4EC8-A0E5-E7CB00AA51BD}" destId="{B6F29299-9965-4F80-8748-A938F3132FBC}" srcOrd="18" destOrd="0" presId="urn:microsoft.com/office/officeart/2005/8/layout/radial6"/>
    <dgm:cxn modelId="{28CE5E48-8465-4CBA-B127-16BC30CE5298}" type="presParOf" srcId="{5C4FE7A1-A7D1-4EC8-A0E5-E7CB00AA51BD}" destId="{C80C3E85-F334-430B-BEAE-C30EFF1F0601}" srcOrd="19" destOrd="0" presId="urn:microsoft.com/office/officeart/2005/8/layout/radial6"/>
    <dgm:cxn modelId="{B767367D-C42E-45AB-B12F-4AD7AA3D24AA}" type="presParOf" srcId="{5C4FE7A1-A7D1-4EC8-A0E5-E7CB00AA51BD}" destId="{DEA8A276-025B-484D-B54C-EFB367C6C513}" srcOrd="20" destOrd="0" presId="urn:microsoft.com/office/officeart/2005/8/layout/radial6"/>
    <dgm:cxn modelId="{D66B9D39-0DEF-4E91-A612-6505748A9DEE}" type="presParOf" srcId="{5C4FE7A1-A7D1-4EC8-A0E5-E7CB00AA51BD}" destId="{C339169B-E4FA-4136-A846-6FEAA1E3AA57}" srcOrd="21" destOrd="0" presId="urn:microsoft.com/office/officeart/2005/8/layout/radial6"/>
    <dgm:cxn modelId="{11735698-6ACC-47BD-ACC5-72CA95C512FA}" type="presParOf" srcId="{5C4FE7A1-A7D1-4EC8-A0E5-E7CB00AA51BD}" destId="{3BEFA054-BE38-4095-B23E-DF2B83F68719}" srcOrd="22" destOrd="0" presId="urn:microsoft.com/office/officeart/2005/8/layout/radial6"/>
    <dgm:cxn modelId="{A0386F4B-D209-4407-9DCC-94848FB02FA2}" type="presParOf" srcId="{5C4FE7A1-A7D1-4EC8-A0E5-E7CB00AA51BD}" destId="{153818C3-888D-429F-88B4-C8FF792930A8}" srcOrd="23" destOrd="0" presId="urn:microsoft.com/office/officeart/2005/8/layout/radial6"/>
    <dgm:cxn modelId="{4C8691A1-C2C1-46E8-A28A-F7D4E7D55BB1}" type="presParOf" srcId="{5C4FE7A1-A7D1-4EC8-A0E5-E7CB00AA51BD}" destId="{CF5432EB-A0C1-4CB0-BF08-760442CCD2F7}" srcOrd="24" destOrd="0" presId="urn:microsoft.com/office/officeart/2005/8/layout/radial6"/>
    <dgm:cxn modelId="{5E548B46-119E-4300-842B-D01BF4CEF25C}" type="presParOf" srcId="{5C4FE7A1-A7D1-4EC8-A0E5-E7CB00AA51BD}" destId="{BAB395FA-2C6C-4A04-97C6-ACE23974514F}" srcOrd="25" destOrd="0" presId="urn:microsoft.com/office/officeart/2005/8/layout/radial6"/>
    <dgm:cxn modelId="{608D47A9-01DE-4545-BD29-D49B0A711548}" type="presParOf" srcId="{5C4FE7A1-A7D1-4EC8-A0E5-E7CB00AA51BD}" destId="{B559B142-26E9-4BEB-8768-ECB854FFB22C}" srcOrd="26" destOrd="0" presId="urn:microsoft.com/office/officeart/2005/8/layout/radial6"/>
    <dgm:cxn modelId="{30F8B275-5A2E-4070-B4A0-48B7AED9A487}" type="presParOf" srcId="{5C4FE7A1-A7D1-4EC8-A0E5-E7CB00AA51BD}" destId="{99161A82-35BD-46CF-AF0B-709A1A144067}" srcOrd="27" destOrd="0" presId="urn:microsoft.com/office/officeart/2005/8/layout/radial6"/>
    <dgm:cxn modelId="{4B4EFD7A-5F02-413C-97FB-1D35CDBDCE40}" type="presParOf" srcId="{5C4FE7A1-A7D1-4EC8-A0E5-E7CB00AA51BD}" destId="{875D9680-4DA2-439B-9B10-0901E5B143B6}" srcOrd="28" destOrd="0" presId="urn:microsoft.com/office/officeart/2005/8/layout/radial6"/>
    <dgm:cxn modelId="{FD7EC919-C83A-449D-B883-6A8F4CA9E43D}" type="presParOf" srcId="{5C4FE7A1-A7D1-4EC8-A0E5-E7CB00AA51BD}" destId="{0E6B352C-D4B1-4697-A45D-9B2FAB1D3FC6}" srcOrd="29" destOrd="0" presId="urn:microsoft.com/office/officeart/2005/8/layout/radial6"/>
    <dgm:cxn modelId="{4ADE5E35-0115-4388-92B4-749DE142C78F}" type="presParOf" srcId="{5C4FE7A1-A7D1-4EC8-A0E5-E7CB00AA51BD}" destId="{E2502A66-E36D-4A95-8DE7-65BAEBCD633A}" srcOrd="30" destOrd="0" presId="urn:microsoft.com/office/officeart/2005/8/layout/radial6"/>
    <dgm:cxn modelId="{9FEA41E1-9CE1-41CD-B0DE-6128F8B1AC78}" type="presParOf" srcId="{5C4FE7A1-A7D1-4EC8-A0E5-E7CB00AA51BD}" destId="{8FD24F02-2EA3-4C46-9B79-94E4622F336F}" srcOrd="31" destOrd="0" presId="urn:microsoft.com/office/officeart/2005/8/layout/radial6"/>
    <dgm:cxn modelId="{AEE713F7-1AB7-437A-874A-A6FD39961BEE}" type="presParOf" srcId="{5C4FE7A1-A7D1-4EC8-A0E5-E7CB00AA51BD}" destId="{D0873502-4470-4F57-93B5-C9C7EC13416A}" srcOrd="32" destOrd="0" presId="urn:microsoft.com/office/officeart/2005/8/layout/radial6"/>
    <dgm:cxn modelId="{FA21ABBA-5C3D-49EE-A583-466D2B893077}" type="presParOf" srcId="{5C4FE7A1-A7D1-4EC8-A0E5-E7CB00AA51BD}" destId="{952A9C50-E5BB-4D19-8EB1-6A5041FC5EDE}" srcOrd="33" destOrd="0" presId="urn:microsoft.com/office/officeart/2005/8/layout/radial6"/>
    <dgm:cxn modelId="{8AEBF7C6-5690-43D2-BB54-B9603F2E5AFD}" type="presParOf" srcId="{5C4FE7A1-A7D1-4EC8-A0E5-E7CB00AA51BD}" destId="{01BF99E8-AF40-4AF5-A847-C6E5819C79C7}" srcOrd="34" destOrd="0" presId="urn:microsoft.com/office/officeart/2005/8/layout/radial6"/>
    <dgm:cxn modelId="{E8511CCD-26AE-49BB-9F83-C8C10BF2190B}" type="presParOf" srcId="{5C4FE7A1-A7D1-4EC8-A0E5-E7CB00AA51BD}" destId="{2CC4E4B5-9B33-446F-9822-56ABE7305BB0}" srcOrd="35" destOrd="0" presId="urn:microsoft.com/office/officeart/2005/8/layout/radial6"/>
    <dgm:cxn modelId="{7F51DE89-E4B4-48CC-9380-6BA710DDDD24}" type="presParOf" srcId="{5C4FE7A1-A7D1-4EC8-A0E5-E7CB00AA51BD}" destId="{70213A93-1A21-423B-B61A-B2D44BB362D7}" srcOrd="36" destOrd="0" presId="urn:microsoft.com/office/officeart/2005/8/layout/radial6"/>
    <dgm:cxn modelId="{0ABE4EEF-7BC9-48C0-8876-30B3BD38604D}" type="presParOf" srcId="{5C4FE7A1-A7D1-4EC8-A0E5-E7CB00AA51BD}" destId="{0D511B75-12EC-43DE-8E05-FAC940D315D8}" srcOrd="37" destOrd="0" presId="urn:microsoft.com/office/officeart/2005/8/layout/radial6"/>
    <dgm:cxn modelId="{9304D523-873D-4EEF-A443-2396A34DB256}" type="presParOf" srcId="{5C4FE7A1-A7D1-4EC8-A0E5-E7CB00AA51BD}" destId="{6D754272-6236-4C35-9A29-F91F9245F6EC}" srcOrd="38" destOrd="0" presId="urn:microsoft.com/office/officeart/2005/8/layout/radial6"/>
    <dgm:cxn modelId="{C057810D-F871-4DCA-BCEB-0DA6C37AF3C8}" type="presParOf" srcId="{5C4FE7A1-A7D1-4EC8-A0E5-E7CB00AA51BD}" destId="{4171FAF1-9A55-417D-AA08-B21E78FF6A3A}" srcOrd="39" destOrd="0" presId="urn:microsoft.com/office/officeart/2005/8/layout/radial6"/>
    <dgm:cxn modelId="{572CDC43-C929-42C4-8959-AD069C1F177A}" type="presParOf" srcId="{5C4FE7A1-A7D1-4EC8-A0E5-E7CB00AA51BD}" destId="{17D79E22-1C3D-4585-9EFA-6D048985E7E2}" srcOrd="40" destOrd="0" presId="urn:microsoft.com/office/officeart/2005/8/layout/radial6"/>
    <dgm:cxn modelId="{7241B1F4-260E-4D75-AEF1-05602931DB0F}" type="presParOf" srcId="{5C4FE7A1-A7D1-4EC8-A0E5-E7CB00AA51BD}" destId="{F19D9839-0683-4F8A-AB43-7CF3E6A1CADF}" srcOrd="41" destOrd="0" presId="urn:microsoft.com/office/officeart/2005/8/layout/radial6"/>
    <dgm:cxn modelId="{46999A30-5A75-402A-A1B9-396360C39DBA}" type="presParOf" srcId="{5C4FE7A1-A7D1-4EC8-A0E5-E7CB00AA51BD}" destId="{C085FC5A-F3B5-40FD-970B-1C690A576379}" srcOrd="42" destOrd="0" presId="urn:microsoft.com/office/officeart/2005/8/layout/radial6"/>
    <dgm:cxn modelId="{63880414-D1B3-45B8-8745-3F30BC9A413E}" type="presParOf" srcId="{5C4FE7A1-A7D1-4EC8-A0E5-E7CB00AA51BD}" destId="{325CE3F2-208B-4654-8A67-A8CA4F424B60}" srcOrd="43" destOrd="0" presId="urn:microsoft.com/office/officeart/2005/8/layout/radial6"/>
    <dgm:cxn modelId="{B8A9390F-2D40-48A3-B8AE-E101DF98F79E}" type="presParOf" srcId="{5C4FE7A1-A7D1-4EC8-A0E5-E7CB00AA51BD}" destId="{442C8357-021E-434D-8E17-38CE2BECA801}" srcOrd="44" destOrd="0" presId="urn:microsoft.com/office/officeart/2005/8/layout/radial6"/>
    <dgm:cxn modelId="{E90A62C3-FC12-485E-9EBC-B4219C86508E}" type="presParOf" srcId="{5C4FE7A1-A7D1-4EC8-A0E5-E7CB00AA51BD}" destId="{50CAC2E5-2E8B-48BC-86A1-92AF78836387}" srcOrd="45" destOrd="0" presId="urn:microsoft.com/office/officeart/2005/8/layout/radial6"/>
    <dgm:cxn modelId="{507CA760-2536-42A5-9ED8-096028A54390}" type="presParOf" srcId="{5C4FE7A1-A7D1-4EC8-A0E5-E7CB00AA51BD}" destId="{597CF5D7-4D82-4EB4-A20D-68374ECC75B8}" srcOrd="46" destOrd="0" presId="urn:microsoft.com/office/officeart/2005/8/layout/radial6"/>
    <dgm:cxn modelId="{62BC69CB-2B87-49FF-B901-417E0AB71E3D}" type="presParOf" srcId="{5C4FE7A1-A7D1-4EC8-A0E5-E7CB00AA51BD}" destId="{8A0DC888-DDAB-42D5-A7D2-DB45E5BDEA3D}" srcOrd="47" destOrd="0" presId="urn:microsoft.com/office/officeart/2005/8/layout/radial6"/>
    <dgm:cxn modelId="{6CB3A52A-9F33-4BAF-BE6F-F4346206C598}" type="presParOf" srcId="{5C4FE7A1-A7D1-4EC8-A0E5-E7CB00AA51BD}" destId="{18FA9EC3-4BED-4A0B-8578-455C12248F95}" srcOrd="48" destOrd="0" presId="urn:microsoft.com/office/officeart/2005/8/layout/radial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9121CB-0E1F-4B58-9BCE-0D2B4D9C66EF}">
      <dsp:nvSpPr>
        <dsp:cNvPr id="0" name=""/>
        <dsp:cNvSpPr/>
      </dsp:nvSpPr>
      <dsp:spPr>
        <a:xfrm>
          <a:off x="186690" y="0"/>
          <a:ext cx="5638800" cy="5638800"/>
        </a:xfrm>
        <a:prstGeom prst="triangle">
          <a:avLst/>
        </a:prstGeom>
        <a:gradFill rotWithShape="0">
          <a:gsLst>
            <a:gs pos="0">
              <a:srgbClr val="03D4A8"/>
            </a:gs>
            <a:gs pos="25000">
              <a:srgbClr val="21D6E0"/>
            </a:gs>
            <a:gs pos="75000">
              <a:srgbClr val="0087E6"/>
            </a:gs>
            <a:gs pos="100000">
              <a:srgbClr val="005CBF"/>
            </a:gs>
          </a:gsLst>
          <a:lin ang="5400000" scaled="0"/>
        </a:gra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55D80C10-6559-4D5E-9EB3-4C4B171FB12D}">
      <dsp:nvSpPr>
        <dsp:cNvPr id="0" name=""/>
        <dsp:cNvSpPr/>
      </dsp:nvSpPr>
      <dsp:spPr>
        <a:xfrm>
          <a:off x="3006090" y="564430"/>
          <a:ext cx="3665220" cy="801766"/>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VTS: VEHICLE</a:t>
          </a:r>
          <a:endParaRPr lang="en-US" sz="2100" kern="1200" dirty="0"/>
        </a:p>
      </dsp:txBody>
      <dsp:txXfrm>
        <a:off x="3045229" y="603569"/>
        <a:ext cx="3586942" cy="723488"/>
      </dsp:txXfrm>
    </dsp:sp>
    <dsp:sp modelId="{5509DE6F-4F8E-4201-8015-18BFEA97BC40}">
      <dsp:nvSpPr>
        <dsp:cNvPr id="0" name=""/>
        <dsp:cNvSpPr/>
      </dsp:nvSpPr>
      <dsp:spPr>
        <a:xfrm>
          <a:off x="3006090" y="1466418"/>
          <a:ext cx="3665220" cy="801766"/>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SSTS: PROPULSION SUB-SYSTEM</a:t>
          </a:r>
          <a:endParaRPr lang="en-US" sz="2100" kern="1200" dirty="0"/>
        </a:p>
      </dsp:txBody>
      <dsp:txXfrm>
        <a:off x="3045229" y="1505557"/>
        <a:ext cx="3586942" cy="723488"/>
      </dsp:txXfrm>
    </dsp:sp>
    <dsp:sp modelId="{EA60681F-6CFC-4FA2-AA56-DFE103ADA505}">
      <dsp:nvSpPr>
        <dsp:cNvPr id="0" name=""/>
        <dsp:cNvSpPr/>
      </dsp:nvSpPr>
      <dsp:spPr>
        <a:xfrm>
          <a:off x="3006090" y="2368406"/>
          <a:ext cx="3665220" cy="801766"/>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CTS: BATTERY PACK</a:t>
          </a:r>
          <a:endParaRPr lang="en-US" sz="2100" kern="1200" dirty="0"/>
        </a:p>
      </dsp:txBody>
      <dsp:txXfrm>
        <a:off x="3045229" y="2407545"/>
        <a:ext cx="3586942" cy="723488"/>
      </dsp:txXfrm>
    </dsp:sp>
    <dsp:sp modelId="{13FC0122-462F-43DB-9821-FEDEB228DB15}">
      <dsp:nvSpPr>
        <dsp:cNvPr id="0" name=""/>
        <dsp:cNvSpPr/>
      </dsp:nvSpPr>
      <dsp:spPr>
        <a:xfrm>
          <a:off x="3006090" y="3270393"/>
          <a:ext cx="3665220" cy="801766"/>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SCTS: CELL</a:t>
          </a:r>
          <a:endParaRPr lang="en-US" sz="2100" kern="1200" dirty="0"/>
        </a:p>
      </dsp:txBody>
      <dsp:txXfrm>
        <a:off x="3045229" y="3309532"/>
        <a:ext cx="3586942" cy="723488"/>
      </dsp:txXfrm>
    </dsp:sp>
    <dsp:sp modelId="{ECCEF7FF-BC02-49BE-B9BC-484972B6AFA9}">
      <dsp:nvSpPr>
        <dsp:cNvPr id="0" name=""/>
        <dsp:cNvSpPr/>
      </dsp:nvSpPr>
      <dsp:spPr>
        <a:xfrm>
          <a:off x="3050292" y="4200534"/>
          <a:ext cx="3665220" cy="801766"/>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MATERIALS: SEPARATOR</a:t>
          </a:r>
          <a:endParaRPr lang="en-US" sz="2100" kern="1200" dirty="0"/>
        </a:p>
      </dsp:txBody>
      <dsp:txXfrm>
        <a:off x="3089431" y="4239673"/>
        <a:ext cx="3586942" cy="7234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FA9EC3-4BED-4A0B-8578-455C12248F95}">
      <dsp:nvSpPr>
        <dsp:cNvPr id="0" name=""/>
        <dsp:cNvSpPr/>
      </dsp:nvSpPr>
      <dsp:spPr>
        <a:xfrm>
          <a:off x="811154" y="288373"/>
          <a:ext cx="5081548" cy="5081548"/>
        </a:xfrm>
        <a:prstGeom prst="blockArc">
          <a:avLst>
            <a:gd name="adj1" fmla="val 14850000"/>
            <a:gd name="adj2" fmla="val 16200000"/>
            <a:gd name="adj3" fmla="val 1737"/>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0CAC2E5-2E8B-48BC-86A1-92AF78836387}">
      <dsp:nvSpPr>
        <dsp:cNvPr id="0" name=""/>
        <dsp:cNvSpPr/>
      </dsp:nvSpPr>
      <dsp:spPr>
        <a:xfrm>
          <a:off x="811154" y="288373"/>
          <a:ext cx="5081548" cy="5081548"/>
        </a:xfrm>
        <a:prstGeom prst="blockArc">
          <a:avLst>
            <a:gd name="adj1" fmla="val 13500000"/>
            <a:gd name="adj2" fmla="val 14850000"/>
            <a:gd name="adj3" fmla="val 1737"/>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085FC5A-F3B5-40FD-970B-1C690A576379}">
      <dsp:nvSpPr>
        <dsp:cNvPr id="0" name=""/>
        <dsp:cNvSpPr/>
      </dsp:nvSpPr>
      <dsp:spPr>
        <a:xfrm>
          <a:off x="963026" y="122281"/>
          <a:ext cx="5081548" cy="5081548"/>
        </a:xfrm>
        <a:prstGeom prst="blockArc">
          <a:avLst>
            <a:gd name="adj1" fmla="val 12152403"/>
            <a:gd name="adj2" fmla="val 13192717"/>
            <a:gd name="adj3" fmla="val 1737"/>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171FAF1-9A55-417D-AA08-B21E78FF6A3A}">
      <dsp:nvSpPr>
        <dsp:cNvPr id="0" name=""/>
        <dsp:cNvSpPr/>
      </dsp:nvSpPr>
      <dsp:spPr>
        <a:xfrm>
          <a:off x="832513" y="390632"/>
          <a:ext cx="5081548" cy="5081548"/>
        </a:xfrm>
        <a:prstGeom prst="blockArc">
          <a:avLst>
            <a:gd name="adj1" fmla="val 10387259"/>
            <a:gd name="adj2" fmla="val 12559930"/>
            <a:gd name="adj3" fmla="val 1737"/>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0213A93-1A21-423B-B61A-B2D44BB362D7}">
      <dsp:nvSpPr>
        <dsp:cNvPr id="0" name=""/>
        <dsp:cNvSpPr/>
      </dsp:nvSpPr>
      <dsp:spPr>
        <a:xfrm>
          <a:off x="807642" y="228867"/>
          <a:ext cx="5081548" cy="5081548"/>
        </a:xfrm>
        <a:prstGeom prst="blockArc">
          <a:avLst>
            <a:gd name="adj1" fmla="val 9188802"/>
            <a:gd name="adj2" fmla="val 10163836"/>
            <a:gd name="adj3" fmla="val 1737"/>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52A9C50-E5BB-4D19-8EB1-6A5041FC5EDE}">
      <dsp:nvSpPr>
        <dsp:cNvPr id="0" name=""/>
        <dsp:cNvSpPr/>
      </dsp:nvSpPr>
      <dsp:spPr>
        <a:xfrm>
          <a:off x="859832" y="338420"/>
          <a:ext cx="5081548" cy="5081548"/>
        </a:xfrm>
        <a:prstGeom prst="blockArc">
          <a:avLst>
            <a:gd name="adj1" fmla="val 8195294"/>
            <a:gd name="adj2" fmla="val 9354447"/>
            <a:gd name="adj3" fmla="val 1737"/>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2502A66-E36D-4A95-8DE7-65BAEBCD633A}">
      <dsp:nvSpPr>
        <dsp:cNvPr id="0" name=""/>
        <dsp:cNvSpPr/>
      </dsp:nvSpPr>
      <dsp:spPr>
        <a:xfrm>
          <a:off x="811154" y="288373"/>
          <a:ext cx="5081548" cy="5081548"/>
        </a:xfrm>
        <a:prstGeom prst="blockArc">
          <a:avLst>
            <a:gd name="adj1" fmla="val 6750000"/>
            <a:gd name="adj2" fmla="val 8100000"/>
            <a:gd name="adj3" fmla="val 1737"/>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9161A82-35BD-46CF-AF0B-709A1A144067}">
      <dsp:nvSpPr>
        <dsp:cNvPr id="0" name=""/>
        <dsp:cNvSpPr/>
      </dsp:nvSpPr>
      <dsp:spPr>
        <a:xfrm>
          <a:off x="811154" y="288373"/>
          <a:ext cx="5081548" cy="5081548"/>
        </a:xfrm>
        <a:prstGeom prst="blockArc">
          <a:avLst>
            <a:gd name="adj1" fmla="val 5400000"/>
            <a:gd name="adj2" fmla="val 6750000"/>
            <a:gd name="adj3" fmla="val 1737"/>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F5432EB-A0C1-4CB0-BF08-760442CCD2F7}">
      <dsp:nvSpPr>
        <dsp:cNvPr id="0" name=""/>
        <dsp:cNvSpPr/>
      </dsp:nvSpPr>
      <dsp:spPr>
        <a:xfrm>
          <a:off x="811154" y="288373"/>
          <a:ext cx="5081548" cy="5081548"/>
        </a:xfrm>
        <a:prstGeom prst="blockArc">
          <a:avLst>
            <a:gd name="adj1" fmla="val 4050000"/>
            <a:gd name="adj2" fmla="val 5400000"/>
            <a:gd name="adj3" fmla="val 1737"/>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339169B-E4FA-4136-A846-6FEAA1E3AA57}">
      <dsp:nvSpPr>
        <dsp:cNvPr id="0" name=""/>
        <dsp:cNvSpPr/>
      </dsp:nvSpPr>
      <dsp:spPr>
        <a:xfrm>
          <a:off x="811154" y="288373"/>
          <a:ext cx="5081548" cy="5081548"/>
        </a:xfrm>
        <a:prstGeom prst="blockArc">
          <a:avLst>
            <a:gd name="adj1" fmla="val 2700000"/>
            <a:gd name="adj2" fmla="val 4050000"/>
            <a:gd name="adj3" fmla="val 1737"/>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6F29299-9965-4F80-8748-A938F3132FBC}">
      <dsp:nvSpPr>
        <dsp:cNvPr id="0" name=""/>
        <dsp:cNvSpPr/>
      </dsp:nvSpPr>
      <dsp:spPr>
        <a:xfrm>
          <a:off x="894875" y="208415"/>
          <a:ext cx="5081548" cy="5081548"/>
        </a:xfrm>
        <a:prstGeom prst="blockArc">
          <a:avLst>
            <a:gd name="adj1" fmla="val 1642573"/>
            <a:gd name="adj2" fmla="val 2858025"/>
            <a:gd name="adj3" fmla="val 1737"/>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A0ECD86-5E6D-4EFA-B8AD-39DB4467C0AC}">
      <dsp:nvSpPr>
        <dsp:cNvPr id="0" name=""/>
        <dsp:cNvSpPr/>
      </dsp:nvSpPr>
      <dsp:spPr>
        <a:xfrm>
          <a:off x="812825" y="382918"/>
          <a:ext cx="5081548" cy="5081548"/>
        </a:xfrm>
        <a:prstGeom prst="blockArc">
          <a:avLst>
            <a:gd name="adj1" fmla="val 395791"/>
            <a:gd name="adj2" fmla="val 1379318"/>
            <a:gd name="adj3" fmla="val 1737"/>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CB097F6-C142-4C14-9B19-DE0D96CB5926}">
      <dsp:nvSpPr>
        <dsp:cNvPr id="0" name=""/>
        <dsp:cNvSpPr/>
      </dsp:nvSpPr>
      <dsp:spPr>
        <a:xfrm>
          <a:off x="816937" y="349344"/>
          <a:ext cx="5081548" cy="5081548"/>
        </a:xfrm>
        <a:prstGeom prst="blockArc">
          <a:avLst>
            <a:gd name="adj1" fmla="val 21066272"/>
            <a:gd name="adj2" fmla="val 441959"/>
            <a:gd name="adj3" fmla="val 1737"/>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894689B-9D4E-41D3-8F2F-BB6EDF160563}">
      <dsp:nvSpPr>
        <dsp:cNvPr id="0" name=""/>
        <dsp:cNvSpPr/>
      </dsp:nvSpPr>
      <dsp:spPr>
        <a:xfrm>
          <a:off x="795918" y="175836"/>
          <a:ext cx="5081548" cy="5081548"/>
        </a:xfrm>
        <a:prstGeom prst="blockArc">
          <a:avLst>
            <a:gd name="adj1" fmla="val 20280996"/>
            <a:gd name="adj2" fmla="val 21304869"/>
            <a:gd name="adj3" fmla="val 1737"/>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1CDEAD2-ACEE-49F3-9773-4CA73D4AC1AF}">
      <dsp:nvSpPr>
        <dsp:cNvPr id="0" name=""/>
        <dsp:cNvSpPr/>
      </dsp:nvSpPr>
      <dsp:spPr>
        <a:xfrm>
          <a:off x="797039" y="178609"/>
          <a:ext cx="5081548" cy="5081548"/>
        </a:xfrm>
        <a:prstGeom prst="blockArc">
          <a:avLst>
            <a:gd name="adj1" fmla="val 19177805"/>
            <a:gd name="adj2" fmla="val 20276913"/>
            <a:gd name="adj3" fmla="val 1737"/>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C34FB50-90C5-4B3E-BD84-0492D2AC2265}">
      <dsp:nvSpPr>
        <dsp:cNvPr id="0" name=""/>
        <dsp:cNvSpPr/>
      </dsp:nvSpPr>
      <dsp:spPr>
        <a:xfrm>
          <a:off x="894724" y="286987"/>
          <a:ext cx="5081548" cy="5081548"/>
        </a:xfrm>
        <a:prstGeom prst="blockArc">
          <a:avLst>
            <a:gd name="adj1" fmla="val 16085915"/>
            <a:gd name="adj2" fmla="val 18978635"/>
            <a:gd name="adj3" fmla="val 1737"/>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BD99300-D060-44C3-B2EB-068643738884}">
      <dsp:nvSpPr>
        <dsp:cNvPr id="0" name=""/>
        <dsp:cNvSpPr/>
      </dsp:nvSpPr>
      <dsp:spPr>
        <a:xfrm>
          <a:off x="2629686" y="3790734"/>
          <a:ext cx="1711971" cy="800759"/>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smtClean="0"/>
            <a:t>SAE Battery Standards Steering Committee</a:t>
          </a:r>
          <a:endParaRPr lang="en-US" sz="1000" b="1" kern="1200" dirty="0"/>
        </a:p>
      </dsp:txBody>
      <dsp:txXfrm>
        <a:off x="2880398" y="3908002"/>
        <a:ext cx="1210547" cy="566223"/>
      </dsp:txXfrm>
    </dsp:sp>
    <dsp:sp modelId="{830B92FB-FCE1-46F9-8A52-30BCF9E94251}">
      <dsp:nvSpPr>
        <dsp:cNvPr id="0" name=""/>
        <dsp:cNvSpPr/>
      </dsp:nvSpPr>
      <dsp:spPr>
        <a:xfrm>
          <a:off x="2936426" y="3970"/>
          <a:ext cx="831003" cy="61293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dirty="0" smtClean="0">
              <a:solidFill>
                <a:schemeClr val="tx2"/>
              </a:solidFill>
            </a:rPr>
            <a:t>Advanced Battery Concepts</a:t>
          </a:r>
          <a:endParaRPr lang="en-US" sz="900" b="1" kern="1200" dirty="0">
            <a:solidFill>
              <a:schemeClr val="tx2"/>
            </a:solidFill>
          </a:endParaRPr>
        </a:p>
      </dsp:txBody>
      <dsp:txXfrm>
        <a:off x="2966347" y="33891"/>
        <a:ext cx="771161" cy="553096"/>
      </dsp:txXfrm>
    </dsp:sp>
    <dsp:sp modelId="{5113C0A9-CAEB-4257-9D63-67AD8AE47BF5}">
      <dsp:nvSpPr>
        <dsp:cNvPr id="0" name=""/>
        <dsp:cNvSpPr/>
      </dsp:nvSpPr>
      <dsp:spPr>
        <a:xfrm>
          <a:off x="4841261" y="781497"/>
          <a:ext cx="831003" cy="61293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dirty="0" smtClean="0">
              <a:solidFill>
                <a:schemeClr val="tx2"/>
              </a:solidFill>
            </a:rPr>
            <a:t>Battery Testing Equipment</a:t>
          </a:r>
          <a:endParaRPr lang="en-US" sz="900" b="1" kern="1200" dirty="0">
            <a:solidFill>
              <a:schemeClr val="tx2"/>
            </a:solidFill>
          </a:endParaRPr>
        </a:p>
      </dsp:txBody>
      <dsp:txXfrm>
        <a:off x="4871182" y="811418"/>
        <a:ext cx="771161" cy="553096"/>
      </dsp:txXfrm>
    </dsp:sp>
    <dsp:sp modelId="{E64EC105-42B3-4810-9BD6-37BAAEE9C02D}">
      <dsp:nvSpPr>
        <dsp:cNvPr id="0" name=""/>
        <dsp:cNvSpPr/>
      </dsp:nvSpPr>
      <dsp:spPr>
        <a:xfrm>
          <a:off x="5256769" y="1467293"/>
          <a:ext cx="831003" cy="612938"/>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dirty="0" smtClean="0">
              <a:solidFill>
                <a:schemeClr val="tx2"/>
              </a:solidFill>
            </a:rPr>
            <a:t>Battery  Safety</a:t>
          </a:r>
          <a:endParaRPr lang="en-US" sz="900" b="1" kern="1200" dirty="0">
            <a:solidFill>
              <a:schemeClr val="tx2"/>
            </a:solidFill>
          </a:endParaRPr>
        </a:p>
      </dsp:txBody>
      <dsp:txXfrm>
        <a:off x="5286690" y="1497214"/>
        <a:ext cx="771161" cy="553096"/>
      </dsp:txXfrm>
    </dsp:sp>
    <dsp:sp modelId="{CAA56CAB-6A70-4876-9FC4-798CCD185168}">
      <dsp:nvSpPr>
        <dsp:cNvPr id="0" name=""/>
        <dsp:cNvSpPr/>
      </dsp:nvSpPr>
      <dsp:spPr>
        <a:xfrm>
          <a:off x="5430623" y="2194175"/>
          <a:ext cx="831003" cy="61293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dirty="0" smtClean="0">
              <a:solidFill>
                <a:schemeClr val="tx2"/>
              </a:solidFill>
            </a:rPr>
            <a:t>Battery  Packaging</a:t>
          </a:r>
          <a:endParaRPr lang="en-US" sz="900" b="1" kern="1200" dirty="0">
            <a:solidFill>
              <a:schemeClr val="tx2"/>
            </a:solidFill>
          </a:endParaRPr>
        </a:p>
      </dsp:txBody>
      <dsp:txXfrm>
        <a:off x="5460544" y="2224096"/>
        <a:ext cx="771161" cy="553096"/>
      </dsp:txXfrm>
    </dsp:sp>
    <dsp:sp modelId="{D5220336-6C67-4234-9240-A914AC5DB05B}">
      <dsp:nvSpPr>
        <dsp:cNvPr id="0" name=""/>
        <dsp:cNvSpPr/>
      </dsp:nvSpPr>
      <dsp:spPr>
        <a:xfrm>
          <a:off x="5440132" y="2906564"/>
          <a:ext cx="831003" cy="61293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dirty="0" smtClean="0">
              <a:solidFill>
                <a:schemeClr val="tx2"/>
              </a:solidFill>
            </a:rPr>
            <a:t>Small Task Oriented Vehicle Batteries</a:t>
          </a:r>
          <a:endParaRPr lang="en-US" sz="900" b="1" kern="1200" dirty="0">
            <a:solidFill>
              <a:schemeClr val="tx2"/>
            </a:solidFill>
          </a:endParaRPr>
        </a:p>
      </dsp:txBody>
      <dsp:txXfrm>
        <a:off x="5470053" y="2936485"/>
        <a:ext cx="771161" cy="553096"/>
      </dsp:txXfrm>
    </dsp:sp>
    <dsp:sp modelId="{CA49AE5D-0E25-4E04-A89C-CE667E4F044F}">
      <dsp:nvSpPr>
        <dsp:cNvPr id="0" name=""/>
        <dsp:cNvSpPr/>
      </dsp:nvSpPr>
      <dsp:spPr>
        <a:xfrm>
          <a:off x="5256776" y="3600901"/>
          <a:ext cx="831003" cy="61293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dirty="0" smtClean="0">
              <a:solidFill>
                <a:schemeClr val="tx2"/>
              </a:solidFill>
            </a:rPr>
            <a:t>Hybrid Battery Testing </a:t>
          </a:r>
          <a:endParaRPr lang="en-US" sz="900" b="1" kern="1200" dirty="0">
            <a:solidFill>
              <a:schemeClr val="tx2"/>
            </a:solidFill>
          </a:endParaRPr>
        </a:p>
      </dsp:txBody>
      <dsp:txXfrm>
        <a:off x="5286697" y="3630822"/>
        <a:ext cx="771161" cy="553096"/>
      </dsp:txXfrm>
    </dsp:sp>
    <dsp:sp modelId="{C80C3E85-F334-430B-BEAE-C30EFF1F0601}">
      <dsp:nvSpPr>
        <dsp:cNvPr id="0" name=""/>
        <dsp:cNvSpPr/>
      </dsp:nvSpPr>
      <dsp:spPr>
        <a:xfrm>
          <a:off x="4717422" y="4303674"/>
          <a:ext cx="831003" cy="61293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dirty="0" smtClean="0">
              <a:solidFill>
                <a:schemeClr val="tx2"/>
              </a:solidFill>
            </a:rPr>
            <a:t>Battery Materials Testing</a:t>
          </a:r>
          <a:endParaRPr lang="en-US" sz="900" b="1" kern="1200" dirty="0">
            <a:solidFill>
              <a:schemeClr val="tx2"/>
            </a:solidFill>
          </a:endParaRPr>
        </a:p>
      </dsp:txBody>
      <dsp:txXfrm>
        <a:off x="4747343" y="4333595"/>
        <a:ext cx="771161" cy="553096"/>
      </dsp:txXfrm>
    </dsp:sp>
    <dsp:sp modelId="{3BEFA054-BE38-4095-B23E-DF2B83F68719}">
      <dsp:nvSpPr>
        <dsp:cNvPr id="0" name=""/>
        <dsp:cNvSpPr/>
      </dsp:nvSpPr>
      <dsp:spPr>
        <a:xfrm>
          <a:off x="3900294" y="4849661"/>
          <a:ext cx="831003" cy="612938"/>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dirty="0" smtClean="0">
              <a:solidFill>
                <a:schemeClr val="tx2"/>
              </a:solidFill>
            </a:rPr>
            <a:t>Battery Labeling</a:t>
          </a:r>
          <a:endParaRPr lang="en-US" sz="900" b="1" kern="1200" dirty="0">
            <a:solidFill>
              <a:schemeClr val="tx2"/>
            </a:solidFill>
          </a:endParaRPr>
        </a:p>
      </dsp:txBody>
      <dsp:txXfrm>
        <a:off x="3930215" y="4879582"/>
        <a:ext cx="771161" cy="553096"/>
      </dsp:txXfrm>
    </dsp:sp>
    <dsp:sp modelId="{BAB395FA-2C6C-4A04-97C6-ACE23974514F}">
      <dsp:nvSpPr>
        <dsp:cNvPr id="0" name=""/>
        <dsp:cNvSpPr/>
      </dsp:nvSpPr>
      <dsp:spPr>
        <a:xfrm>
          <a:off x="2936426" y="5041387"/>
          <a:ext cx="831003" cy="61293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dirty="0" smtClean="0">
              <a:solidFill>
                <a:schemeClr val="tx2"/>
              </a:solidFill>
            </a:rPr>
            <a:t>Battery Terminology</a:t>
          </a:r>
          <a:endParaRPr lang="en-US" sz="900" b="1" kern="1200" dirty="0">
            <a:solidFill>
              <a:schemeClr val="tx2"/>
            </a:solidFill>
          </a:endParaRPr>
        </a:p>
      </dsp:txBody>
      <dsp:txXfrm>
        <a:off x="2966347" y="5071308"/>
        <a:ext cx="771161" cy="553096"/>
      </dsp:txXfrm>
    </dsp:sp>
    <dsp:sp modelId="{875D9680-4DA2-439B-9B10-0901E5B143B6}">
      <dsp:nvSpPr>
        <dsp:cNvPr id="0" name=""/>
        <dsp:cNvSpPr/>
      </dsp:nvSpPr>
      <dsp:spPr>
        <a:xfrm>
          <a:off x="1972559" y="4849661"/>
          <a:ext cx="831003" cy="612938"/>
        </a:xfrm>
        <a:prstGeom prst="roundRect">
          <a:avLst/>
        </a:prstGeom>
        <a:solidFill>
          <a:srgbClr val="85BB3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dirty="0" smtClean="0">
              <a:solidFill>
                <a:schemeClr val="tx2"/>
              </a:solidFill>
            </a:rPr>
            <a:t>Battery Electronic Fuel Gauging</a:t>
          </a:r>
        </a:p>
      </dsp:txBody>
      <dsp:txXfrm>
        <a:off x="2002480" y="4879582"/>
        <a:ext cx="771161" cy="553096"/>
      </dsp:txXfrm>
    </dsp:sp>
    <dsp:sp modelId="{8FD24F02-2EA3-4C46-9B79-94E4622F336F}">
      <dsp:nvSpPr>
        <dsp:cNvPr id="0" name=""/>
        <dsp:cNvSpPr/>
      </dsp:nvSpPr>
      <dsp:spPr>
        <a:xfrm>
          <a:off x="1155431" y="4303674"/>
          <a:ext cx="831003" cy="612938"/>
        </a:xfrm>
        <a:prstGeom prst="roundRect">
          <a:avLst/>
        </a:prstGeom>
        <a:solidFill>
          <a:srgbClr val="85BB3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dirty="0" smtClean="0">
              <a:solidFill>
                <a:schemeClr val="tx2"/>
              </a:solidFill>
            </a:rPr>
            <a:t>Battery Transport</a:t>
          </a:r>
          <a:endParaRPr lang="en-US" sz="900" b="1" kern="1200" dirty="0">
            <a:solidFill>
              <a:schemeClr val="tx2"/>
            </a:solidFill>
          </a:endParaRPr>
        </a:p>
      </dsp:txBody>
      <dsp:txXfrm>
        <a:off x="1185352" y="4333595"/>
        <a:ext cx="771161" cy="553096"/>
      </dsp:txXfrm>
    </dsp:sp>
    <dsp:sp modelId="{01BF99E8-AF40-4AF5-A847-C6E5819C79C7}">
      <dsp:nvSpPr>
        <dsp:cNvPr id="0" name=""/>
        <dsp:cNvSpPr/>
      </dsp:nvSpPr>
      <dsp:spPr>
        <a:xfrm>
          <a:off x="685808" y="3600891"/>
          <a:ext cx="831003" cy="61293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dirty="0" smtClean="0">
              <a:solidFill>
                <a:schemeClr val="tx2"/>
              </a:solidFill>
            </a:rPr>
            <a:t>Starter Battery</a:t>
          </a:r>
          <a:endParaRPr lang="en-US" sz="900" b="1" kern="1200" dirty="0">
            <a:solidFill>
              <a:schemeClr val="tx2"/>
            </a:solidFill>
          </a:endParaRPr>
        </a:p>
      </dsp:txBody>
      <dsp:txXfrm>
        <a:off x="715729" y="3630812"/>
        <a:ext cx="771161" cy="553096"/>
      </dsp:txXfrm>
    </dsp:sp>
    <dsp:sp modelId="{0D511B75-12EC-43DE-8E05-FAC940D315D8}">
      <dsp:nvSpPr>
        <dsp:cNvPr id="0" name=""/>
        <dsp:cNvSpPr/>
      </dsp:nvSpPr>
      <dsp:spPr>
        <a:xfrm>
          <a:off x="457209" y="2926610"/>
          <a:ext cx="831003" cy="612938"/>
        </a:xfrm>
        <a:prstGeom prst="roundRect">
          <a:avLst/>
        </a:prstGeom>
        <a:solidFill>
          <a:srgbClr val="85BB3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dirty="0" smtClean="0">
              <a:solidFill>
                <a:schemeClr val="tx2"/>
              </a:solidFill>
            </a:rPr>
            <a:t>Battery Recycling</a:t>
          </a:r>
          <a:endParaRPr lang="en-US" sz="900" b="1" kern="1200" dirty="0">
            <a:solidFill>
              <a:schemeClr val="tx2"/>
            </a:solidFill>
          </a:endParaRPr>
        </a:p>
      </dsp:txBody>
      <dsp:txXfrm>
        <a:off x="487130" y="2956531"/>
        <a:ext cx="771161" cy="553096"/>
      </dsp:txXfrm>
    </dsp:sp>
    <dsp:sp modelId="{17D79E22-1C3D-4585-9EFA-6D048985E7E2}">
      <dsp:nvSpPr>
        <dsp:cNvPr id="0" name=""/>
        <dsp:cNvSpPr/>
      </dsp:nvSpPr>
      <dsp:spPr>
        <a:xfrm>
          <a:off x="761990" y="1391092"/>
          <a:ext cx="831003" cy="61293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dirty="0" smtClean="0">
              <a:solidFill>
                <a:schemeClr val="tx2"/>
              </a:solidFill>
            </a:rPr>
            <a:t>Truck and Bus Batteries</a:t>
          </a:r>
          <a:endParaRPr lang="en-US" sz="900" b="1" kern="1200" dirty="0">
            <a:solidFill>
              <a:schemeClr val="tx2"/>
            </a:solidFill>
          </a:endParaRPr>
        </a:p>
      </dsp:txBody>
      <dsp:txXfrm>
        <a:off x="791911" y="1421013"/>
        <a:ext cx="771161" cy="553096"/>
      </dsp:txXfrm>
    </dsp:sp>
    <dsp:sp modelId="{325CE3F2-208B-4654-8A67-A8CA4F424B60}">
      <dsp:nvSpPr>
        <dsp:cNvPr id="0" name=""/>
        <dsp:cNvSpPr/>
      </dsp:nvSpPr>
      <dsp:spPr>
        <a:xfrm>
          <a:off x="1155431" y="741683"/>
          <a:ext cx="831003" cy="61293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dirty="0" smtClean="0">
              <a:solidFill>
                <a:schemeClr val="tx2"/>
              </a:solidFill>
            </a:rPr>
            <a:t>Secondary Use</a:t>
          </a:r>
          <a:endParaRPr lang="en-US" sz="900" b="1" kern="1200" dirty="0">
            <a:solidFill>
              <a:schemeClr val="tx2"/>
            </a:solidFill>
          </a:endParaRPr>
        </a:p>
      </dsp:txBody>
      <dsp:txXfrm>
        <a:off x="1185352" y="771604"/>
        <a:ext cx="771161" cy="553096"/>
      </dsp:txXfrm>
    </dsp:sp>
    <dsp:sp modelId="{597CF5D7-4D82-4EB4-A20D-68374ECC75B8}">
      <dsp:nvSpPr>
        <dsp:cNvPr id="0" name=""/>
        <dsp:cNvSpPr/>
      </dsp:nvSpPr>
      <dsp:spPr>
        <a:xfrm>
          <a:off x="1972559" y="195695"/>
          <a:ext cx="831003" cy="61293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dirty="0" smtClean="0">
              <a:solidFill>
                <a:schemeClr val="tx2"/>
              </a:solidFill>
            </a:rPr>
            <a:t>Start/Stop</a:t>
          </a:r>
          <a:endParaRPr lang="en-US" sz="900" b="1" kern="1200" dirty="0">
            <a:solidFill>
              <a:schemeClr val="tx2"/>
            </a:solidFill>
          </a:endParaRPr>
        </a:p>
      </dsp:txBody>
      <dsp:txXfrm>
        <a:off x="2002480" y="225616"/>
        <a:ext cx="771161" cy="553096"/>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F2DB0F7-E4D9-485E-B062-9A2BFE1095F5}" type="datetimeFigureOut">
              <a:rPr lang="en-US" smtClean="0"/>
              <a:pPr/>
              <a:t>5/17/2012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8185114-8EEB-46C2-98B5-61F6B54B4200}" type="slidenum">
              <a:rPr lang="en-US" smtClean="0"/>
              <a:pPr/>
              <a:t>‹#›</a:t>
            </a:fld>
            <a:endParaRPr lang="en-US"/>
          </a:p>
        </p:txBody>
      </p:sp>
    </p:spTree>
    <p:extLst>
      <p:ext uri="{BB962C8B-B14F-4D97-AF65-F5344CB8AC3E}">
        <p14:creationId xmlns:p14="http://schemas.microsoft.com/office/powerpoint/2010/main" val="1841722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Arial" pitchFamily="34" charset="0"/>
              <a:ea typeface="ヒラギノ角ゴ Pro W3" pitchFamily="1" charset="-128"/>
            </a:endParaRPr>
          </a:p>
        </p:txBody>
      </p:sp>
      <p:sp>
        <p:nvSpPr>
          <p:cNvPr id="4" name="Slide Number Placeholder 3"/>
          <p:cNvSpPr>
            <a:spLocks noGrp="1"/>
          </p:cNvSpPr>
          <p:nvPr>
            <p:ph type="sldNum" sz="quarter" idx="10"/>
          </p:nvPr>
        </p:nvSpPr>
        <p:spPr/>
        <p:txBody>
          <a:bodyPr/>
          <a:lstStyle/>
          <a:p>
            <a:fld id="{7E828CBE-857B-41F9-A5F5-85BED41E9CF5}"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918A8A7-A4CF-450B-9E47-86F3D724AB35}" type="slidenum">
              <a:rPr lang="en-US" smtClean="0"/>
              <a:pPr>
                <a:defRPr/>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918A8A7-A4CF-450B-9E47-86F3D724AB35}" type="slidenum">
              <a:rPr lang="en-US" smtClean="0"/>
              <a:pPr>
                <a:defRPr/>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185114-8EEB-46C2-98B5-61F6B54B4200}" type="slidenum">
              <a:rPr lang="en-US" smtClean="0"/>
              <a:pPr/>
              <a:t>16</a:t>
            </a:fld>
            <a:endParaRPr lang="en-US"/>
          </a:p>
        </p:txBody>
      </p:sp>
    </p:spTree>
    <p:extLst>
      <p:ext uri="{BB962C8B-B14F-4D97-AF65-F5344CB8AC3E}">
        <p14:creationId xmlns:p14="http://schemas.microsoft.com/office/powerpoint/2010/main" val="11516544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three most prevalent production</a:t>
            </a:r>
            <a:r>
              <a:rPr lang="en-US" baseline="0" dirty="0" smtClean="0"/>
              <a:t> vehicle of last 2 years are the Nissan Leaf,  Ford Focus and the Chevy Volt.</a:t>
            </a:r>
            <a:endParaRPr lang="en-US" dirty="0"/>
          </a:p>
        </p:txBody>
      </p:sp>
      <p:sp>
        <p:nvSpPr>
          <p:cNvPr id="4" name="Slide Number Placeholder 3"/>
          <p:cNvSpPr>
            <a:spLocks noGrp="1"/>
          </p:cNvSpPr>
          <p:nvPr>
            <p:ph type="sldNum" sz="quarter" idx="10"/>
          </p:nvPr>
        </p:nvSpPr>
        <p:spPr/>
        <p:txBody>
          <a:bodyPr/>
          <a:lstStyle/>
          <a:p>
            <a:fld id="{28185114-8EEB-46C2-98B5-61F6B54B4200}" type="slidenum">
              <a:rPr lang="en-US" smtClean="0"/>
              <a:pPr/>
              <a:t>17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latin typeface="Arial" pitchFamily="34" charset="0"/>
              <a:ea typeface="ヒラギノ角ゴ Pro W3" pitchFamily="1" charset="-128"/>
            </a:endParaRPr>
          </a:p>
        </p:txBody>
      </p:sp>
      <p:sp>
        <p:nvSpPr>
          <p:cNvPr id="4" name="Slide Number Placeholder 3"/>
          <p:cNvSpPr>
            <a:spLocks noGrp="1"/>
          </p:cNvSpPr>
          <p:nvPr>
            <p:ph type="sldNum" sz="quarter" idx="10"/>
          </p:nvPr>
        </p:nvSpPr>
        <p:spPr/>
        <p:txBody>
          <a:bodyPr/>
          <a:lstStyle/>
          <a:p>
            <a:fld id="{7E828CBE-857B-41F9-A5F5-85BED41E9CF5}" type="slidenum">
              <a:rPr lang="en-US" smtClean="0"/>
              <a:pPr/>
              <a:t>18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normAutofit fontScale="85000" lnSpcReduction="10000"/>
          </a:bodyPr>
          <a:lstStyle/>
          <a:p>
            <a:pPr>
              <a:spcBef>
                <a:spcPct val="0"/>
              </a:spcBef>
            </a:pPr>
            <a:endParaRPr lang="en-US" dirty="0" smtClean="0"/>
          </a:p>
        </p:txBody>
      </p:sp>
      <p:sp>
        <p:nvSpPr>
          <p:cNvPr id="204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C9ED073-3B3E-4AB7-A17B-EAF0215A676E}" type="slidenum">
              <a:rPr lang="en-US"/>
              <a:pPr fontAlgn="base">
                <a:spcBef>
                  <a:spcPct val="0"/>
                </a:spcBef>
                <a:spcAft>
                  <a:spcPct val="0"/>
                </a:spcAft>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28185114-8EEB-46C2-98B5-61F6B54B4200}"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800" dirty="0"/>
          </a:p>
        </p:txBody>
      </p:sp>
      <p:sp>
        <p:nvSpPr>
          <p:cNvPr id="4" name="Slide Number Placeholder 3"/>
          <p:cNvSpPr>
            <a:spLocks noGrp="1"/>
          </p:cNvSpPr>
          <p:nvPr>
            <p:ph type="sldNum" sz="quarter" idx="10"/>
          </p:nvPr>
        </p:nvSpPr>
        <p:spPr/>
        <p:txBody>
          <a:bodyPr/>
          <a:lstStyle/>
          <a:p>
            <a:fld id="{28185114-8EEB-46C2-98B5-61F6B54B4200}"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900" b="1" dirty="0" smtClean="0"/>
              <a:t>11. </a:t>
            </a:r>
            <a:r>
              <a:rPr lang="en-US" sz="900" dirty="0" smtClean="0"/>
              <a:t>An innovative </a:t>
            </a:r>
            <a:r>
              <a:rPr lang="en-US" sz="900" dirty="0" err="1" smtClean="0"/>
              <a:t>Magne</a:t>
            </a:r>
            <a:r>
              <a:rPr lang="en-US" sz="900" dirty="0" smtClean="0"/>
              <a:t> Charge system was used to recharge an EV1's batteries. This charger offered a user-friendly charging paddle rather than a conventional plug and no metal-to-metal connection was used. Rather, the charger transferred energy to an EV1's </a:t>
            </a:r>
            <a:r>
              <a:rPr lang="en-US" sz="900" dirty="0" err="1" smtClean="0"/>
              <a:t>chargeport</a:t>
            </a:r>
            <a:r>
              <a:rPr lang="en-US" sz="900" dirty="0" smtClean="0"/>
              <a:t> via magnetic induction. </a:t>
            </a:r>
          </a:p>
          <a:p>
            <a:r>
              <a:rPr lang="en-US" sz="900" b="1" dirty="0" smtClean="0"/>
              <a:t>12. </a:t>
            </a:r>
            <a:r>
              <a:rPr lang="en-US" sz="900" dirty="0" smtClean="0"/>
              <a:t>Nickel-metal-hydride batteries - the same technology that powers today's hybrid vehicles - provided enough energy in Gen 2 (second generation) EV1s for a 100 to 120 mile driving range. Gen 1 models used a less expensive valve regulated lead-acid battery pack that allowed a too-limiting real world driving range of just over 50 miles</a:t>
            </a:r>
          </a:p>
          <a:p>
            <a:r>
              <a:rPr lang="en-US" sz="900" b="1" dirty="0" smtClean="0"/>
              <a:t>13. </a:t>
            </a:r>
            <a:r>
              <a:rPr lang="en-US" sz="900" dirty="0" smtClean="0"/>
              <a:t>The EV1 was a joy to drive. We know ... we were behind the wheel of a Gen 1 model for a year. It was fast, extremely efficient, and quiet, although not really silent. In the absence of background noise from an internal combustion engine and exhaust system, a driver could hear other faint sounds like tires contacting pavement, wind streaming past windows, and subtle gear whine. </a:t>
            </a:r>
          </a:p>
          <a:p>
            <a:r>
              <a:rPr lang="en-US" sz="900" b="1" dirty="0" smtClean="0"/>
              <a:t>14. </a:t>
            </a:r>
            <a:r>
              <a:rPr lang="en-US" sz="900" dirty="0" smtClean="0"/>
              <a:t>Slippery aerodynamics and low rolling resistance were refined to art forms by GM designers and engineers. The EV1 featured the lowest coefficient of drag of any production vehicle at 0.19 </a:t>
            </a:r>
            <a:r>
              <a:rPr lang="en-US" sz="900" dirty="0" err="1" smtClean="0"/>
              <a:t>Cd</a:t>
            </a:r>
            <a:r>
              <a:rPr lang="en-US" sz="900" dirty="0" smtClean="0"/>
              <a:t>. We're not altogether sure GM's claim was true about this being the same </a:t>
            </a:r>
            <a:r>
              <a:rPr lang="en-US" sz="900" dirty="0" err="1" smtClean="0"/>
              <a:t>Cd</a:t>
            </a:r>
            <a:r>
              <a:rPr lang="en-US" sz="900" dirty="0" smtClean="0"/>
              <a:t> as an F-16 fighter "wheels down," but it had a nice ring to it and sounded plausible. On a flat highway at speed, you could let off the accelerator and coast longer than you could believe. </a:t>
            </a:r>
          </a:p>
          <a:p>
            <a:r>
              <a:rPr lang="en-US" sz="900" b="1" dirty="0" smtClean="0"/>
              <a:t>15. </a:t>
            </a:r>
            <a:r>
              <a:rPr lang="en-US" sz="900" dirty="0" smtClean="0"/>
              <a:t>The EV1's cockpit was reminiscent of what one would expect in a jet fighter with its overall layout and digital instrumentation. While it was designed to seat only two, great care was taken to reinforce that the EV1 was not only super-efficient, but functional in ways drivers have come to expect. Exemplifying this was the EV1's trunk, which was spacious enough to hold a set of golf clubs. </a:t>
            </a:r>
          </a:p>
          <a:p>
            <a:r>
              <a:rPr lang="en-US" sz="900" b="1" dirty="0" smtClean="0"/>
              <a:t>16. </a:t>
            </a:r>
            <a:r>
              <a:rPr lang="en-US" sz="900" dirty="0" smtClean="0"/>
              <a:t>The EV1 was built at GM's Lansing Craft Centre in Lansing, Michigan, a plant that specialized in low-volume vehicle production. Prior to the EV1, the Craft Centre was used for the production of the Buick </a:t>
            </a:r>
            <a:r>
              <a:rPr lang="en-US" sz="900" dirty="0" err="1" smtClean="0"/>
              <a:t>Reatta</a:t>
            </a:r>
            <a:r>
              <a:rPr lang="en-US" sz="900" dirty="0" smtClean="0"/>
              <a:t>. </a:t>
            </a:r>
          </a:p>
          <a:p>
            <a:r>
              <a:rPr lang="en-US" sz="900" b="1" dirty="0" smtClean="0"/>
              <a:t>17. </a:t>
            </a:r>
            <a:r>
              <a:rPr lang="en-US" sz="900" dirty="0" smtClean="0"/>
              <a:t>Battery costs are believed to have been $20,000 to $30,000 for the electric vehicle models manufactured by automakers during the 1990s test marketing period. While no auto manufacturer has officially stated actual battery costs, back-channel discussions with those involved in these programs indicate these cost figures are realistic. The EV1's T-shaped battery pack surely fell within this range. While it's true that mass production volume can significantly decrease costs for many components, battery cost was so great that volume could not overcome this problem at the time ... it would only result in more profound losses. </a:t>
            </a:r>
          </a:p>
          <a:p>
            <a:endParaRPr lang="en-US" sz="900" dirty="0"/>
          </a:p>
        </p:txBody>
      </p:sp>
      <p:sp>
        <p:nvSpPr>
          <p:cNvPr id="4" name="Slide Number Placeholder 3"/>
          <p:cNvSpPr>
            <a:spLocks noGrp="1"/>
          </p:cNvSpPr>
          <p:nvPr>
            <p:ph type="sldNum" sz="quarter" idx="10"/>
          </p:nvPr>
        </p:nvSpPr>
        <p:spPr/>
        <p:txBody>
          <a:bodyPr/>
          <a:lstStyle/>
          <a:p>
            <a:fld id="{28185114-8EEB-46C2-98B5-61F6B54B4200}"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FB73472-B123-4393-8AEB-803198D947DE}" type="slidenum">
              <a:rPr lang="en-US" smtClean="0"/>
              <a:pPr>
                <a:defRPr/>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185114-8EEB-46C2-98B5-61F6B54B4200}" type="slidenum">
              <a:rPr lang="en-US" smtClean="0"/>
              <a:pPr/>
              <a:t>11</a:t>
            </a:fld>
            <a:endParaRPr lang="en-US"/>
          </a:p>
        </p:txBody>
      </p:sp>
    </p:spTree>
    <p:extLst>
      <p:ext uri="{BB962C8B-B14F-4D97-AF65-F5344CB8AC3E}">
        <p14:creationId xmlns:p14="http://schemas.microsoft.com/office/powerpoint/2010/main" val="4179707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C918A8A7-A4CF-450B-9E47-86F3D724AB35}" type="slidenum">
              <a:rPr lang="en-US" smtClean="0"/>
              <a:pPr>
                <a:defRPr/>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FB73472-B123-4393-8AEB-803198D947DE}" type="slidenum">
              <a:rPr lang="en-US" smtClean="0"/>
              <a:pPr>
                <a:defRPr/>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16"/>
          <p:cNvGrpSpPr>
            <a:grpSpLocks/>
          </p:cNvGrpSpPr>
          <p:nvPr/>
        </p:nvGrpSpPr>
        <p:grpSpPr bwMode="auto">
          <a:xfrm>
            <a:off x="34925" y="4292600"/>
            <a:ext cx="9074150" cy="2520950"/>
            <a:chOff x="0" y="2640"/>
            <a:chExt cx="5760" cy="1680"/>
          </a:xfrm>
        </p:grpSpPr>
        <p:sp>
          <p:nvSpPr>
            <p:cNvPr id="3089" name="Rectangle 17"/>
            <p:cNvSpPr>
              <a:spLocks noChangeArrowheads="1"/>
            </p:cNvSpPr>
            <p:nvPr userDrawn="1"/>
          </p:nvSpPr>
          <p:spPr bwMode="gray">
            <a:xfrm>
              <a:off x="0" y="2640"/>
              <a:ext cx="5760" cy="1680"/>
            </a:xfrm>
            <a:prstGeom prst="rect">
              <a:avLst/>
            </a:prstGeom>
            <a:solidFill>
              <a:schemeClr val="bg2"/>
            </a:solidFill>
            <a:ln w="9525">
              <a:noFill/>
              <a:miter lim="800000"/>
              <a:headEnd/>
              <a:tailEnd/>
            </a:ln>
            <a:effectLst/>
          </p:spPr>
          <p:txBody>
            <a:bodyPr wrap="none" anchor="ctr"/>
            <a:lstStyle/>
            <a:p>
              <a:endParaRPr lang="en-US"/>
            </a:p>
          </p:txBody>
        </p:sp>
        <p:sp>
          <p:nvSpPr>
            <p:cNvPr id="3090" name="Rectangle 18"/>
            <p:cNvSpPr>
              <a:spLocks noChangeArrowheads="1"/>
            </p:cNvSpPr>
            <p:nvPr userDrawn="1"/>
          </p:nvSpPr>
          <p:spPr bwMode="gray">
            <a:xfrm>
              <a:off x="0" y="2640"/>
              <a:ext cx="5760" cy="96"/>
            </a:xfrm>
            <a:prstGeom prst="rect">
              <a:avLst/>
            </a:prstGeom>
            <a:gradFill rotWithShape="0">
              <a:gsLst>
                <a:gs pos="0">
                  <a:schemeClr val="bg2">
                    <a:gamma/>
                    <a:shade val="46275"/>
                    <a:invGamma/>
                  </a:schemeClr>
                </a:gs>
                <a:gs pos="100000">
                  <a:schemeClr val="bg2"/>
                </a:gs>
              </a:gsLst>
              <a:lin ang="5400000" scaled="1"/>
            </a:gradFill>
            <a:ln w="9525">
              <a:noFill/>
              <a:miter lim="800000"/>
              <a:headEnd/>
              <a:tailEnd/>
            </a:ln>
            <a:effectLst/>
          </p:spPr>
          <p:txBody>
            <a:bodyPr wrap="none" anchor="ctr"/>
            <a:lstStyle/>
            <a:p>
              <a:endParaRPr lang="en-US"/>
            </a:p>
          </p:txBody>
        </p:sp>
      </p:grpSp>
      <p:sp>
        <p:nvSpPr>
          <p:cNvPr id="3091" name="Rectangle 19"/>
          <p:cNvSpPr>
            <a:spLocks noChangeArrowheads="1"/>
          </p:cNvSpPr>
          <p:nvPr/>
        </p:nvSpPr>
        <p:spPr bwMode="gray">
          <a:xfrm>
            <a:off x="34925" y="44450"/>
            <a:ext cx="9074150" cy="2282825"/>
          </a:xfrm>
          <a:prstGeom prst="rect">
            <a:avLst/>
          </a:prstGeom>
          <a:gradFill rotWithShape="0">
            <a:gsLst>
              <a:gs pos="0">
                <a:schemeClr val="tx1"/>
              </a:gs>
              <a:gs pos="100000">
                <a:schemeClr val="tx1">
                  <a:gamma/>
                  <a:shade val="46275"/>
                  <a:invGamma/>
                </a:schemeClr>
              </a:gs>
            </a:gsLst>
            <a:lin ang="5400000" scaled="1"/>
          </a:gradFill>
          <a:ln w="9525">
            <a:noFill/>
            <a:miter lim="800000"/>
            <a:headEnd/>
            <a:tailEnd/>
          </a:ln>
          <a:effectLst/>
        </p:spPr>
        <p:txBody>
          <a:bodyPr wrap="none" anchor="ctr"/>
          <a:lstStyle/>
          <a:p>
            <a:endParaRPr lang="en-US"/>
          </a:p>
        </p:txBody>
      </p:sp>
      <p:grpSp>
        <p:nvGrpSpPr>
          <p:cNvPr id="3" name="Group 20"/>
          <p:cNvGrpSpPr>
            <a:grpSpLocks/>
          </p:cNvGrpSpPr>
          <p:nvPr/>
        </p:nvGrpSpPr>
        <p:grpSpPr bwMode="auto">
          <a:xfrm>
            <a:off x="0" y="0"/>
            <a:ext cx="9148763" cy="6856413"/>
            <a:chOff x="-3" y="0"/>
            <a:chExt cx="5763" cy="4319"/>
          </a:xfrm>
        </p:grpSpPr>
        <p:sp>
          <p:nvSpPr>
            <p:cNvPr id="3093" name="AutoShape 21"/>
            <p:cNvSpPr>
              <a:spLocks noChangeArrowheads="1"/>
            </p:cNvSpPr>
            <p:nvPr userDrawn="1"/>
          </p:nvSpPr>
          <p:spPr bwMode="gray">
            <a:xfrm>
              <a:off x="24" y="24"/>
              <a:ext cx="5712" cy="4272"/>
            </a:xfrm>
            <a:prstGeom prst="roundRect">
              <a:avLst>
                <a:gd name="adj" fmla="val 6227"/>
              </a:avLst>
            </a:prstGeom>
            <a:noFill/>
            <a:ln w="76200">
              <a:solidFill>
                <a:schemeClr val="bg1"/>
              </a:solidFill>
              <a:round/>
              <a:headEnd/>
              <a:tailEnd/>
            </a:ln>
            <a:effectLst/>
          </p:spPr>
          <p:txBody>
            <a:bodyPr wrap="none" anchor="ctr"/>
            <a:lstStyle/>
            <a:p>
              <a:endParaRPr lang="en-US"/>
            </a:p>
          </p:txBody>
        </p:sp>
        <p:sp>
          <p:nvSpPr>
            <p:cNvPr id="3094" name="Freeform 22"/>
            <p:cNvSpPr>
              <a:spLocks/>
            </p:cNvSpPr>
            <p:nvPr userDrawn="1"/>
          </p:nvSpPr>
          <p:spPr bwMode="gray">
            <a:xfrm>
              <a:off x="0" y="0"/>
              <a:ext cx="288" cy="288"/>
            </a:xfrm>
            <a:custGeom>
              <a:avLst/>
              <a:gdLst/>
              <a:ahLst/>
              <a:cxnLst>
                <a:cxn ang="0">
                  <a:pos x="0" y="48"/>
                </a:cxn>
                <a:cxn ang="0">
                  <a:pos x="0" y="384"/>
                </a:cxn>
                <a:cxn ang="0">
                  <a:pos x="96" y="192"/>
                </a:cxn>
                <a:cxn ang="0">
                  <a:pos x="192" y="48"/>
                </a:cxn>
                <a:cxn ang="0">
                  <a:pos x="336" y="0"/>
                </a:cxn>
                <a:cxn ang="0">
                  <a:pos x="0" y="0"/>
                </a:cxn>
              </a:cxnLst>
              <a:rect l="0" t="0" r="r" b="b"/>
              <a:pathLst>
                <a:path w="336" h="384">
                  <a:moveTo>
                    <a:pt x="0" y="48"/>
                  </a:moveTo>
                  <a:lnTo>
                    <a:pt x="0" y="384"/>
                  </a:lnTo>
                  <a:lnTo>
                    <a:pt x="96" y="192"/>
                  </a:lnTo>
                  <a:lnTo>
                    <a:pt x="192" y="48"/>
                  </a:lnTo>
                  <a:lnTo>
                    <a:pt x="336" y="0"/>
                  </a:lnTo>
                  <a:lnTo>
                    <a:pt x="0" y="0"/>
                  </a:lnTo>
                </a:path>
              </a:pathLst>
            </a:custGeom>
            <a:solidFill>
              <a:schemeClr val="bg1"/>
            </a:solidFill>
            <a:ln w="9525">
              <a:noFill/>
              <a:round/>
              <a:headEnd/>
              <a:tailEnd/>
            </a:ln>
            <a:effectLst/>
          </p:spPr>
          <p:txBody>
            <a:bodyPr/>
            <a:lstStyle/>
            <a:p>
              <a:endParaRPr lang="en-US"/>
            </a:p>
          </p:txBody>
        </p:sp>
        <p:sp>
          <p:nvSpPr>
            <p:cNvPr id="3095" name="Freeform 23"/>
            <p:cNvSpPr>
              <a:spLocks/>
            </p:cNvSpPr>
            <p:nvPr userDrawn="1"/>
          </p:nvSpPr>
          <p:spPr bwMode="gray">
            <a:xfrm rot="-5408600">
              <a:off x="-50" y="4030"/>
              <a:ext cx="336" cy="242"/>
            </a:xfrm>
            <a:custGeom>
              <a:avLst/>
              <a:gdLst/>
              <a:ahLst/>
              <a:cxnLst>
                <a:cxn ang="0">
                  <a:pos x="0" y="48"/>
                </a:cxn>
                <a:cxn ang="0">
                  <a:pos x="0" y="384"/>
                </a:cxn>
                <a:cxn ang="0">
                  <a:pos x="96" y="192"/>
                </a:cxn>
                <a:cxn ang="0">
                  <a:pos x="192" y="48"/>
                </a:cxn>
                <a:cxn ang="0">
                  <a:pos x="336" y="0"/>
                </a:cxn>
                <a:cxn ang="0">
                  <a:pos x="0" y="0"/>
                </a:cxn>
              </a:cxnLst>
              <a:rect l="0" t="0" r="r" b="b"/>
              <a:pathLst>
                <a:path w="336" h="384">
                  <a:moveTo>
                    <a:pt x="0" y="48"/>
                  </a:moveTo>
                  <a:lnTo>
                    <a:pt x="0" y="384"/>
                  </a:lnTo>
                  <a:lnTo>
                    <a:pt x="96" y="192"/>
                  </a:lnTo>
                  <a:lnTo>
                    <a:pt x="192" y="48"/>
                  </a:lnTo>
                  <a:lnTo>
                    <a:pt x="336" y="0"/>
                  </a:lnTo>
                  <a:lnTo>
                    <a:pt x="0" y="0"/>
                  </a:lnTo>
                </a:path>
              </a:pathLst>
            </a:custGeom>
            <a:solidFill>
              <a:schemeClr val="bg1"/>
            </a:solidFill>
            <a:ln w="9525">
              <a:noFill/>
              <a:round/>
              <a:headEnd/>
              <a:tailEnd/>
            </a:ln>
            <a:effectLst/>
          </p:spPr>
          <p:txBody>
            <a:bodyPr/>
            <a:lstStyle/>
            <a:p>
              <a:endParaRPr lang="en-US"/>
            </a:p>
          </p:txBody>
        </p:sp>
        <p:sp>
          <p:nvSpPr>
            <p:cNvPr id="3096" name="Freeform 24"/>
            <p:cNvSpPr>
              <a:spLocks/>
            </p:cNvSpPr>
            <p:nvPr userDrawn="1"/>
          </p:nvSpPr>
          <p:spPr bwMode="gray">
            <a:xfrm rot="10769190">
              <a:off x="5519" y="4031"/>
              <a:ext cx="232" cy="287"/>
            </a:xfrm>
            <a:custGeom>
              <a:avLst/>
              <a:gdLst/>
              <a:ahLst/>
              <a:cxnLst>
                <a:cxn ang="0">
                  <a:pos x="0" y="48"/>
                </a:cxn>
                <a:cxn ang="0">
                  <a:pos x="0" y="384"/>
                </a:cxn>
                <a:cxn ang="0">
                  <a:pos x="96" y="192"/>
                </a:cxn>
                <a:cxn ang="0">
                  <a:pos x="192" y="48"/>
                </a:cxn>
                <a:cxn ang="0">
                  <a:pos x="336" y="0"/>
                </a:cxn>
                <a:cxn ang="0">
                  <a:pos x="0" y="0"/>
                </a:cxn>
              </a:cxnLst>
              <a:rect l="0" t="0" r="r" b="b"/>
              <a:pathLst>
                <a:path w="336" h="384">
                  <a:moveTo>
                    <a:pt x="0" y="48"/>
                  </a:moveTo>
                  <a:lnTo>
                    <a:pt x="0" y="384"/>
                  </a:lnTo>
                  <a:lnTo>
                    <a:pt x="96" y="192"/>
                  </a:lnTo>
                  <a:lnTo>
                    <a:pt x="192" y="48"/>
                  </a:lnTo>
                  <a:lnTo>
                    <a:pt x="336" y="0"/>
                  </a:lnTo>
                  <a:lnTo>
                    <a:pt x="0" y="0"/>
                  </a:lnTo>
                </a:path>
              </a:pathLst>
            </a:custGeom>
            <a:solidFill>
              <a:schemeClr val="bg1"/>
            </a:solidFill>
            <a:ln w="9525">
              <a:noFill/>
              <a:round/>
              <a:headEnd/>
              <a:tailEnd/>
            </a:ln>
            <a:effectLst/>
          </p:spPr>
          <p:txBody>
            <a:bodyPr/>
            <a:lstStyle/>
            <a:p>
              <a:endParaRPr lang="en-US"/>
            </a:p>
          </p:txBody>
        </p:sp>
        <p:sp>
          <p:nvSpPr>
            <p:cNvPr id="3097" name="Freeform 25"/>
            <p:cNvSpPr>
              <a:spLocks/>
            </p:cNvSpPr>
            <p:nvPr userDrawn="1"/>
          </p:nvSpPr>
          <p:spPr bwMode="gray">
            <a:xfrm rot="5400000">
              <a:off x="5472" y="0"/>
              <a:ext cx="288" cy="288"/>
            </a:xfrm>
            <a:custGeom>
              <a:avLst/>
              <a:gdLst/>
              <a:ahLst/>
              <a:cxnLst>
                <a:cxn ang="0">
                  <a:pos x="0" y="48"/>
                </a:cxn>
                <a:cxn ang="0">
                  <a:pos x="0" y="384"/>
                </a:cxn>
                <a:cxn ang="0">
                  <a:pos x="96" y="192"/>
                </a:cxn>
                <a:cxn ang="0">
                  <a:pos x="192" y="48"/>
                </a:cxn>
                <a:cxn ang="0">
                  <a:pos x="336" y="0"/>
                </a:cxn>
                <a:cxn ang="0">
                  <a:pos x="0" y="0"/>
                </a:cxn>
              </a:cxnLst>
              <a:rect l="0" t="0" r="r" b="b"/>
              <a:pathLst>
                <a:path w="336" h="384">
                  <a:moveTo>
                    <a:pt x="0" y="48"/>
                  </a:moveTo>
                  <a:lnTo>
                    <a:pt x="0" y="384"/>
                  </a:lnTo>
                  <a:lnTo>
                    <a:pt x="96" y="192"/>
                  </a:lnTo>
                  <a:lnTo>
                    <a:pt x="192" y="48"/>
                  </a:lnTo>
                  <a:lnTo>
                    <a:pt x="336" y="0"/>
                  </a:lnTo>
                  <a:lnTo>
                    <a:pt x="0" y="0"/>
                  </a:lnTo>
                </a:path>
              </a:pathLst>
            </a:custGeom>
            <a:solidFill>
              <a:schemeClr val="bg1"/>
            </a:solidFill>
            <a:ln w="9525">
              <a:noFill/>
              <a:round/>
              <a:headEnd/>
              <a:tailEnd/>
            </a:ln>
            <a:effectLst/>
          </p:spPr>
          <p:txBody>
            <a:bodyPr/>
            <a:lstStyle/>
            <a:p>
              <a:endParaRPr lang="en-US"/>
            </a:p>
          </p:txBody>
        </p:sp>
      </p:grpSp>
      <p:sp>
        <p:nvSpPr>
          <p:cNvPr id="3074" name="Rectangle 2"/>
          <p:cNvSpPr>
            <a:spLocks noGrp="1" noChangeArrowheads="1"/>
          </p:cNvSpPr>
          <p:nvPr>
            <p:ph type="ctrTitle"/>
          </p:nvPr>
        </p:nvSpPr>
        <p:spPr bwMode="ltGray">
          <a:xfrm>
            <a:off x="762000" y="990600"/>
            <a:ext cx="7772400" cy="1066800"/>
          </a:xfrm>
        </p:spPr>
        <p:txBody>
          <a:bodyPr/>
          <a:lstStyle>
            <a:lvl1pPr algn="ctr">
              <a:defRPr sz="4400"/>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371600" y="4953000"/>
            <a:ext cx="6400800" cy="533400"/>
          </a:xfrm>
        </p:spPr>
        <p:txBody>
          <a:bodyPr/>
          <a:lstStyle>
            <a:lvl1pPr marL="0" indent="0" algn="ctr">
              <a:buFontTx/>
              <a:buNone/>
              <a:defRPr sz="2800">
                <a:solidFill>
                  <a:schemeClr val="tx2"/>
                </a:solidFill>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a:xfrm>
            <a:off x="457200" y="6245225"/>
            <a:ext cx="2133600" cy="476250"/>
          </a:xfrm>
        </p:spPr>
        <p:txBody>
          <a:bodyPr/>
          <a:lstStyle>
            <a:lvl1pPr>
              <a:defRPr/>
            </a:lvl1pPr>
          </a:lstStyle>
          <a:p>
            <a:endParaRPr lang="en-US"/>
          </a:p>
        </p:txBody>
      </p:sp>
      <p:sp>
        <p:nvSpPr>
          <p:cNvPr id="3077" name="Rectangle 5"/>
          <p:cNvSpPr>
            <a:spLocks noGrp="1" noChangeArrowheads="1"/>
          </p:cNvSpPr>
          <p:nvPr>
            <p:ph type="ftr" sz="quarter" idx="3"/>
          </p:nvPr>
        </p:nvSpPr>
        <p:spPr>
          <a:xfrm>
            <a:off x="3124200" y="6245225"/>
            <a:ext cx="2895600" cy="476250"/>
          </a:xfrm>
        </p:spPr>
        <p:txBody>
          <a:bodyPr/>
          <a:lstStyle>
            <a:lvl1pPr>
              <a:defRPr/>
            </a:lvl1pPr>
          </a:lstStyle>
          <a:p>
            <a:endParaRPr lang="en-US"/>
          </a:p>
        </p:txBody>
      </p:sp>
      <p:sp>
        <p:nvSpPr>
          <p:cNvPr id="3078" name="Rectangle 6"/>
          <p:cNvSpPr>
            <a:spLocks noGrp="1" noChangeArrowheads="1"/>
          </p:cNvSpPr>
          <p:nvPr>
            <p:ph type="sldNum" sz="quarter" idx="4"/>
          </p:nvPr>
        </p:nvSpPr>
        <p:spPr>
          <a:xfrm>
            <a:off x="6553200" y="6245225"/>
            <a:ext cx="2133600" cy="476250"/>
          </a:xfrm>
        </p:spPr>
        <p:txBody>
          <a:bodyPr/>
          <a:lstStyle>
            <a:lvl1pPr>
              <a:defRPr/>
            </a:lvl1pPr>
          </a:lstStyle>
          <a:p>
            <a:fld id="{C436CBAE-BC5C-44CE-AF05-52E65CDCA1C3}" type="slidenum">
              <a:rPr lang="en-US"/>
              <a:pPr/>
              <a:t>‹#›</a:t>
            </a:fld>
            <a:endParaRPr lang="en-US"/>
          </a:p>
        </p:txBody>
      </p:sp>
      <p:pic>
        <p:nvPicPr>
          <p:cNvPr id="26" name="Picture 25" descr="saeintlcolorsmall.gif"/>
          <p:cNvPicPr>
            <a:picLocks noChangeAspect="1"/>
          </p:cNvPicPr>
          <p:nvPr userDrawn="1"/>
        </p:nvPicPr>
        <p:blipFill>
          <a:blip r:embed="rId2" cstate="print"/>
          <a:stretch>
            <a:fillRect/>
          </a:stretch>
        </p:blipFill>
        <p:spPr>
          <a:xfrm>
            <a:off x="1981200" y="2895600"/>
            <a:ext cx="5563350" cy="660184"/>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EE09FD4-57CB-4A09-BF53-0073ED7D735B}" type="datetimeFigureOut">
              <a:rPr lang="en-US" smtClean="0"/>
              <a:pPr/>
              <a:t>5/17/2012</a:t>
            </a:fld>
            <a:endParaRPr lang="en-US"/>
          </a:p>
        </p:txBody>
      </p:sp>
      <p:sp>
        <p:nvSpPr>
          <p:cNvPr id="5" name="Footer Placeholder 4"/>
          <p:cNvSpPr>
            <a:spLocks noGrp="1"/>
          </p:cNvSpPr>
          <p:nvPr>
            <p:ph type="ftr" sz="quarter" idx="11"/>
          </p:nvPr>
        </p:nvSpPr>
        <p:spPr>
          <a:xfrm>
            <a:off x="2667000" y="6613525"/>
            <a:ext cx="3581400" cy="244475"/>
          </a:xfrm>
        </p:spPr>
        <p:txBody>
          <a:bodyPr/>
          <a:lstStyle>
            <a:lvl1pPr>
              <a:defRPr/>
            </a:lvl1pPr>
          </a:lstStyle>
          <a:p>
            <a:r>
              <a:rPr lang="en-US" dirty="0" smtClean="0"/>
              <a:t>Electric Vehicle Safety Symposium, Washington D.C.</a:t>
            </a:r>
            <a:endParaRPr lang="en-US" dirty="0"/>
          </a:p>
        </p:txBody>
      </p:sp>
      <p:sp>
        <p:nvSpPr>
          <p:cNvPr id="6" name="Slide Number Placeholder 5"/>
          <p:cNvSpPr>
            <a:spLocks noGrp="1"/>
          </p:cNvSpPr>
          <p:nvPr>
            <p:ph type="sldNum" sz="quarter" idx="12"/>
          </p:nvPr>
        </p:nvSpPr>
        <p:spPr/>
        <p:txBody>
          <a:bodyPr/>
          <a:lstStyle>
            <a:lvl1pPr>
              <a:defRPr/>
            </a:lvl1pPr>
          </a:lstStyle>
          <a:p>
            <a:fld id="{F8141255-7768-40CA-AF2A-8185D2E1D33D}"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CEE09FD4-57CB-4A09-BF53-0073ED7D735B}" type="datetimeFigureOut">
              <a:rPr lang="en-US" smtClean="0"/>
              <a:pPr/>
              <a:t>5/17/2012</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8141255-7768-40CA-AF2A-8185D2E1D33D}" type="slidenum">
              <a:rPr lang="en-US" smtClean="0"/>
              <a:pPr/>
              <a:t>‹#›</a:t>
            </a:fld>
            <a:endParaRPr lang="en-US"/>
          </a:p>
        </p:txBody>
      </p:sp>
      <p:pic>
        <p:nvPicPr>
          <p:cNvPr id="6" name="Picture 5" descr="saeintlcolorsmall.gif"/>
          <p:cNvPicPr>
            <a:picLocks noChangeAspect="1"/>
          </p:cNvPicPr>
          <p:nvPr userDrawn="1"/>
        </p:nvPicPr>
        <p:blipFill>
          <a:blip r:embed="rId2" cstate="print"/>
          <a:stretch>
            <a:fillRect/>
          </a:stretch>
        </p:blipFill>
        <p:spPr>
          <a:xfrm>
            <a:off x="6248400" y="152400"/>
            <a:ext cx="2895600" cy="343611"/>
          </a:xfrm>
          <a:prstGeom prst="rect">
            <a:avLst/>
          </a:prstGeom>
        </p:spPr>
      </p:pic>
      <p:sp>
        <p:nvSpPr>
          <p:cNvPr id="7" name="Content Placeholder 2"/>
          <p:cNvSpPr>
            <a:spLocks noGrp="1"/>
          </p:cNvSpPr>
          <p:nvPr>
            <p:ph idx="1"/>
          </p:nvPr>
        </p:nvSpPr>
        <p:spPr>
          <a:xfrm>
            <a:off x="123825" y="914400"/>
            <a:ext cx="8791576" cy="49498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4882715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vl1pPr>
          </a:lstStyle>
          <a:p>
            <a:fld id="{CEE09FD4-57CB-4A09-BF53-0073ED7D735B}" type="datetimeFigureOut">
              <a:rPr lang="en-US" smtClean="0"/>
              <a:pPr/>
              <a:t>5/17/2012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8141255-7768-40CA-AF2A-8185D2E1D33D}"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494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494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CEE09FD4-57CB-4A09-BF53-0073ED7D735B}" type="datetimeFigureOut">
              <a:rPr lang="en-US" smtClean="0"/>
              <a:pPr/>
              <a:t>5/17/2012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8141255-7768-40CA-AF2A-8185D2E1D33D}"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CEE09FD4-57CB-4A09-BF53-0073ED7D735B}" type="datetimeFigureOut">
              <a:rPr lang="en-US" smtClean="0"/>
              <a:pPr/>
              <a:t>5/17/2012</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8141255-7768-40CA-AF2A-8185D2E1D33D}"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vl1pPr>
          </a:lstStyle>
          <a:p>
            <a:fld id="{CEE09FD4-57CB-4A09-BF53-0073ED7D735B}" type="datetimeFigureOut">
              <a:rPr lang="en-US" smtClean="0"/>
              <a:pPr/>
              <a:t>5/17/2012</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8141255-7768-40CA-AF2A-8185D2E1D33D}"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CEE09FD4-57CB-4A09-BF53-0073ED7D735B}" type="datetimeFigureOut">
              <a:rPr lang="en-US" smtClean="0"/>
              <a:pPr/>
              <a:t>5/17/2012</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8141255-7768-40CA-AF2A-8185D2E1D33D}"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6BC490-EA18-4164-B6B0-07B530A5BC29}" type="datetimeFigureOut">
              <a:rPr lang="en-US" smtClean="0"/>
              <a:pPr/>
              <a:t>5/17/2012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B03ACA-D590-4D4A-AD15-C5D4F1732FF8}" type="slidenum">
              <a:rPr lang="en-US" smtClean="0"/>
              <a:pPr/>
              <a:t>‹#›</a:t>
            </a:fld>
            <a:endParaRPr lang="en-US"/>
          </a:p>
        </p:txBody>
      </p:sp>
    </p:spTree>
    <p:extLst>
      <p:ext uri="{BB962C8B-B14F-4D97-AF65-F5344CB8AC3E}">
        <p14:creationId xmlns:p14="http://schemas.microsoft.com/office/powerpoint/2010/main" val="1010520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gi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tint val="39216"/>
                <a:invGamma/>
              </a:schemeClr>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gray">
          <a:xfrm>
            <a:off x="0" y="0"/>
            <a:ext cx="9144000" cy="762000"/>
          </a:xfrm>
          <a:prstGeom prst="rect">
            <a:avLst/>
          </a:prstGeom>
          <a:solidFill>
            <a:schemeClr val="bg1">
              <a:lumMod val="65000"/>
            </a:scheme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123825" y="914400"/>
            <a:ext cx="8791576" cy="4949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152400" y="6613525"/>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1"/>
            </a:lvl1pPr>
          </a:lstStyle>
          <a:p>
            <a:fld id="{CEE09FD4-57CB-4A09-BF53-0073ED7D735B}" type="datetimeFigureOut">
              <a:rPr lang="en-US" smtClean="0"/>
              <a:pPr/>
              <a:t>5/17/2012</a:t>
            </a:fld>
            <a:endParaRPr lang="en-US"/>
          </a:p>
        </p:txBody>
      </p:sp>
      <p:sp>
        <p:nvSpPr>
          <p:cNvPr id="1029" name="Rectangle 5"/>
          <p:cNvSpPr>
            <a:spLocks noGrp="1" noChangeArrowheads="1"/>
          </p:cNvSpPr>
          <p:nvPr>
            <p:ph type="ftr" sz="quarter" idx="3"/>
          </p:nvPr>
        </p:nvSpPr>
        <p:spPr bwMode="auto">
          <a:xfrm>
            <a:off x="3124200" y="6613525"/>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1"/>
            </a:lvl1pPr>
          </a:lstStyle>
          <a:p>
            <a:endParaRPr lang="en-US" dirty="0"/>
          </a:p>
        </p:txBody>
      </p:sp>
      <p:sp>
        <p:nvSpPr>
          <p:cNvPr id="1030" name="Rectangle 6"/>
          <p:cNvSpPr>
            <a:spLocks noGrp="1" noChangeArrowheads="1"/>
          </p:cNvSpPr>
          <p:nvPr>
            <p:ph type="sldNum" sz="quarter" idx="4"/>
          </p:nvPr>
        </p:nvSpPr>
        <p:spPr bwMode="auto">
          <a:xfrm>
            <a:off x="6858000" y="6613525"/>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lvl1pPr>
          </a:lstStyle>
          <a:p>
            <a:fld id="{F8141255-7768-40CA-AF2A-8185D2E1D33D}" type="slidenum">
              <a:rPr lang="en-US" smtClean="0"/>
              <a:pPr/>
              <a:t>‹#›</a:t>
            </a:fld>
            <a:endParaRPr lang="en-US"/>
          </a:p>
        </p:txBody>
      </p:sp>
      <p:pic>
        <p:nvPicPr>
          <p:cNvPr id="7" name="Picture 6" descr="saeintlcolorsmall.gif"/>
          <p:cNvPicPr>
            <a:picLocks noChangeAspect="1"/>
          </p:cNvPicPr>
          <p:nvPr userDrawn="1"/>
        </p:nvPicPr>
        <p:blipFill>
          <a:blip r:embed="rId11" cstate="print"/>
          <a:stretch>
            <a:fillRect/>
          </a:stretch>
        </p:blipFill>
        <p:spPr>
          <a:xfrm>
            <a:off x="6248400" y="152400"/>
            <a:ext cx="2895600" cy="343611"/>
          </a:xfrm>
          <a:prstGeom prst="rect">
            <a:avLst/>
          </a:prstGeom>
        </p:spPr>
      </p:pic>
    </p:spTree>
  </p:cSld>
  <p:clrMap bg1="lt1" tx1="dk1" bg2="lt2" tx2="dk2" accent1="accent1" accent2="accent2" accent3="accent3" accent4="accent4" accent5="accent5" accent6="accent6" hlink="hlink" folHlink="folHlink"/>
  <p:sldLayoutIdLst>
    <p:sldLayoutId id="2147483684" r:id="rId1"/>
    <p:sldLayoutId id="2147483685" r:id="rId2"/>
    <p:sldLayoutId id="2147483691" r:id="rId3"/>
    <p:sldLayoutId id="2147483686" r:id="rId4"/>
    <p:sldLayoutId id="2147483687" r:id="rId5"/>
    <p:sldLayoutId id="2147483688" r:id="rId6"/>
    <p:sldLayoutId id="2147483689" r:id="rId7"/>
    <p:sldLayoutId id="2147483690" r:id="rId8"/>
    <p:sldLayoutId id="2147483692" r:id="rId9"/>
  </p:sldLayoutIdLst>
  <p:transition>
    <p:fade/>
  </p:transition>
  <p:timing>
    <p:tnLst>
      <p:par>
        <p:cTn id="1" dur="indefinite" restart="never" nodeType="tmRoot"/>
      </p:par>
    </p:tnLst>
  </p:timing>
  <p:txStyles>
    <p:titleStyle>
      <a:lvl1pPr algn="l" rtl="0" eaLnBrk="1" fontAlgn="base" hangingPunct="1">
        <a:spcBef>
          <a:spcPct val="0"/>
        </a:spcBef>
        <a:spcAft>
          <a:spcPct val="0"/>
        </a:spcAft>
        <a:defRPr sz="24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Arial" charset="0"/>
        </a:defRPr>
      </a:lvl2pPr>
      <a:lvl3pPr algn="l" rtl="0" eaLnBrk="1" fontAlgn="base" hangingPunct="1">
        <a:spcBef>
          <a:spcPct val="0"/>
        </a:spcBef>
        <a:spcAft>
          <a:spcPct val="0"/>
        </a:spcAft>
        <a:defRPr sz="4000">
          <a:solidFill>
            <a:schemeClr val="bg1"/>
          </a:solidFill>
          <a:latin typeface="Arial" charset="0"/>
        </a:defRPr>
      </a:lvl3pPr>
      <a:lvl4pPr algn="l" rtl="0" eaLnBrk="1" fontAlgn="base" hangingPunct="1">
        <a:spcBef>
          <a:spcPct val="0"/>
        </a:spcBef>
        <a:spcAft>
          <a:spcPct val="0"/>
        </a:spcAft>
        <a:defRPr sz="4000">
          <a:solidFill>
            <a:schemeClr val="bg1"/>
          </a:solidFill>
          <a:latin typeface="Arial" charset="0"/>
        </a:defRPr>
      </a:lvl4pPr>
      <a:lvl5pPr algn="l" rtl="0" eaLnBrk="1" fontAlgn="base" hangingPunct="1">
        <a:spcBef>
          <a:spcPct val="0"/>
        </a:spcBef>
        <a:spcAft>
          <a:spcPct val="0"/>
        </a:spcAft>
        <a:defRPr sz="4000">
          <a:solidFill>
            <a:schemeClr val="bg1"/>
          </a:solidFill>
          <a:latin typeface="Arial" charset="0"/>
        </a:defRPr>
      </a:lvl5pPr>
      <a:lvl6pPr marL="457200" algn="l" rtl="0" eaLnBrk="1" fontAlgn="base" hangingPunct="1">
        <a:spcBef>
          <a:spcPct val="0"/>
        </a:spcBef>
        <a:spcAft>
          <a:spcPct val="0"/>
        </a:spcAft>
        <a:defRPr sz="4000">
          <a:solidFill>
            <a:schemeClr val="bg1"/>
          </a:solidFill>
          <a:latin typeface="Arial" charset="0"/>
        </a:defRPr>
      </a:lvl6pPr>
      <a:lvl7pPr marL="914400" algn="l" rtl="0" eaLnBrk="1" fontAlgn="base" hangingPunct="1">
        <a:spcBef>
          <a:spcPct val="0"/>
        </a:spcBef>
        <a:spcAft>
          <a:spcPct val="0"/>
        </a:spcAft>
        <a:defRPr sz="4000">
          <a:solidFill>
            <a:schemeClr val="bg1"/>
          </a:solidFill>
          <a:latin typeface="Arial" charset="0"/>
        </a:defRPr>
      </a:lvl7pPr>
      <a:lvl8pPr marL="1371600" algn="l" rtl="0" eaLnBrk="1" fontAlgn="base" hangingPunct="1">
        <a:spcBef>
          <a:spcPct val="0"/>
        </a:spcBef>
        <a:spcAft>
          <a:spcPct val="0"/>
        </a:spcAft>
        <a:defRPr sz="4000">
          <a:solidFill>
            <a:schemeClr val="bg1"/>
          </a:solidFill>
          <a:latin typeface="Arial" charset="0"/>
        </a:defRPr>
      </a:lvl8pPr>
      <a:lvl9pPr marL="1828800" algn="l" rtl="0" eaLnBrk="1" fontAlgn="base" hangingPunct="1">
        <a:spcBef>
          <a:spcPct val="0"/>
        </a:spcBef>
        <a:spcAft>
          <a:spcPct val="0"/>
        </a:spcAft>
        <a:defRPr sz="4000">
          <a:solidFill>
            <a:schemeClr val="bg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har char="–"/>
        <a:defRPr sz="1800">
          <a:solidFill>
            <a:schemeClr val="tx1"/>
          </a:solidFill>
          <a:latin typeface="+mn-lt"/>
        </a:defRPr>
      </a:lvl2pPr>
      <a:lvl3pPr marL="1143000" indent="-228600" algn="l" rtl="0" eaLnBrk="1" fontAlgn="base" hangingPunct="1">
        <a:spcBef>
          <a:spcPct val="20000"/>
        </a:spcBef>
        <a:spcAft>
          <a:spcPct val="0"/>
        </a:spcAft>
        <a:buChar char="•"/>
        <a:defRPr sz="1600">
          <a:solidFill>
            <a:schemeClr val="tx1"/>
          </a:solidFill>
          <a:latin typeface="+mn-lt"/>
        </a:defRPr>
      </a:lvl3pPr>
      <a:lvl4pPr marL="1600200" indent="-228600" algn="l" rtl="0" eaLnBrk="1" fontAlgn="base" hangingPunct="1">
        <a:spcBef>
          <a:spcPct val="20000"/>
        </a:spcBef>
        <a:spcAft>
          <a:spcPct val="0"/>
        </a:spcAft>
        <a:buChar char="–"/>
        <a:defRPr sz="14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0.wmf"/><Relationship Id="rId7" Type="http://schemas.openxmlformats.org/officeDocument/2006/relationships/diagramQuickStyle" Target="../diagrams/quickStyle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21.png"/><Relationship Id="rId9" Type="http://schemas.microsoft.com/office/2007/relationships/diagramDrawing" Target="../diagrams/drawing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hyperlink" Target="http://www.sae.org/works/documentHome.do?comtID=TEVVBC1" TargetMode="External"/><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8" Type="http://schemas.openxmlformats.org/officeDocument/2006/relationships/hyperlink" Target="http://www.sae.org/works/documentHome.do?comtID=TEVVBC4" TargetMode="External"/><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9.xml"/><Relationship Id="rId5" Type="http://schemas.openxmlformats.org/officeDocument/2006/relationships/image" Target="../media/image33.jpe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2.xml"/><Relationship Id="rId1" Type="http://schemas.openxmlformats.org/officeDocument/2006/relationships/slideLayout" Target="../slideLayouts/slideLayout9.xml"/><Relationship Id="rId5" Type="http://schemas.openxmlformats.org/officeDocument/2006/relationships/image" Target="../media/image37.jpeg"/><Relationship Id="rId4" Type="http://schemas.openxmlformats.org/officeDocument/2006/relationships/image" Target="../media/image36.jpeg"/></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image" Target="../media/image40.jpeg"/><Relationship Id="rId4" Type="http://schemas.openxmlformats.org/officeDocument/2006/relationships/image" Target="../media/image39.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06400" y="4384387"/>
            <a:ext cx="8229600" cy="1752600"/>
          </a:xfrm>
          <a:noFill/>
        </p:spPr>
        <p:txBody>
          <a:bodyPr>
            <a:noAutofit/>
          </a:bodyPr>
          <a:lstStyle/>
          <a:p>
            <a:r>
              <a:rPr lang="en-US" sz="2800" dirty="0" smtClean="0">
                <a:solidFill>
                  <a:schemeClr val="accent4">
                    <a:lumMod val="75000"/>
                  </a:schemeClr>
                </a:solidFill>
              </a:rPr>
              <a:t/>
            </a:r>
            <a:br>
              <a:rPr lang="en-US" sz="2800" dirty="0" smtClean="0">
                <a:solidFill>
                  <a:schemeClr val="accent4">
                    <a:lumMod val="75000"/>
                  </a:schemeClr>
                </a:solidFill>
              </a:rPr>
            </a:br>
            <a:r>
              <a:rPr lang="en-US" sz="2400" b="1" dirty="0" smtClean="0">
                <a:solidFill>
                  <a:schemeClr val="tx2"/>
                </a:solidFill>
                <a:cs typeface="Arial" pitchFamily="34" charset="0"/>
              </a:rPr>
              <a:t>Bob Galyen</a:t>
            </a:r>
            <a:br>
              <a:rPr lang="en-US" sz="2400" b="1" dirty="0" smtClean="0">
                <a:solidFill>
                  <a:schemeClr val="tx2"/>
                </a:solidFill>
                <a:cs typeface="Arial" pitchFamily="34" charset="0"/>
              </a:rPr>
            </a:br>
            <a:r>
              <a:rPr lang="en-US" sz="1400" b="1" dirty="0" smtClean="0">
                <a:solidFill>
                  <a:schemeClr val="tx2"/>
                </a:solidFill>
                <a:cs typeface="Arial" pitchFamily="34" charset="0"/>
              </a:rPr>
              <a:t>Chairman, SAE International Battery Standard Committee</a:t>
            </a:r>
            <a:br>
              <a:rPr lang="en-US" sz="1400" b="1" dirty="0" smtClean="0">
                <a:solidFill>
                  <a:schemeClr val="tx2"/>
                </a:solidFill>
                <a:cs typeface="Arial" pitchFamily="34" charset="0"/>
              </a:rPr>
            </a:br>
            <a:r>
              <a:rPr lang="en-US" sz="1400" b="1" dirty="0" smtClean="0">
                <a:solidFill>
                  <a:schemeClr val="tx2"/>
                </a:solidFill>
                <a:cs typeface="Arial" pitchFamily="34" charset="0"/>
              </a:rPr>
              <a:t>President</a:t>
            </a:r>
            <a:r>
              <a:rPr lang="en-US" sz="1400" b="1" dirty="0">
                <a:solidFill>
                  <a:schemeClr val="tx2"/>
                </a:solidFill>
                <a:cs typeface="Arial" pitchFamily="34" charset="0"/>
              </a:rPr>
              <a:t>, Magna E-Car Systems Global Battery Business</a:t>
            </a:r>
            <a:br>
              <a:rPr lang="en-US" sz="1400" b="1" dirty="0">
                <a:solidFill>
                  <a:schemeClr val="tx2"/>
                </a:solidFill>
                <a:cs typeface="Arial" pitchFamily="34" charset="0"/>
              </a:rPr>
            </a:br>
            <a:r>
              <a:rPr lang="en-US" sz="1400" b="1" dirty="0" smtClean="0"/>
              <a:t/>
            </a:r>
            <a:br>
              <a:rPr lang="en-US" sz="1400" b="1" dirty="0" smtClean="0"/>
            </a:br>
            <a:endParaRPr lang="en-US" sz="1600" b="1" dirty="0" smtClean="0">
              <a:solidFill>
                <a:schemeClr val="tx2"/>
              </a:solidFill>
            </a:endParaRPr>
          </a:p>
        </p:txBody>
      </p:sp>
      <p:sp>
        <p:nvSpPr>
          <p:cNvPr id="2" name="Rectangle 1"/>
          <p:cNvSpPr/>
          <p:nvPr/>
        </p:nvSpPr>
        <p:spPr>
          <a:xfrm>
            <a:off x="863600" y="6108412"/>
            <a:ext cx="7315200" cy="584775"/>
          </a:xfrm>
          <a:prstGeom prst="rect">
            <a:avLst/>
          </a:prstGeom>
        </p:spPr>
        <p:txBody>
          <a:bodyPr wrap="square">
            <a:spAutoFit/>
          </a:bodyPr>
          <a:lstStyle/>
          <a:p>
            <a:pPr algn="ctr"/>
            <a:r>
              <a:rPr lang="en-US" sz="1600" b="1" dirty="0" smtClean="0"/>
              <a:t>Electric Vehicle Safety Technical Symposium – DOT Headquarters</a:t>
            </a:r>
          </a:p>
          <a:p>
            <a:pPr algn="ctr"/>
            <a:r>
              <a:rPr lang="en-US" sz="1600" b="1" dirty="0" smtClean="0"/>
              <a:t>Friday, May 18th </a:t>
            </a:r>
            <a:r>
              <a:rPr lang="en-US" sz="1600" b="1" dirty="0"/>
              <a:t>2012 </a:t>
            </a:r>
          </a:p>
        </p:txBody>
      </p:sp>
      <p:sp>
        <p:nvSpPr>
          <p:cNvPr id="5" name="TextBox 4"/>
          <p:cNvSpPr txBox="1"/>
          <p:nvPr/>
        </p:nvSpPr>
        <p:spPr>
          <a:xfrm>
            <a:off x="381000" y="228600"/>
            <a:ext cx="8458200" cy="2308324"/>
          </a:xfrm>
          <a:prstGeom prst="rect">
            <a:avLst/>
          </a:prstGeom>
          <a:noFill/>
        </p:spPr>
        <p:txBody>
          <a:bodyPr wrap="square" rtlCol="0">
            <a:spAutoFit/>
          </a:bodyPr>
          <a:lstStyle/>
          <a:p>
            <a:pPr algn="ctr"/>
            <a:r>
              <a:rPr lang="en-US" sz="3600" dirty="0">
                <a:solidFill>
                  <a:schemeClr val="bg1"/>
                </a:solidFill>
              </a:rPr>
              <a:t>Li-ion Battery Safety </a:t>
            </a:r>
            <a:endParaRPr lang="en-US" sz="3600" dirty="0" smtClean="0">
              <a:solidFill>
                <a:schemeClr val="bg1"/>
              </a:solidFill>
            </a:endParaRPr>
          </a:p>
          <a:p>
            <a:pPr algn="ctr"/>
            <a:r>
              <a:rPr lang="en-US" sz="3600" dirty="0" smtClean="0">
                <a:solidFill>
                  <a:schemeClr val="bg1"/>
                </a:solidFill>
              </a:rPr>
              <a:t>“Systems Integration and </a:t>
            </a:r>
          </a:p>
          <a:p>
            <a:pPr algn="ctr"/>
            <a:r>
              <a:rPr lang="en-US" sz="3600" dirty="0" smtClean="0">
                <a:solidFill>
                  <a:schemeClr val="bg1"/>
                </a:solidFill>
              </a:rPr>
              <a:t>Gap Assessment”</a:t>
            </a:r>
            <a:r>
              <a:rPr lang="en-US" sz="3600" i="1" dirty="0">
                <a:solidFill>
                  <a:schemeClr val="bg1"/>
                </a:solidFill>
              </a:rPr>
              <a:t/>
            </a:r>
            <a:br>
              <a:rPr lang="en-US" sz="3600" i="1" dirty="0">
                <a:solidFill>
                  <a:schemeClr val="bg1"/>
                </a:solidFill>
              </a:rPr>
            </a:br>
            <a:endParaRPr lang="en-US" sz="360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5"/>
          <p:cNvSpPr>
            <a:spLocks noChangeArrowheads="1"/>
          </p:cNvSpPr>
          <p:nvPr/>
        </p:nvSpPr>
        <p:spPr bwMode="gray">
          <a:xfrm>
            <a:off x="0" y="0"/>
            <a:ext cx="2895600" cy="6858001"/>
          </a:xfrm>
          <a:prstGeom prst="rect">
            <a:avLst/>
          </a:prstGeom>
          <a:gradFill rotWithShape="0">
            <a:gsLst>
              <a:gs pos="0">
                <a:schemeClr val="tx1"/>
              </a:gs>
              <a:gs pos="100000">
                <a:schemeClr val="tx1">
                  <a:gamma/>
                  <a:shade val="46275"/>
                  <a:invGamma/>
                </a:schemeClr>
              </a:gs>
            </a:gsLst>
            <a:lin ang="5400000" scaled="0"/>
          </a:gradFill>
          <a:ln w="9525">
            <a:noFill/>
            <a:miter lim="800000"/>
            <a:headEnd/>
            <a:tailEnd/>
          </a:ln>
          <a:effectLst/>
        </p:spPr>
        <p:txBody>
          <a:bodyPr wrap="none" anchor="ctr"/>
          <a:lstStyle/>
          <a:p>
            <a:endParaRPr lang="en-US" dirty="0">
              <a:solidFill>
                <a:schemeClr val="bg1"/>
              </a:solidFill>
            </a:endParaRPr>
          </a:p>
        </p:txBody>
      </p:sp>
      <p:sp>
        <p:nvSpPr>
          <p:cNvPr id="6" name="Rounded Rectangle 5"/>
          <p:cNvSpPr/>
          <p:nvPr/>
        </p:nvSpPr>
        <p:spPr bwMode="auto">
          <a:xfrm>
            <a:off x="602253" y="3521122"/>
            <a:ext cx="2156346" cy="941696"/>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Blip>
                <a:blip r:embed="rId3"/>
              </a:buBlip>
              <a:tabLst/>
            </a:pPr>
            <a:endParaRPr kumimoji="0" lang="en-US" sz="1800" b="0" i="0" u="none" strike="noStrike" cap="none" normalizeH="0" baseline="0" smtClean="0">
              <a:ln>
                <a:noFill/>
              </a:ln>
              <a:solidFill>
                <a:schemeClr val="bg1"/>
              </a:solidFill>
              <a:effectLst/>
              <a:latin typeface="Arial" charset="0"/>
            </a:endParaRPr>
          </a:p>
        </p:txBody>
      </p:sp>
      <p:sp>
        <p:nvSpPr>
          <p:cNvPr id="2" name="Title 1"/>
          <p:cNvSpPr>
            <a:spLocks noGrp="1"/>
          </p:cNvSpPr>
          <p:nvPr>
            <p:ph type="title" idx="4294967295"/>
          </p:nvPr>
        </p:nvSpPr>
        <p:spPr>
          <a:xfrm>
            <a:off x="228600" y="304800"/>
            <a:ext cx="2529999" cy="1752600"/>
          </a:xfrm>
        </p:spPr>
        <p:txBody>
          <a:bodyPr/>
          <a:lstStyle/>
          <a:p>
            <a:r>
              <a:rPr lang="en-US" b="1" dirty="0" smtClean="0">
                <a:solidFill>
                  <a:schemeClr val="accent4">
                    <a:lumMod val="75000"/>
                  </a:schemeClr>
                </a:solidFill>
              </a:rPr>
              <a:t>SAE Battery </a:t>
            </a:r>
            <a:r>
              <a:rPr lang="en-US" b="1" dirty="0">
                <a:solidFill>
                  <a:schemeClr val="accent4">
                    <a:lumMod val="75000"/>
                  </a:schemeClr>
                </a:solidFill>
              </a:rPr>
              <a:t>Standards </a:t>
            </a:r>
            <a:r>
              <a:rPr lang="en-US" b="1" dirty="0" smtClean="0">
                <a:solidFill>
                  <a:schemeClr val="accent4">
                    <a:lumMod val="75000"/>
                  </a:schemeClr>
                </a:solidFill>
              </a:rPr>
              <a:t>Steering Committee</a:t>
            </a:r>
            <a:endParaRPr lang="en-US" dirty="0">
              <a:solidFill>
                <a:schemeClr val="accent4">
                  <a:lumMod val="75000"/>
                </a:schemeClr>
              </a:solidFill>
            </a:endParaRPr>
          </a:p>
        </p:txBody>
      </p:sp>
      <p:pic>
        <p:nvPicPr>
          <p:cNvPr id="9" name="Picture 2"/>
          <p:cNvPicPr>
            <a:picLocks noChangeAspect="1" noChangeArrowheads="1"/>
          </p:cNvPicPr>
          <p:nvPr/>
        </p:nvPicPr>
        <p:blipFill>
          <a:blip r:embed="rId4" cstate="print"/>
          <a:srcRect/>
          <a:stretch>
            <a:fillRect/>
          </a:stretch>
        </p:blipFill>
        <p:spPr bwMode="auto">
          <a:xfrm>
            <a:off x="4189231" y="2057400"/>
            <a:ext cx="3974802" cy="2981102"/>
          </a:xfrm>
          <a:prstGeom prst="rect">
            <a:avLst/>
          </a:prstGeom>
          <a:noFill/>
          <a:ln w="9525">
            <a:noFill/>
            <a:miter lim="800000"/>
            <a:headEnd/>
            <a:tailEnd/>
          </a:ln>
        </p:spPr>
      </p:pic>
      <p:graphicFrame>
        <p:nvGraphicFramePr>
          <p:cNvPr id="10" name="Diagram 9"/>
          <p:cNvGraphicFramePr/>
          <p:nvPr>
            <p:extLst>
              <p:ext uri="{D42A27DB-BD31-4B8C-83A1-F6EECF244321}">
                <p14:modId xmlns:p14="http://schemas.microsoft.com/office/powerpoint/2010/main" val="4136202129"/>
              </p:ext>
            </p:extLst>
          </p:nvPr>
        </p:nvGraphicFramePr>
        <p:xfrm>
          <a:off x="2745899" y="974342"/>
          <a:ext cx="6703857" cy="565829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Content Placeholder 13"/>
          <p:cNvSpPr txBox="1">
            <a:spLocks/>
          </p:cNvSpPr>
          <p:nvPr/>
        </p:nvSpPr>
        <p:spPr bwMode="auto">
          <a:xfrm>
            <a:off x="0" y="2209799"/>
            <a:ext cx="3230321" cy="442126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har char="–"/>
              <a:defRPr sz="1800">
                <a:solidFill>
                  <a:schemeClr val="tx1"/>
                </a:solidFill>
                <a:latin typeface="+mn-lt"/>
              </a:defRPr>
            </a:lvl2pPr>
            <a:lvl3pPr marL="1143000" indent="-228600" algn="l" rtl="0" eaLnBrk="1" fontAlgn="base" hangingPunct="1">
              <a:spcBef>
                <a:spcPct val="20000"/>
              </a:spcBef>
              <a:spcAft>
                <a:spcPct val="0"/>
              </a:spcAft>
              <a:buChar char="•"/>
              <a:defRPr sz="1600">
                <a:solidFill>
                  <a:schemeClr val="tx1"/>
                </a:solidFill>
                <a:latin typeface="+mn-lt"/>
              </a:defRPr>
            </a:lvl3pPr>
            <a:lvl4pPr marL="1600200" indent="-228600" algn="l" rtl="0" eaLnBrk="1" fontAlgn="base" hangingPunct="1">
              <a:spcBef>
                <a:spcPct val="20000"/>
              </a:spcBef>
              <a:spcAft>
                <a:spcPct val="0"/>
              </a:spcAft>
              <a:buChar char="–"/>
              <a:defRPr sz="14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sz="1600" dirty="0" smtClean="0">
                <a:solidFill>
                  <a:schemeClr val="bg1"/>
                </a:solidFill>
              </a:rPr>
              <a:t>Started – Nov. 2009 </a:t>
            </a:r>
          </a:p>
          <a:p>
            <a:r>
              <a:rPr lang="en-US" sz="1600" dirty="0" smtClean="0">
                <a:solidFill>
                  <a:schemeClr val="bg1"/>
                </a:solidFill>
              </a:rPr>
              <a:t>Current Membership </a:t>
            </a:r>
          </a:p>
          <a:p>
            <a:r>
              <a:rPr lang="en-US" sz="1600" dirty="0" smtClean="0">
                <a:solidFill>
                  <a:schemeClr val="bg1"/>
                </a:solidFill>
              </a:rPr>
              <a:t>&gt;500 Representatives </a:t>
            </a:r>
          </a:p>
          <a:p>
            <a:r>
              <a:rPr lang="en-US" sz="1600" dirty="0">
                <a:solidFill>
                  <a:schemeClr val="bg1"/>
                </a:solidFill>
              </a:rPr>
              <a:t>&gt;</a:t>
            </a:r>
            <a:r>
              <a:rPr lang="en-US" sz="1600" dirty="0" smtClean="0">
                <a:solidFill>
                  <a:schemeClr val="bg1"/>
                </a:solidFill>
              </a:rPr>
              <a:t>150 companies </a:t>
            </a:r>
          </a:p>
          <a:p>
            <a:pPr lvl="1"/>
            <a:r>
              <a:rPr lang="en-US" sz="1400" dirty="0" smtClean="0">
                <a:solidFill>
                  <a:schemeClr val="bg1"/>
                </a:solidFill>
              </a:rPr>
              <a:t>OEM’s</a:t>
            </a:r>
          </a:p>
          <a:p>
            <a:pPr lvl="1"/>
            <a:r>
              <a:rPr lang="en-US" sz="1400" dirty="0" smtClean="0">
                <a:solidFill>
                  <a:schemeClr val="bg1"/>
                </a:solidFill>
              </a:rPr>
              <a:t>Suppliers</a:t>
            </a:r>
          </a:p>
          <a:p>
            <a:pPr lvl="1"/>
            <a:r>
              <a:rPr lang="en-US" sz="1400" dirty="0" smtClean="0">
                <a:solidFill>
                  <a:schemeClr val="bg1"/>
                </a:solidFill>
              </a:rPr>
              <a:t>Government </a:t>
            </a:r>
          </a:p>
          <a:p>
            <a:pPr lvl="1"/>
            <a:r>
              <a:rPr lang="en-US" sz="1400" dirty="0" smtClean="0">
                <a:solidFill>
                  <a:schemeClr val="bg1"/>
                </a:solidFill>
              </a:rPr>
              <a:t>Academia</a:t>
            </a:r>
          </a:p>
          <a:p>
            <a:r>
              <a:rPr lang="en-US" sz="1600" dirty="0" smtClean="0">
                <a:solidFill>
                  <a:schemeClr val="bg1"/>
                </a:solidFill>
              </a:rPr>
              <a:t>Specific Topics</a:t>
            </a:r>
          </a:p>
          <a:p>
            <a:pPr lvl="1"/>
            <a:r>
              <a:rPr lang="en-US" sz="1400" dirty="0" smtClean="0">
                <a:solidFill>
                  <a:schemeClr val="bg1"/>
                </a:solidFill>
              </a:rPr>
              <a:t>18 Committees</a:t>
            </a:r>
          </a:p>
          <a:p>
            <a:pPr lvl="1"/>
            <a:r>
              <a:rPr lang="en-US" sz="1400" dirty="0" smtClean="0">
                <a:solidFill>
                  <a:schemeClr val="bg1"/>
                </a:solidFill>
              </a:rPr>
              <a:t>Interaction</a:t>
            </a:r>
          </a:p>
          <a:p>
            <a:pPr lvl="1"/>
            <a:r>
              <a:rPr lang="en-US" sz="1400" dirty="0" smtClean="0">
                <a:solidFill>
                  <a:schemeClr val="bg1"/>
                </a:solidFill>
              </a:rPr>
              <a:t>Inter-related</a:t>
            </a:r>
          </a:p>
          <a:p>
            <a:pPr lvl="1"/>
            <a:endParaRPr lang="en-US" sz="1600" dirty="0">
              <a:solidFill>
                <a:schemeClr val="bg1"/>
              </a:solidFill>
            </a:endParaRPr>
          </a:p>
        </p:txBody>
      </p:sp>
      <p:sp>
        <p:nvSpPr>
          <p:cNvPr id="13" name="Rounded Rectangle 12"/>
          <p:cNvSpPr/>
          <p:nvPr/>
        </p:nvSpPr>
        <p:spPr bwMode="auto">
          <a:xfrm>
            <a:off x="602253" y="3521122"/>
            <a:ext cx="2156346" cy="941696"/>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Blip>
                <a:blip r:embed="rId3"/>
              </a:buBlip>
              <a:tabLst/>
            </a:pPr>
            <a:endParaRPr kumimoji="0" lang="en-US" sz="1800" b="0" i="0" u="none" strike="noStrike" cap="none" normalizeH="0" baseline="0" smtClean="0">
              <a:ln>
                <a:noFill/>
              </a:ln>
              <a:solidFill>
                <a:schemeClr val="bg1"/>
              </a:solidFill>
              <a:effectLst/>
              <a:latin typeface="Arial" charset="0"/>
            </a:endParaRPr>
          </a:p>
        </p:txBody>
      </p:sp>
      <p:grpSp>
        <p:nvGrpSpPr>
          <p:cNvPr id="15" name="Group 14"/>
          <p:cNvGrpSpPr/>
          <p:nvPr/>
        </p:nvGrpSpPr>
        <p:grpSpPr>
          <a:xfrm>
            <a:off x="6781800" y="1219200"/>
            <a:ext cx="831003" cy="612938"/>
            <a:chOff x="2936426" y="3970"/>
            <a:chExt cx="831003" cy="612938"/>
          </a:xfrm>
        </p:grpSpPr>
        <p:sp>
          <p:nvSpPr>
            <p:cNvPr id="16" name="Rounded Rectangle 15"/>
            <p:cNvSpPr/>
            <p:nvPr/>
          </p:nvSpPr>
          <p:spPr>
            <a:xfrm>
              <a:off x="2936426" y="3970"/>
              <a:ext cx="831003" cy="612938"/>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7" name="Rounded Rectangle 4"/>
            <p:cNvSpPr/>
            <p:nvPr/>
          </p:nvSpPr>
          <p:spPr>
            <a:xfrm>
              <a:off x="2966347" y="33891"/>
              <a:ext cx="771161" cy="5530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dirty="0" smtClean="0">
                  <a:solidFill>
                    <a:schemeClr val="tx2"/>
                  </a:solidFill>
                </a:rPr>
                <a:t>Capacitive Energy Storage </a:t>
              </a:r>
              <a:endParaRPr lang="en-US" sz="900" b="1" kern="1200" dirty="0">
                <a:solidFill>
                  <a:schemeClr val="tx2"/>
                </a:solidFill>
              </a:endParaRPr>
            </a:p>
          </p:txBody>
        </p:sp>
      </p:grpSp>
      <p:grpSp>
        <p:nvGrpSpPr>
          <p:cNvPr id="18" name="Group 17"/>
          <p:cNvGrpSpPr/>
          <p:nvPr/>
        </p:nvGrpSpPr>
        <p:grpSpPr>
          <a:xfrm>
            <a:off x="3200400" y="3190552"/>
            <a:ext cx="831003" cy="612938"/>
            <a:chOff x="2936426" y="3970"/>
            <a:chExt cx="831003" cy="612938"/>
          </a:xfrm>
        </p:grpSpPr>
        <p:sp>
          <p:nvSpPr>
            <p:cNvPr id="19" name="Rounded Rectangle 18"/>
            <p:cNvSpPr/>
            <p:nvPr/>
          </p:nvSpPr>
          <p:spPr>
            <a:xfrm>
              <a:off x="2936426" y="3970"/>
              <a:ext cx="831003" cy="612938"/>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0" name="Rounded Rectangle 4"/>
            <p:cNvSpPr/>
            <p:nvPr/>
          </p:nvSpPr>
          <p:spPr>
            <a:xfrm>
              <a:off x="2966347" y="33891"/>
              <a:ext cx="771161" cy="553096"/>
            </a:xfrm>
            <a:prstGeom prst="rect">
              <a:avLst/>
            </a:prstGeom>
            <a:solidFill>
              <a:srgbClr val="85BB3D"/>
            </a:solid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dirty="0" smtClean="0">
                  <a:solidFill>
                    <a:schemeClr val="tx2"/>
                  </a:solidFill>
                </a:rPr>
                <a:t>Battery Field Discharge and Disconnect</a:t>
              </a:r>
              <a:endParaRPr lang="en-US" sz="900" b="1" kern="1200" dirty="0">
                <a:solidFill>
                  <a:schemeClr val="tx2"/>
                </a:solidFill>
              </a:endParaRPr>
            </a:p>
          </p:txBody>
        </p:sp>
      </p:grpSp>
    </p:spTree>
    <p:extLst>
      <p:ext uri="{BB962C8B-B14F-4D97-AF65-F5344CB8AC3E}">
        <p14:creationId xmlns:p14="http://schemas.microsoft.com/office/powerpoint/2010/main" val="10827544"/>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0" y="0"/>
            <a:ext cx="5724525" cy="503522"/>
          </a:xfrm>
        </p:spPr>
        <p:txBody>
          <a:bodyPr>
            <a:noAutofit/>
          </a:bodyPr>
          <a:lstStyle/>
          <a:p>
            <a:pPr algn="l"/>
            <a:r>
              <a:rPr lang="en-US" sz="3200" b="1" dirty="0">
                <a:solidFill>
                  <a:srgbClr val="0070C0"/>
                </a:solidFill>
              </a:rPr>
              <a:t>Battery Safety Committee</a:t>
            </a:r>
          </a:p>
        </p:txBody>
      </p:sp>
      <p:pic>
        <p:nvPicPr>
          <p:cNvPr id="6" name="Picture 3"/>
          <p:cNvPicPr>
            <a:picLocks noChangeAspect="1" noChangeArrowheads="1"/>
          </p:cNvPicPr>
          <p:nvPr/>
        </p:nvPicPr>
        <p:blipFill>
          <a:blip r:embed="rId3" cstate="print"/>
          <a:stretch>
            <a:fillRect/>
          </a:stretch>
        </p:blipFill>
        <p:spPr bwMode="auto">
          <a:xfrm>
            <a:off x="0" y="4803648"/>
            <a:ext cx="3252158" cy="1981200"/>
          </a:xfrm>
          <a:prstGeom prst="rect">
            <a:avLst/>
          </a:prstGeom>
          <a:noFill/>
          <a:ln>
            <a:noFill/>
          </a:ln>
        </p:spPr>
      </p:pic>
      <p:pic>
        <p:nvPicPr>
          <p:cNvPr id="37891" name="Picture 3"/>
          <p:cNvPicPr>
            <a:picLocks noChangeAspect="1" noChangeArrowheads="1"/>
          </p:cNvPicPr>
          <p:nvPr/>
        </p:nvPicPr>
        <p:blipFill>
          <a:blip r:embed="rId4" cstate="print"/>
          <a:srcRect/>
          <a:stretch>
            <a:fillRect/>
          </a:stretch>
        </p:blipFill>
        <p:spPr bwMode="auto">
          <a:xfrm>
            <a:off x="3321283" y="4800600"/>
            <a:ext cx="2747421" cy="1984248"/>
          </a:xfrm>
          <a:prstGeom prst="rect">
            <a:avLst/>
          </a:prstGeom>
          <a:noFill/>
          <a:ln w="9525">
            <a:noFill/>
            <a:miter lim="800000"/>
            <a:headEnd/>
            <a:tailEnd/>
          </a:ln>
        </p:spPr>
      </p:pic>
      <p:pic>
        <p:nvPicPr>
          <p:cNvPr id="37892" name="Picture 4"/>
          <p:cNvPicPr>
            <a:picLocks noChangeAspect="1" noChangeArrowheads="1"/>
          </p:cNvPicPr>
          <p:nvPr/>
        </p:nvPicPr>
        <p:blipFill>
          <a:blip r:embed="rId5" cstate="print"/>
          <a:srcRect/>
          <a:stretch>
            <a:fillRect/>
          </a:stretch>
        </p:blipFill>
        <p:spPr bwMode="auto">
          <a:xfrm>
            <a:off x="6126480" y="4782040"/>
            <a:ext cx="3017520" cy="2011680"/>
          </a:xfrm>
          <a:prstGeom prst="rect">
            <a:avLst/>
          </a:prstGeom>
          <a:noFill/>
          <a:ln w="9525">
            <a:noFill/>
            <a:miter lim="800000"/>
            <a:headEnd/>
            <a:tailEnd/>
          </a:ln>
        </p:spPr>
      </p:pic>
      <p:sp>
        <p:nvSpPr>
          <p:cNvPr id="14" name="Content Placeholder 2"/>
          <p:cNvSpPr txBox="1">
            <a:spLocks/>
          </p:cNvSpPr>
          <p:nvPr/>
        </p:nvSpPr>
        <p:spPr>
          <a:xfrm>
            <a:off x="142875" y="1066800"/>
            <a:ext cx="8763000" cy="147826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FF0017"/>
              </a:buClr>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FF0017"/>
              </a:buClr>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FF0017"/>
              </a:buClr>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FF0017"/>
              </a:buClr>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Clr>
                <a:srgbClr val="FF0017"/>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sz="2400" dirty="0" smtClean="0"/>
              <a:t>Chairman - Galen Ressler of General Motors</a:t>
            </a:r>
          </a:p>
          <a:p>
            <a:pPr algn="just"/>
            <a:endParaRPr lang="en-US" sz="2400" dirty="0" smtClean="0"/>
          </a:p>
          <a:p>
            <a:pPr algn="just"/>
            <a:r>
              <a:rPr lang="en-US" sz="2400" dirty="0" smtClean="0"/>
              <a:t>Scope: </a:t>
            </a:r>
          </a:p>
          <a:p>
            <a:pPr lvl="1" algn="just"/>
            <a:r>
              <a:rPr lang="en-US" sz="2000" dirty="0" smtClean="0"/>
              <a:t>Create and maintain standard test procedures for all battery safety aspects</a:t>
            </a:r>
          </a:p>
          <a:p>
            <a:pPr lvl="1" algn="just"/>
            <a:endParaRPr lang="en-US" sz="1600" dirty="0" smtClean="0"/>
          </a:p>
          <a:p>
            <a:pPr algn="just"/>
            <a:endParaRPr lang="en-US" sz="1800" dirty="0" smtClean="0"/>
          </a:p>
          <a:p>
            <a:pPr algn="just"/>
            <a:endParaRPr lang="en-US" sz="1800" dirty="0" smtClean="0"/>
          </a:p>
        </p:txBody>
      </p:sp>
      <p:graphicFrame>
        <p:nvGraphicFramePr>
          <p:cNvPr id="2" name="Table 1"/>
          <p:cNvGraphicFramePr>
            <a:graphicFrameLocks noGrp="1"/>
          </p:cNvGraphicFramePr>
          <p:nvPr>
            <p:extLst>
              <p:ext uri="{D42A27DB-BD31-4B8C-83A1-F6EECF244321}">
                <p14:modId xmlns:p14="http://schemas.microsoft.com/office/powerpoint/2010/main" val="4162858278"/>
              </p:ext>
            </p:extLst>
          </p:nvPr>
        </p:nvGraphicFramePr>
        <p:xfrm>
          <a:off x="114300" y="3352800"/>
          <a:ext cx="8877300" cy="1341120"/>
        </p:xfrm>
        <a:graphic>
          <a:graphicData uri="http://schemas.openxmlformats.org/drawingml/2006/table">
            <a:tbl>
              <a:tblPr>
                <a:tableStyleId>{284E427A-3D55-4303-BF80-6455036E1DE7}</a:tableStyleId>
              </a:tblPr>
              <a:tblGrid>
                <a:gridCol w="1028700"/>
                <a:gridCol w="5224007"/>
                <a:gridCol w="1698266"/>
                <a:gridCol w="926327"/>
              </a:tblGrid>
              <a:tr h="304800">
                <a:tc>
                  <a:txBody>
                    <a:bodyPr/>
                    <a:lstStyle/>
                    <a:p>
                      <a:r>
                        <a:rPr lang="en-US" sz="1400" dirty="0">
                          <a:hlinkClick r:id="rId6"/>
                        </a:rPr>
                        <a:t>Document</a:t>
                      </a:r>
                      <a:endParaRPr lang="en-US" sz="1400" dirty="0"/>
                    </a:p>
                  </a:txBody>
                  <a:tcPr anchor="ctr">
                    <a:solidFill>
                      <a:schemeClr val="accent1">
                        <a:lumMod val="20000"/>
                        <a:lumOff val="80000"/>
                      </a:schemeClr>
                    </a:solidFill>
                  </a:tcPr>
                </a:tc>
                <a:tc>
                  <a:txBody>
                    <a:bodyPr/>
                    <a:lstStyle/>
                    <a:p>
                      <a:r>
                        <a:rPr lang="en-US" sz="1400" dirty="0">
                          <a:hlinkClick r:id="rId6"/>
                        </a:rPr>
                        <a:t>Title</a:t>
                      </a:r>
                      <a:endParaRPr lang="en-US" sz="1400" dirty="0"/>
                    </a:p>
                  </a:txBody>
                  <a:tcPr anchor="ctr">
                    <a:solidFill>
                      <a:schemeClr val="accent1">
                        <a:lumMod val="20000"/>
                        <a:lumOff val="80000"/>
                      </a:schemeClr>
                    </a:solidFill>
                  </a:tcPr>
                </a:tc>
                <a:tc>
                  <a:txBody>
                    <a:bodyPr/>
                    <a:lstStyle/>
                    <a:p>
                      <a:r>
                        <a:rPr lang="en-US" sz="1400">
                          <a:hlinkClick r:id="rId6"/>
                        </a:rPr>
                        <a:t>Date</a:t>
                      </a:r>
                      <a:endParaRPr lang="en-US" sz="1400"/>
                    </a:p>
                  </a:txBody>
                  <a:tcPr anchor="ctr">
                    <a:solidFill>
                      <a:schemeClr val="accent1">
                        <a:lumMod val="20000"/>
                        <a:lumOff val="80000"/>
                      </a:schemeClr>
                    </a:solidFill>
                  </a:tcPr>
                </a:tc>
                <a:tc>
                  <a:txBody>
                    <a:bodyPr/>
                    <a:lstStyle/>
                    <a:p>
                      <a:r>
                        <a:rPr lang="en-US" sz="1400">
                          <a:hlinkClick r:id="rId6"/>
                        </a:rPr>
                        <a:t>Status</a:t>
                      </a:r>
                      <a:endParaRPr lang="en-US" sz="1400"/>
                    </a:p>
                  </a:txBody>
                  <a:tcPr anchor="ctr">
                    <a:solidFill>
                      <a:schemeClr val="accent1">
                        <a:lumMod val="20000"/>
                        <a:lumOff val="80000"/>
                      </a:schemeClr>
                    </a:solidFill>
                  </a:tcPr>
                </a:tc>
              </a:tr>
              <a:tr h="0">
                <a:tc>
                  <a:txBody>
                    <a:bodyPr/>
                    <a:lstStyle/>
                    <a:p>
                      <a:r>
                        <a:rPr lang="en-US" sz="1400" dirty="0" smtClean="0"/>
                        <a:t>J2464</a:t>
                      </a:r>
                      <a:endParaRPr lang="en-US" sz="1400" dirty="0"/>
                    </a:p>
                  </a:txBody>
                  <a:tcPr anchor="ctr">
                    <a:solidFill>
                      <a:schemeClr val="accent1">
                        <a:lumMod val="20000"/>
                        <a:lumOff val="80000"/>
                      </a:schemeClr>
                    </a:solidFill>
                  </a:tcPr>
                </a:tc>
                <a:tc>
                  <a:txBody>
                    <a:bodyPr/>
                    <a:lstStyle/>
                    <a:p>
                      <a:r>
                        <a:rPr lang="en-US" sz="1400"/>
                        <a:t>Electric and Hybrid Electric Vehicle Rechargeable Energy Storage System (RESS) Safety and Abuse Testing</a:t>
                      </a:r>
                    </a:p>
                  </a:txBody>
                  <a:tcPr anchor="ctr">
                    <a:solidFill>
                      <a:schemeClr val="accent1">
                        <a:lumMod val="20000"/>
                        <a:lumOff val="80000"/>
                      </a:schemeClr>
                    </a:solidFill>
                  </a:tcPr>
                </a:tc>
                <a:tc>
                  <a:txBody>
                    <a:bodyPr/>
                    <a:lstStyle/>
                    <a:p>
                      <a:r>
                        <a:rPr lang="en-US" sz="1400"/>
                        <a:t>Nov 06, 2009</a:t>
                      </a:r>
                    </a:p>
                  </a:txBody>
                  <a:tcPr anchor="ctr">
                    <a:solidFill>
                      <a:schemeClr val="accent1">
                        <a:lumMod val="20000"/>
                        <a:lumOff val="80000"/>
                      </a:schemeClr>
                    </a:solidFill>
                  </a:tcPr>
                </a:tc>
                <a:tc>
                  <a:txBody>
                    <a:bodyPr/>
                    <a:lstStyle/>
                    <a:p>
                      <a:r>
                        <a:rPr lang="en-US" sz="1400"/>
                        <a:t>Revised</a:t>
                      </a:r>
                    </a:p>
                  </a:txBody>
                  <a:tcPr anchor="ctr">
                    <a:solidFill>
                      <a:schemeClr val="accent1">
                        <a:lumMod val="20000"/>
                        <a:lumOff val="80000"/>
                      </a:schemeClr>
                    </a:solidFill>
                  </a:tcPr>
                </a:tc>
              </a:tr>
              <a:tr h="0">
                <a:tc>
                  <a:txBody>
                    <a:bodyPr/>
                    <a:lstStyle/>
                    <a:p>
                      <a:r>
                        <a:rPr lang="en-US" sz="1400" dirty="0" smtClean="0"/>
                        <a:t>J2929</a:t>
                      </a:r>
                      <a:endParaRPr lang="en-US" sz="1400" dirty="0"/>
                    </a:p>
                  </a:txBody>
                  <a:tcPr anchor="ctr">
                    <a:solidFill>
                      <a:schemeClr val="accent1">
                        <a:lumMod val="20000"/>
                        <a:lumOff val="80000"/>
                      </a:schemeClr>
                    </a:solidFill>
                  </a:tcPr>
                </a:tc>
                <a:tc>
                  <a:txBody>
                    <a:bodyPr/>
                    <a:lstStyle/>
                    <a:p>
                      <a:r>
                        <a:rPr lang="en-US" sz="1400"/>
                        <a:t>Electric and Hybrid Vehicle Propulsion Battery System Safety Standard - Lithium-based Rechargeable Cells</a:t>
                      </a:r>
                    </a:p>
                  </a:txBody>
                  <a:tcPr anchor="ctr">
                    <a:solidFill>
                      <a:schemeClr val="accent1">
                        <a:lumMod val="20000"/>
                        <a:lumOff val="80000"/>
                      </a:schemeClr>
                    </a:solidFill>
                  </a:tcPr>
                </a:tc>
                <a:tc>
                  <a:txBody>
                    <a:bodyPr/>
                    <a:lstStyle/>
                    <a:p>
                      <a:r>
                        <a:rPr lang="en-US" sz="1400"/>
                        <a:t>Feb 18, 2011</a:t>
                      </a:r>
                    </a:p>
                  </a:txBody>
                  <a:tcPr anchor="ctr">
                    <a:solidFill>
                      <a:schemeClr val="accent1">
                        <a:lumMod val="20000"/>
                        <a:lumOff val="80000"/>
                      </a:schemeClr>
                    </a:solidFill>
                  </a:tcPr>
                </a:tc>
                <a:tc>
                  <a:txBody>
                    <a:bodyPr/>
                    <a:lstStyle/>
                    <a:p>
                      <a:r>
                        <a:rPr lang="en-US" sz="1400" dirty="0"/>
                        <a:t>Issued</a:t>
                      </a:r>
                    </a:p>
                  </a:txBody>
                  <a:tcPr anchor="ctr">
                    <a:solidFill>
                      <a:schemeClr val="accent1">
                        <a:lumMod val="20000"/>
                        <a:lumOff val="80000"/>
                      </a:schemeClr>
                    </a:solidFill>
                  </a:tcPr>
                </a:tc>
              </a:tr>
            </a:tbl>
          </a:graphicData>
        </a:graphic>
      </p:graphicFrame>
    </p:spTree>
    <p:extLst>
      <p:ext uri="{BB962C8B-B14F-4D97-AF65-F5344CB8AC3E}">
        <p14:creationId xmlns:p14="http://schemas.microsoft.com/office/powerpoint/2010/main" val="3152928519"/>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0" y="0"/>
            <a:ext cx="5753615" cy="639762"/>
          </a:xfrm>
        </p:spPr>
        <p:txBody>
          <a:bodyPr>
            <a:normAutofit/>
          </a:bodyPr>
          <a:lstStyle/>
          <a:p>
            <a:pPr algn="l"/>
            <a:r>
              <a:rPr lang="en-US" sz="3200" b="1" dirty="0">
                <a:solidFill>
                  <a:srgbClr val="0070C0"/>
                </a:solidFill>
              </a:rPr>
              <a:t>Battery Labeling Committee</a:t>
            </a:r>
          </a:p>
        </p:txBody>
      </p:sp>
      <p:grpSp>
        <p:nvGrpSpPr>
          <p:cNvPr id="2" name="Group 1"/>
          <p:cNvGrpSpPr/>
          <p:nvPr/>
        </p:nvGrpSpPr>
        <p:grpSpPr>
          <a:xfrm>
            <a:off x="-9525" y="4819650"/>
            <a:ext cx="9144001" cy="1998586"/>
            <a:chOff x="-1" y="4876800"/>
            <a:chExt cx="9144001" cy="1998586"/>
          </a:xfrm>
        </p:grpSpPr>
        <p:pic>
          <p:nvPicPr>
            <p:cNvPr id="6" name="Picture 3"/>
            <p:cNvPicPr>
              <a:picLocks noChangeAspect="1" noChangeArrowheads="1"/>
            </p:cNvPicPr>
            <p:nvPr/>
          </p:nvPicPr>
          <p:blipFill>
            <a:blip r:embed="rId3" cstate="print"/>
            <a:stretch>
              <a:fillRect/>
            </a:stretch>
          </p:blipFill>
          <p:spPr bwMode="auto">
            <a:xfrm>
              <a:off x="-1" y="4882315"/>
              <a:ext cx="2992582" cy="1993071"/>
            </a:xfrm>
            <a:prstGeom prst="rect">
              <a:avLst/>
            </a:prstGeom>
            <a:noFill/>
            <a:ln w="9525">
              <a:noFill/>
              <a:miter lim="800000"/>
              <a:headEnd/>
              <a:tailEnd/>
            </a:ln>
          </p:spPr>
        </p:pic>
        <p:pic>
          <p:nvPicPr>
            <p:cNvPr id="7" name="Picture 5"/>
            <p:cNvPicPr>
              <a:picLocks noChangeAspect="1" noChangeArrowheads="1"/>
            </p:cNvPicPr>
            <p:nvPr/>
          </p:nvPicPr>
          <p:blipFill>
            <a:blip r:embed="rId4" cstate="print"/>
            <a:stretch>
              <a:fillRect/>
            </a:stretch>
          </p:blipFill>
          <p:spPr bwMode="auto">
            <a:xfrm>
              <a:off x="6151418" y="4880332"/>
              <a:ext cx="2992582" cy="1995054"/>
            </a:xfrm>
            <a:prstGeom prst="rect">
              <a:avLst/>
            </a:prstGeom>
            <a:noFill/>
            <a:ln w="9525">
              <a:noFill/>
              <a:miter lim="800000"/>
              <a:headEnd/>
              <a:tailEnd/>
            </a:ln>
          </p:spPr>
        </p:pic>
        <p:pic>
          <p:nvPicPr>
            <p:cNvPr id="16" name="Picture 2"/>
            <p:cNvPicPr>
              <a:picLocks noChangeAspect="1" noChangeArrowheads="1"/>
            </p:cNvPicPr>
            <p:nvPr/>
          </p:nvPicPr>
          <p:blipFill>
            <a:blip r:embed="rId5" cstate="print"/>
            <a:srcRect r="6797" b="9216"/>
            <a:stretch>
              <a:fillRect/>
            </a:stretch>
          </p:blipFill>
          <p:spPr bwMode="auto">
            <a:xfrm>
              <a:off x="3048001" y="4876800"/>
              <a:ext cx="3047999" cy="1979613"/>
            </a:xfrm>
            <a:prstGeom prst="rect">
              <a:avLst/>
            </a:prstGeom>
            <a:noFill/>
            <a:ln w="9525">
              <a:noFill/>
              <a:miter lim="800000"/>
              <a:headEnd/>
              <a:tailEnd/>
            </a:ln>
          </p:spPr>
        </p:pic>
      </p:grpSp>
      <p:sp>
        <p:nvSpPr>
          <p:cNvPr id="14" name="Content Placeholder 2"/>
          <p:cNvSpPr>
            <a:spLocks noGrp="1"/>
          </p:cNvSpPr>
          <p:nvPr>
            <p:ph idx="1"/>
          </p:nvPr>
        </p:nvSpPr>
        <p:spPr>
          <a:xfrm>
            <a:off x="76201" y="1055869"/>
            <a:ext cx="8762999" cy="3663115"/>
          </a:xfrm>
        </p:spPr>
        <p:txBody>
          <a:bodyPr>
            <a:normAutofit lnSpcReduction="10000"/>
          </a:bodyPr>
          <a:lstStyle/>
          <a:p>
            <a:pPr algn="just">
              <a:spcBef>
                <a:spcPts val="0"/>
              </a:spcBef>
            </a:pPr>
            <a:r>
              <a:rPr lang="en-US" sz="2400" dirty="0" smtClean="0"/>
              <a:t>Chairman: Mark McGory of Jamac Label</a:t>
            </a:r>
          </a:p>
          <a:p>
            <a:pPr algn="just">
              <a:spcBef>
                <a:spcPts val="0"/>
              </a:spcBef>
            </a:pPr>
            <a:endParaRPr lang="en-US" sz="2400" dirty="0" smtClean="0"/>
          </a:p>
          <a:p>
            <a:pPr algn="just">
              <a:spcBef>
                <a:spcPts val="0"/>
              </a:spcBef>
            </a:pPr>
            <a:r>
              <a:rPr lang="en-US" sz="2400" dirty="0"/>
              <a:t>Scope:  </a:t>
            </a:r>
            <a:endParaRPr lang="en-US" sz="2400" dirty="0" smtClean="0"/>
          </a:p>
          <a:p>
            <a:pPr lvl="1" algn="just">
              <a:spcBef>
                <a:spcPts val="0"/>
              </a:spcBef>
            </a:pPr>
            <a:r>
              <a:rPr lang="en-US" sz="2000" dirty="0" smtClean="0"/>
              <a:t>Provides </a:t>
            </a:r>
            <a:r>
              <a:rPr lang="en-US" sz="2000" dirty="0"/>
              <a:t>labeling guidelines at all levels; </a:t>
            </a:r>
            <a:r>
              <a:rPr lang="en-US" sz="2000" dirty="0" smtClean="0"/>
              <a:t>component</a:t>
            </a:r>
            <a:r>
              <a:rPr lang="en-US" sz="2000" dirty="0"/>
              <a:t>, sub-component, subsystem and system-level architectures </a:t>
            </a:r>
            <a:endParaRPr lang="en-US" sz="2000" dirty="0" smtClean="0"/>
          </a:p>
          <a:p>
            <a:pPr lvl="1" algn="just">
              <a:spcBef>
                <a:spcPts val="0"/>
              </a:spcBef>
            </a:pPr>
            <a:endParaRPr lang="en-US" sz="2000" dirty="0"/>
          </a:p>
          <a:p>
            <a:pPr algn="just">
              <a:spcBef>
                <a:spcPts val="0"/>
              </a:spcBef>
            </a:pPr>
            <a:r>
              <a:rPr lang="en-US" sz="2400" dirty="0" smtClean="0"/>
              <a:t>Progress:</a:t>
            </a:r>
          </a:p>
          <a:p>
            <a:pPr lvl="1" algn="just">
              <a:spcBef>
                <a:spcPts val="0"/>
              </a:spcBef>
            </a:pPr>
            <a:r>
              <a:rPr lang="en-US" sz="2000" dirty="0" smtClean="0"/>
              <a:t>J2936 Vehicle Battery Labeling Guidelines has passed balloting effective March 21, 2012, formatting for publication</a:t>
            </a:r>
          </a:p>
          <a:p>
            <a:pPr lvl="1" algn="just">
              <a:spcBef>
                <a:spcPts val="0"/>
              </a:spcBef>
            </a:pPr>
            <a:r>
              <a:rPr lang="en-US" sz="2000" dirty="0" smtClean="0"/>
              <a:t>First industry standard giving comprehensive guidelines to cell, battery module and pack labeling</a:t>
            </a:r>
          </a:p>
          <a:p>
            <a:pPr lvl="1" algn="just">
              <a:spcBef>
                <a:spcPts val="0"/>
              </a:spcBef>
            </a:pPr>
            <a:endParaRPr lang="en-US" sz="2200" dirty="0"/>
          </a:p>
        </p:txBody>
      </p:sp>
    </p:spTree>
    <p:extLst>
      <p:ext uri="{BB962C8B-B14F-4D97-AF65-F5344CB8AC3E}">
        <p14:creationId xmlns:p14="http://schemas.microsoft.com/office/powerpoint/2010/main" val="1885264804"/>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219447" y="4953000"/>
            <a:ext cx="8579093" cy="1790128"/>
            <a:chOff x="1371251" y="5202556"/>
            <a:chExt cx="6838074" cy="1426844"/>
          </a:xfrm>
        </p:grpSpPr>
        <p:pic>
          <p:nvPicPr>
            <p:cNvPr id="5" name="Picture 3078"/>
            <p:cNvPicPr>
              <a:picLocks noChangeAspect="1" noChangeArrowheads="1"/>
            </p:cNvPicPr>
            <p:nvPr/>
          </p:nvPicPr>
          <p:blipFill>
            <a:blip r:embed="rId3" cstate="print"/>
            <a:srcRect/>
            <a:stretch>
              <a:fillRect/>
            </a:stretch>
          </p:blipFill>
          <p:spPr bwMode="auto">
            <a:xfrm>
              <a:off x="1371251" y="5260532"/>
              <a:ext cx="1087035" cy="1345271"/>
            </a:xfrm>
            <a:prstGeom prst="rect">
              <a:avLst/>
            </a:prstGeom>
            <a:noFill/>
            <a:ln w="9525">
              <a:noFill/>
              <a:miter lim="800000"/>
              <a:headEnd/>
              <a:tailEnd/>
            </a:ln>
          </p:spPr>
        </p:pic>
        <p:pic>
          <p:nvPicPr>
            <p:cNvPr id="7" name="Picture 12"/>
            <p:cNvPicPr>
              <a:picLocks noChangeAspect="1" noChangeArrowheads="1"/>
            </p:cNvPicPr>
            <p:nvPr/>
          </p:nvPicPr>
          <p:blipFill>
            <a:blip r:embed="rId4" cstate="print"/>
            <a:srcRect/>
            <a:stretch>
              <a:fillRect/>
            </a:stretch>
          </p:blipFill>
          <p:spPr bwMode="auto">
            <a:xfrm>
              <a:off x="2727476" y="5232160"/>
              <a:ext cx="1031331" cy="1384483"/>
            </a:xfrm>
            <a:prstGeom prst="rect">
              <a:avLst/>
            </a:prstGeom>
            <a:noFill/>
            <a:ln w="9525">
              <a:noFill/>
              <a:miter lim="800000"/>
              <a:headEnd/>
              <a:tailEnd/>
            </a:ln>
          </p:spPr>
        </p:pic>
        <p:pic>
          <p:nvPicPr>
            <p:cNvPr id="8" name="Picture 3076"/>
            <p:cNvPicPr>
              <a:picLocks noChangeAspect="1" noChangeArrowheads="1"/>
            </p:cNvPicPr>
            <p:nvPr/>
          </p:nvPicPr>
          <p:blipFill>
            <a:blip r:embed="rId5" cstate="print"/>
            <a:srcRect/>
            <a:stretch>
              <a:fillRect/>
            </a:stretch>
          </p:blipFill>
          <p:spPr bwMode="auto">
            <a:xfrm>
              <a:off x="4231382" y="5267073"/>
              <a:ext cx="1123641" cy="1352812"/>
            </a:xfrm>
            <a:prstGeom prst="rect">
              <a:avLst/>
            </a:prstGeom>
            <a:noFill/>
            <a:ln w="9525">
              <a:noFill/>
              <a:miter lim="800000"/>
              <a:headEnd/>
              <a:tailEnd/>
            </a:ln>
          </p:spPr>
        </p:pic>
        <p:pic>
          <p:nvPicPr>
            <p:cNvPr id="9" name="Picture 11"/>
            <p:cNvPicPr>
              <a:picLocks noChangeAspect="1" noChangeArrowheads="1"/>
            </p:cNvPicPr>
            <p:nvPr/>
          </p:nvPicPr>
          <p:blipFill>
            <a:blip r:embed="rId6" cstate="print"/>
            <a:srcRect/>
            <a:stretch>
              <a:fillRect/>
            </a:stretch>
          </p:blipFill>
          <p:spPr bwMode="auto">
            <a:xfrm>
              <a:off x="5638800" y="5202556"/>
              <a:ext cx="1001033" cy="1426844"/>
            </a:xfrm>
            <a:prstGeom prst="rect">
              <a:avLst/>
            </a:prstGeom>
            <a:noFill/>
            <a:ln w="9525">
              <a:noFill/>
              <a:miter lim="800000"/>
              <a:headEnd/>
              <a:tailEnd/>
            </a:ln>
          </p:spPr>
        </p:pic>
        <p:pic>
          <p:nvPicPr>
            <p:cNvPr id="10" name="Picture 3077"/>
            <p:cNvPicPr>
              <a:picLocks noChangeAspect="1" noChangeArrowheads="1"/>
            </p:cNvPicPr>
            <p:nvPr/>
          </p:nvPicPr>
          <p:blipFill>
            <a:blip r:embed="rId7" cstate="print"/>
            <a:srcRect/>
            <a:stretch>
              <a:fillRect/>
            </a:stretch>
          </p:blipFill>
          <p:spPr bwMode="auto">
            <a:xfrm>
              <a:off x="6987752" y="5214649"/>
              <a:ext cx="1221573" cy="1384243"/>
            </a:xfrm>
            <a:prstGeom prst="rect">
              <a:avLst/>
            </a:prstGeom>
            <a:noFill/>
            <a:ln w="9525">
              <a:noFill/>
              <a:miter lim="800000"/>
              <a:headEnd/>
              <a:tailEnd/>
            </a:ln>
          </p:spPr>
        </p:pic>
      </p:grpSp>
      <p:sp>
        <p:nvSpPr>
          <p:cNvPr id="20" name="Title 1"/>
          <p:cNvSpPr>
            <a:spLocks noGrp="1"/>
          </p:cNvSpPr>
          <p:nvPr>
            <p:ph type="title"/>
          </p:nvPr>
        </p:nvSpPr>
        <p:spPr>
          <a:xfrm>
            <a:off x="0" y="0"/>
            <a:ext cx="6095999" cy="625933"/>
          </a:xfrm>
        </p:spPr>
        <p:txBody>
          <a:bodyPr>
            <a:noAutofit/>
          </a:bodyPr>
          <a:lstStyle/>
          <a:p>
            <a:pPr algn="l"/>
            <a:r>
              <a:rPr lang="en-US" sz="2800" b="1" dirty="0" smtClean="0">
                <a:solidFill>
                  <a:srgbClr val="0070C0"/>
                </a:solidFill>
              </a:rPr>
              <a:t>Battery Transportation Committee</a:t>
            </a:r>
            <a:endParaRPr lang="en-US" sz="2800" b="1" dirty="0">
              <a:solidFill>
                <a:srgbClr val="0070C0"/>
              </a:solidFill>
            </a:endParaRPr>
          </a:p>
        </p:txBody>
      </p:sp>
      <p:sp>
        <p:nvSpPr>
          <p:cNvPr id="21" name="Content Placeholder 2"/>
          <p:cNvSpPr>
            <a:spLocks noGrp="1"/>
          </p:cNvSpPr>
          <p:nvPr>
            <p:ph idx="1"/>
          </p:nvPr>
        </p:nvSpPr>
        <p:spPr>
          <a:xfrm>
            <a:off x="-35013" y="769756"/>
            <a:ext cx="8991600" cy="3268844"/>
          </a:xfrm>
        </p:spPr>
        <p:txBody>
          <a:bodyPr>
            <a:normAutofit fontScale="85000" lnSpcReduction="20000"/>
          </a:bodyPr>
          <a:lstStyle/>
          <a:p>
            <a:pPr algn="just">
              <a:spcBef>
                <a:spcPts val="0"/>
              </a:spcBef>
            </a:pPr>
            <a:r>
              <a:rPr lang="en-US" sz="2400" b="1" dirty="0" smtClean="0"/>
              <a:t>Chairman: Tom De Lucia of A123 Systems</a:t>
            </a:r>
          </a:p>
          <a:p>
            <a:pPr algn="just">
              <a:spcBef>
                <a:spcPts val="0"/>
              </a:spcBef>
            </a:pPr>
            <a:endParaRPr lang="en-US" sz="2400" b="1" dirty="0" smtClean="0"/>
          </a:p>
          <a:p>
            <a:pPr algn="just">
              <a:spcBef>
                <a:spcPts val="0"/>
              </a:spcBef>
            </a:pPr>
            <a:r>
              <a:rPr lang="en-US" sz="2400" b="1" dirty="0" smtClean="0"/>
              <a:t>Progress:</a:t>
            </a:r>
          </a:p>
          <a:p>
            <a:pPr lvl="1">
              <a:defRPr/>
            </a:pPr>
            <a:r>
              <a:rPr lang="en-US" sz="1900" b="1" dirty="0" smtClean="0"/>
              <a:t>SAE </a:t>
            </a:r>
            <a:r>
              <a:rPr lang="en-US" sz="1900" b="1" dirty="0"/>
              <a:t>Recommended Practice which aids in the identification, handling and shipping of un-installed lithium ion battery systems</a:t>
            </a:r>
            <a:r>
              <a:rPr lang="en-US" sz="1900" b="1" dirty="0" smtClean="0"/>
              <a:t>.</a:t>
            </a:r>
          </a:p>
          <a:p>
            <a:pPr lvl="1">
              <a:defRPr/>
            </a:pPr>
            <a:endParaRPr lang="en-US" sz="1900" b="1" dirty="0"/>
          </a:p>
          <a:p>
            <a:pPr lvl="1"/>
            <a:r>
              <a:rPr lang="en-US" sz="1900" b="1" dirty="0"/>
              <a:t>The Recommended Practice utilizes and reference existing US and International hazardous materials (dangerous goods) transportation  regulations. </a:t>
            </a:r>
            <a:endParaRPr lang="en-US" sz="1900" b="1" dirty="0" smtClean="0"/>
          </a:p>
          <a:p>
            <a:pPr lvl="1"/>
            <a:endParaRPr lang="en-US" sz="1900" b="1" dirty="0"/>
          </a:p>
          <a:p>
            <a:pPr lvl="1"/>
            <a:r>
              <a:rPr lang="en-US" sz="1900" b="1" dirty="0"/>
              <a:t>This Recommended Practice dove tails into the work being done to develop provisions for the UN Model Regulations and IMDG Code that address shipping of  lithium ion/lithium metal batteries for recycling and/or disposal and shipping damaged lithium ion/lithium metal batteries</a:t>
            </a:r>
            <a:r>
              <a:rPr lang="en-US" sz="1900" b="1" dirty="0" smtClean="0"/>
              <a:t>.</a:t>
            </a:r>
            <a:endParaRPr lang="en-US" sz="1900" b="1" dirty="0"/>
          </a:p>
        </p:txBody>
      </p:sp>
      <p:graphicFrame>
        <p:nvGraphicFramePr>
          <p:cNvPr id="2" name="Table 1"/>
          <p:cNvGraphicFramePr>
            <a:graphicFrameLocks noGrp="1"/>
          </p:cNvGraphicFramePr>
          <p:nvPr>
            <p:extLst>
              <p:ext uri="{D42A27DB-BD31-4B8C-83A1-F6EECF244321}">
                <p14:modId xmlns:p14="http://schemas.microsoft.com/office/powerpoint/2010/main" val="2090831098"/>
              </p:ext>
            </p:extLst>
          </p:nvPr>
        </p:nvGraphicFramePr>
        <p:xfrm>
          <a:off x="194155" y="3939540"/>
          <a:ext cx="8763000" cy="822960"/>
        </p:xfrm>
        <a:graphic>
          <a:graphicData uri="http://schemas.openxmlformats.org/drawingml/2006/table">
            <a:tbl>
              <a:tblPr>
                <a:tableStyleId>{284E427A-3D55-4303-BF80-6455036E1DE7}</a:tableStyleId>
              </a:tblPr>
              <a:tblGrid>
                <a:gridCol w="1066800"/>
                <a:gridCol w="4918000"/>
                <a:gridCol w="1524000"/>
                <a:gridCol w="1254200"/>
              </a:tblGrid>
              <a:tr h="0">
                <a:tc>
                  <a:txBody>
                    <a:bodyPr/>
                    <a:lstStyle/>
                    <a:p>
                      <a:r>
                        <a:rPr lang="en-US" sz="1400" dirty="0">
                          <a:hlinkClick r:id="rId8"/>
                        </a:rPr>
                        <a:t>Document</a:t>
                      </a:r>
                      <a:endParaRPr lang="en-US" sz="1400" dirty="0"/>
                    </a:p>
                  </a:txBody>
                  <a:tcPr anchor="ctr">
                    <a:solidFill>
                      <a:schemeClr val="accent1">
                        <a:lumMod val="20000"/>
                        <a:lumOff val="80000"/>
                      </a:schemeClr>
                    </a:solidFill>
                  </a:tcPr>
                </a:tc>
                <a:tc>
                  <a:txBody>
                    <a:bodyPr/>
                    <a:lstStyle/>
                    <a:p>
                      <a:r>
                        <a:rPr lang="en-US" sz="1400" dirty="0">
                          <a:hlinkClick r:id="rId8"/>
                        </a:rPr>
                        <a:t>Title</a:t>
                      </a:r>
                      <a:endParaRPr lang="en-US" sz="1400" dirty="0"/>
                    </a:p>
                  </a:txBody>
                  <a:tcPr anchor="ctr">
                    <a:solidFill>
                      <a:schemeClr val="accent1">
                        <a:lumMod val="20000"/>
                        <a:lumOff val="80000"/>
                      </a:schemeClr>
                    </a:solidFill>
                  </a:tcPr>
                </a:tc>
                <a:tc>
                  <a:txBody>
                    <a:bodyPr/>
                    <a:lstStyle/>
                    <a:p>
                      <a:r>
                        <a:rPr lang="en-US" sz="1400" dirty="0">
                          <a:hlinkClick r:id="rId8"/>
                        </a:rPr>
                        <a:t>Date</a:t>
                      </a:r>
                      <a:endParaRPr lang="en-US" sz="1400" dirty="0"/>
                    </a:p>
                  </a:txBody>
                  <a:tcPr anchor="ctr">
                    <a:solidFill>
                      <a:schemeClr val="accent1">
                        <a:lumMod val="20000"/>
                        <a:lumOff val="80000"/>
                      </a:schemeClr>
                    </a:solidFill>
                  </a:tcPr>
                </a:tc>
                <a:tc>
                  <a:txBody>
                    <a:bodyPr/>
                    <a:lstStyle/>
                    <a:p>
                      <a:r>
                        <a:rPr lang="en-US" sz="1400" dirty="0">
                          <a:hlinkClick r:id="rId8"/>
                        </a:rPr>
                        <a:t>Status</a:t>
                      </a:r>
                      <a:endParaRPr lang="en-US" sz="1400" dirty="0"/>
                    </a:p>
                  </a:txBody>
                  <a:tcPr anchor="ctr">
                    <a:solidFill>
                      <a:schemeClr val="accent1">
                        <a:lumMod val="20000"/>
                        <a:lumOff val="80000"/>
                      </a:schemeClr>
                    </a:solidFill>
                  </a:tcPr>
                </a:tc>
              </a:tr>
              <a:tr h="0">
                <a:tc>
                  <a:txBody>
                    <a:bodyPr/>
                    <a:lstStyle/>
                    <a:p>
                      <a:r>
                        <a:rPr lang="en-US" sz="1400" dirty="0" smtClean="0"/>
                        <a:t>J2950</a:t>
                      </a:r>
                      <a:endParaRPr lang="en-US" sz="1400" dirty="0"/>
                    </a:p>
                  </a:txBody>
                  <a:tcPr anchor="ctr">
                    <a:solidFill>
                      <a:schemeClr val="accent1">
                        <a:lumMod val="20000"/>
                        <a:lumOff val="80000"/>
                      </a:schemeClr>
                    </a:solidFill>
                  </a:tcPr>
                </a:tc>
                <a:tc>
                  <a:txBody>
                    <a:bodyPr/>
                    <a:lstStyle/>
                    <a:p>
                      <a:r>
                        <a:rPr lang="en-US" sz="1400"/>
                        <a:t>Recommended Practices (RP) for Shipping Transport and Handling of Automotive-Type Battery System - Lithium Ion</a:t>
                      </a:r>
                    </a:p>
                  </a:txBody>
                  <a:tcPr anchor="ctr">
                    <a:solidFill>
                      <a:schemeClr val="accent1">
                        <a:lumMod val="20000"/>
                        <a:lumOff val="80000"/>
                      </a:schemeClr>
                    </a:solidFill>
                  </a:tcPr>
                </a:tc>
                <a:tc>
                  <a:txBody>
                    <a:bodyPr/>
                    <a:lstStyle/>
                    <a:p>
                      <a:r>
                        <a:rPr lang="en-US" sz="1400" dirty="0"/>
                        <a:t>Feb 06, 2012</a:t>
                      </a:r>
                    </a:p>
                  </a:txBody>
                  <a:tcPr anchor="ctr">
                    <a:solidFill>
                      <a:schemeClr val="accent1">
                        <a:lumMod val="20000"/>
                        <a:lumOff val="80000"/>
                      </a:schemeClr>
                    </a:solidFill>
                  </a:tcPr>
                </a:tc>
                <a:tc>
                  <a:txBody>
                    <a:bodyPr/>
                    <a:lstStyle/>
                    <a:p>
                      <a:r>
                        <a:rPr lang="en-US" sz="1400" dirty="0"/>
                        <a:t>Issued</a:t>
                      </a:r>
                      <a:endParaRPr lang="en-US" sz="1400" dirty="0">
                        <a:effectLst/>
                      </a:endParaRPr>
                    </a:p>
                  </a:txBody>
                  <a:tcPr anchor="ctr">
                    <a:solidFill>
                      <a:schemeClr val="accent1">
                        <a:lumMod val="20000"/>
                        <a:lumOff val="80000"/>
                      </a:schemeClr>
                    </a:solidFill>
                  </a:tcPr>
                </a:tc>
              </a:tr>
            </a:tbl>
          </a:graphicData>
        </a:graphic>
      </p:graphicFrame>
    </p:spTree>
    <p:extLst>
      <p:ext uri="{BB962C8B-B14F-4D97-AF65-F5344CB8AC3E}">
        <p14:creationId xmlns:p14="http://schemas.microsoft.com/office/powerpoint/2010/main" val="3631102696"/>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 y="-4728"/>
            <a:ext cx="5943599" cy="671478"/>
          </a:xfrm>
        </p:spPr>
        <p:txBody>
          <a:bodyPr>
            <a:noAutofit/>
          </a:bodyPr>
          <a:lstStyle/>
          <a:p>
            <a:pPr algn="l"/>
            <a:r>
              <a:rPr lang="en-US" sz="3200" b="1" dirty="0">
                <a:solidFill>
                  <a:srgbClr val="0070C0"/>
                </a:solidFill>
              </a:rPr>
              <a:t>Battery Recycling Committee</a:t>
            </a:r>
          </a:p>
        </p:txBody>
      </p:sp>
      <p:grpSp>
        <p:nvGrpSpPr>
          <p:cNvPr id="2" name="Group 1"/>
          <p:cNvGrpSpPr/>
          <p:nvPr/>
        </p:nvGrpSpPr>
        <p:grpSpPr>
          <a:xfrm>
            <a:off x="1" y="4666489"/>
            <a:ext cx="9143999" cy="2132014"/>
            <a:chOff x="0" y="4724399"/>
            <a:chExt cx="9143999" cy="2132014"/>
          </a:xfrm>
        </p:grpSpPr>
        <p:pic>
          <p:nvPicPr>
            <p:cNvPr id="12" name="Picture 11" descr="iStock_000011798825XSmall.jpg"/>
            <p:cNvPicPr>
              <a:picLocks noChangeAspect="1"/>
            </p:cNvPicPr>
            <p:nvPr/>
          </p:nvPicPr>
          <p:blipFill>
            <a:blip r:embed="rId3" cstate="print"/>
            <a:srcRect b="6779"/>
            <a:stretch>
              <a:fillRect/>
            </a:stretch>
          </p:blipFill>
          <p:spPr>
            <a:xfrm>
              <a:off x="3072823" y="4899835"/>
              <a:ext cx="2991276" cy="1850248"/>
            </a:xfrm>
            <a:prstGeom prst="rect">
              <a:avLst/>
            </a:prstGeom>
          </p:spPr>
        </p:pic>
        <p:pic>
          <p:nvPicPr>
            <p:cNvPr id="11" name="Picture 10" descr="Fotolia_5511904_XS.jpg"/>
            <p:cNvPicPr>
              <a:picLocks noChangeAspect="1"/>
            </p:cNvPicPr>
            <p:nvPr/>
          </p:nvPicPr>
          <p:blipFill>
            <a:blip r:embed="rId4" cstate="print"/>
            <a:stretch>
              <a:fillRect/>
            </a:stretch>
          </p:blipFill>
          <p:spPr>
            <a:xfrm>
              <a:off x="5811286" y="4724399"/>
              <a:ext cx="3332713" cy="2132013"/>
            </a:xfrm>
            <a:prstGeom prst="rect">
              <a:avLst/>
            </a:prstGeom>
          </p:spPr>
        </p:pic>
        <p:pic>
          <p:nvPicPr>
            <p:cNvPr id="13" name="Picture 12" descr="iStock_000016647033XSmall.jpg"/>
            <p:cNvPicPr>
              <a:picLocks noChangeAspect="1"/>
            </p:cNvPicPr>
            <p:nvPr/>
          </p:nvPicPr>
          <p:blipFill>
            <a:blip r:embed="rId5" cstate="print"/>
            <a:stretch>
              <a:fillRect/>
            </a:stretch>
          </p:blipFill>
          <p:spPr>
            <a:xfrm>
              <a:off x="0" y="4724400"/>
              <a:ext cx="3213141" cy="2132013"/>
            </a:xfrm>
            <a:prstGeom prst="rect">
              <a:avLst/>
            </a:prstGeom>
          </p:spPr>
        </p:pic>
      </p:grpSp>
      <p:sp>
        <p:nvSpPr>
          <p:cNvPr id="14" name="Content Placeholder 2"/>
          <p:cNvSpPr>
            <a:spLocks noGrp="1"/>
          </p:cNvSpPr>
          <p:nvPr>
            <p:ph idx="1"/>
          </p:nvPr>
        </p:nvSpPr>
        <p:spPr>
          <a:xfrm>
            <a:off x="57912" y="674505"/>
            <a:ext cx="8857488" cy="3896733"/>
          </a:xfrm>
        </p:spPr>
        <p:txBody>
          <a:bodyPr>
            <a:noAutofit/>
          </a:bodyPr>
          <a:lstStyle/>
          <a:p>
            <a:pPr algn="just">
              <a:spcBef>
                <a:spcPts val="0"/>
              </a:spcBef>
            </a:pPr>
            <a:r>
              <a:rPr lang="en-US" sz="2400" b="1" dirty="0" smtClean="0"/>
              <a:t>Chairman: Dr. Tim Ellis of RSR Technologies</a:t>
            </a:r>
          </a:p>
          <a:p>
            <a:pPr algn="just">
              <a:spcBef>
                <a:spcPts val="0"/>
              </a:spcBef>
            </a:pPr>
            <a:endParaRPr lang="en-US" sz="2400" b="1" dirty="0" smtClean="0"/>
          </a:p>
          <a:p>
            <a:pPr algn="just">
              <a:spcBef>
                <a:spcPts val="0"/>
              </a:spcBef>
            </a:pPr>
            <a:r>
              <a:rPr lang="en-US" sz="2400" b="1" dirty="0" smtClean="0"/>
              <a:t>Scope:  </a:t>
            </a:r>
          </a:p>
          <a:p>
            <a:pPr lvl="1" algn="just">
              <a:spcBef>
                <a:spcPts val="0"/>
              </a:spcBef>
            </a:pPr>
            <a:r>
              <a:rPr lang="en-US" sz="2000" b="1" dirty="0" smtClean="0"/>
              <a:t>Development of Technical Information, Recommendations and Standards for the recycling of automotive electrochemical cells</a:t>
            </a:r>
          </a:p>
          <a:p>
            <a:pPr lvl="1" algn="just">
              <a:spcBef>
                <a:spcPts val="0"/>
              </a:spcBef>
            </a:pPr>
            <a:endParaRPr lang="en-US" sz="2000" b="1" dirty="0" smtClean="0"/>
          </a:p>
          <a:p>
            <a:pPr algn="just">
              <a:spcBef>
                <a:spcPts val="0"/>
              </a:spcBef>
            </a:pPr>
            <a:r>
              <a:rPr lang="en-US" sz="2400" b="1" dirty="0" smtClean="0"/>
              <a:t>Progress:  </a:t>
            </a:r>
          </a:p>
          <a:p>
            <a:pPr lvl="1" algn="just">
              <a:spcBef>
                <a:spcPts val="0"/>
              </a:spcBef>
            </a:pPr>
            <a:r>
              <a:rPr lang="en-US" sz="2000" b="1" dirty="0" smtClean="0"/>
              <a:t>Enhanced labeling for improved handling and segregation of chemistries prior to recycling</a:t>
            </a:r>
          </a:p>
          <a:p>
            <a:pPr lvl="1" algn="just">
              <a:spcBef>
                <a:spcPts val="0"/>
              </a:spcBef>
            </a:pPr>
            <a:r>
              <a:rPr lang="en-US" sz="2000" b="1" dirty="0" smtClean="0"/>
              <a:t>Development of uniform recycling nomenclature and definitions</a:t>
            </a:r>
          </a:p>
          <a:p>
            <a:pPr lvl="1" algn="just">
              <a:spcBef>
                <a:spcPts val="0"/>
              </a:spcBef>
            </a:pPr>
            <a:r>
              <a:rPr lang="en-US" sz="2000" b="1" dirty="0" smtClean="0"/>
              <a:t>Compilation of recycling methodologies and benchmarking lifecycle costs</a:t>
            </a:r>
          </a:p>
        </p:txBody>
      </p:sp>
    </p:spTree>
    <p:extLst>
      <p:ext uri="{BB962C8B-B14F-4D97-AF65-F5344CB8AC3E}">
        <p14:creationId xmlns:p14="http://schemas.microsoft.com/office/powerpoint/2010/main" val="4105636232"/>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2960"/>
            <a:ext cx="6096000" cy="764959"/>
          </a:xfrm>
        </p:spPr>
        <p:txBody>
          <a:bodyPr>
            <a:noAutofit/>
          </a:bodyPr>
          <a:lstStyle/>
          <a:p>
            <a:pPr algn="l"/>
            <a:r>
              <a:rPr lang="en-US" sz="2800" b="1" dirty="0">
                <a:solidFill>
                  <a:srgbClr val="0070C0"/>
                </a:solidFill>
              </a:rPr>
              <a:t>Electronics Battery Fuel Gauge Committee</a:t>
            </a:r>
          </a:p>
        </p:txBody>
      </p:sp>
      <p:grpSp>
        <p:nvGrpSpPr>
          <p:cNvPr id="2" name="Group 1"/>
          <p:cNvGrpSpPr/>
          <p:nvPr/>
        </p:nvGrpSpPr>
        <p:grpSpPr>
          <a:xfrm>
            <a:off x="0" y="4343400"/>
            <a:ext cx="9144000" cy="2590800"/>
            <a:chOff x="0" y="4267200"/>
            <a:chExt cx="9144000" cy="2590800"/>
          </a:xfrm>
        </p:grpSpPr>
        <p:pic>
          <p:nvPicPr>
            <p:cNvPr id="72706" name="Picture 2" descr="2011 Chevrolet Volt with range extender instrument cluster"/>
            <p:cNvPicPr>
              <a:picLocks noChangeAspect="1" noChangeArrowheads="1"/>
            </p:cNvPicPr>
            <p:nvPr/>
          </p:nvPicPr>
          <p:blipFill>
            <a:blip r:embed="rId3" cstate="print"/>
            <a:srcRect l="16667" t="9848" r="11111" b="23182"/>
            <a:stretch>
              <a:fillRect/>
            </a:stretch>
          </p:blipFill>
          <p:spPr bwMode="auto">
            <a:xfrm>
              <a:off x="0" y="4267200"/>
              <a:ext cx="4572000" cy="2590800"/>
            </a:xfrm>
            <a:prstGeom prst="rect">
              <a:avLst/>
            </a:prstGeom>
            <a:noFill/>
            <a:ln>
              <a:noFill/>
            </a:ln>
          </p:spPr>
        </p:pic>
        <p:pic>
          <p:nvPicPr>
            <p:cNvPr id="9" name="Picture 6" descr="FocusElectric_14_LR.jpg"/>
            <p:cNvPicPr>
              <a:picLocks noChangeAspect="1"/>
            </p:cNvPicPr>
            <p:nvPr/>
          </p:nvPicPr>
          <p:blipFill>
            <a:blip r:embed="rId4" cstate="print"/>
            <a:stretch>
              <a:fillRect/>
            </a:stretch>
          </p:blipFill>
          <p:spPr bwMode="auto">
            <a:xfrm>
              <a:off x="4659923" y="4267200"/>
              <a:ext cx="4484077" cy="2590800"/>
            </a:xfrm>
            <a:prstGeom prst="rect">
              <a:avLst/>
            </a:prstGeom>
            <a:noFill/>
            <a:ln w="9525">
              <a:noFill/>
              <a:miter lim="800000"/>
              <a:headEnd/>
              <a:tailEnd/>
            </a:ln>
          </p:spPr>
        </p:pic>
      </p:grpSp>
      <p:sp>
        <p:nvSpPr>
          <p:cNvPr id="12" name="Content Placeholder 2"/>
          <p:cNvSpPr>
            <a:spLocks noGrp="1"/>
          </p:cNvSpPr>
          <p:nvPr>
            <p:ph idx="1"/>
          </p:nvPr>
        </p:nvSpPr>
        <p:spPr>
          <a:xfrm>
            <a:off x="76200" y="762000"/>
            <a:ext cx="8763000" cy="2971800"/>
          </a:xfrm>
        </p:spPr>
        <p:txBody>
          <a:bodyPr>
            <a:noAutofit/>
          </a:bodyPr>
          <a:lstStyle/>
          <a:p>
            <a:pPr algn="just">
              <a:spcBef>
                <a:spcPts val="0"/>
              </a:spcBef>
            </a:pPr>
            <a:r>
              <a:rPr lang="en-US" sz="2400" b="1" dirty="0" smtClean="0"/>
              <a:t>Chairman: Joern Tinnemeyer of Cadex</a:t>
            </a:r>
          </a:p>
          <a:p>
            <a:pPr algn="just">
              <a:spcBef>
                <a:spcPts val="0"/>
              </a:spcBef>
            </a:pPr>
            <a:r>
              <a:rPr lang="en-US" sz="2400" b="1" dirty="0" smtClean="0"/>
              <a:t>Scope</a:t>
            </a:r>
            <a:r>
              <a:rPr lang="en-US" sz="2400" b="1" dirty="0"/>
              <a:t>:  </a:t>
            </a:r>
            <a:endParaRPr lang="en-US" sz="2400" b="1" dirty="0" smtClean="0"/>
          </a:p>
          <a:p>
            <a:pPr lvl="1" algn="just">
              <a:spcBef>
                <a:spcPts val="0"/>
              </a:spcBef>
            </a:pPr>
            <a:r>
              <a:rPr lang="en-US" sz="1500" b="1" dirty="0" smtClean="0"/>
              <a:t>This committee </a:t>
            </a:r>
            <a:r>
              <a:rPr lang="en-US" sz="1500" b="1" dirty="0"/>
              <a:t>covers the recommended practices associated with reporting the vehicle’s (hybrid and pure electric) battery pack performance details to the automobile </a:t>
            </a:r>
            <a:r>
              <a:rPr lang="en-US" sz="1500" b="1" dirty="0" smtClean="0"/>
              <a:t>user.  These practices detail the accuracies, error conditions and diagnostic requirements responsible for delivering an accurate assessment of the amount of available electrochemical fuel</a:t>
            </a:r>
          </a:p>
          <a:p>
            <a:pPr algn="just">
              <a:spcBef>
                <a:spcPts val="0"/>
              </a:spcBef>
            </a:pPr>
            <a:r>
              <a:rPr lang="en-US" sz="2400" b="1" dirty="0" smtClean="0"/>
              <a:t>Progress: </a:t>
            </a:r>
          </a:p>
          <a:p>
            <a:pPr lvl="1" algn="just">
              <a:spcBef>
                <a:spcPts val="0"/>
              </a:spcBef>
            </a:pPr>
            <a:r>
              <a:rPr lang="en-US" sz="1500" b="1" dirty="0" smtClean="0"/>
              <a:t>Committee has agreed on a generalized system architecture</a:t>
            </a:r>
          </a:p>
          <a:p>
            <a:pPr lvl="1" algn="just">
              <a:spcBef>
                <a:spcPts val="0"/>
              </a:spcBef>
            </a:pPr>
            <a:r>
              <a:rPr lang="en-US" sz="1500" b="1" dirty="0" smtClean="0"/>
              <a:t>Practice will include elements of the vehicle energy management system down to the cell level</a:t>
            </a:r>
          </a:p>
          <a:p>
            <a:pPr lvl="1" algn="just">
              <a:spcBef>
                <a:spcPts val="0"/>
              </a:spcBef>
            </a:pPr>
            <a:r>
              <a:rPr lang="en-US" sz="1500" b="1" dirty="0" smtClean="0"/>
              <a:t>Initial J2946 draft has been written – significant areas still need more detail</a:t>
            </a:r>
          </a:p>
          <a:p>
            <a:pPr lvl="1" algn="just">
              <a:spcBef>
                <a:spcPts val="0"/>
              </a:spcBef>
            </a:pPr>
            <a:r>
              <a:rPr lang="en-US" sz="1500" b="1" dirty="0" smtClean="0"/>
              <a:t>Goal is completion by Q2 2012</a:t>
            </a:r>
          </a:p>
        </p:txBody>
      </p:sp>
    </p:spTree>
    <p:extLst>
      <p:ext uri="{BB962C8B-B14F-4D97-AF65-F5344CB8AC3E}">
        <p14:creationId xmlns:p14="http://schemas.microsoft.com/office/powerpoint/2010/main" val="3554896933"/>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8"/>
          <p:cNvSpPr txBox="1">
            <a:spLocks noChangeArrowheads="1"/>
          </p:cNvSpPr>
          <p:nvPr/>
        </p:nvSpPr>
        <p:spPr>
          <a:xfrm>
            <a:off x="0" y="0"/>
            <a:ext cx="6095998" cy="769756"/>
          </a:xfrm>
          <a:prstGeom prst="rect">
            <a:avLst/>
          </a:prstGeom>
          <a:solidFill>
            <a:schemeClr val="bg1">
              <a:lumMod val="65000"/>
            </a:schemeClr>
          </a:solidFill>
          <a:ln/>
        </p:spPr>
        <p:txBody>
          <a:bodyPr vert="horz" lIns="64291" tIns="32146" rIns="64291" bIns="32146" rtlCol="0" anchor="ctr">
            <a:noAutofit/>
          </a:bodyPr>
          <a:lstStyle>
            <a:lvl1pPr algn="l" defTabSz="914400" rtl="0" eaLnBrk="1" latinLnBrk="0" hangingPunct="1">
              <a:spcBef>
                <a:spcPct val="0"/>
              </a:spcBef>
              <a:buNone/>
              <a:defRPr sz="2400" b="1" kern="1200">
                <a:solidFill>
                  <a:schemeClr val="tx1"/>
                </a:solidFill>
                <a:latin typeface="+mj-lt"/>
                <a:ea typeface="+mj-ea"/>
                <a:cs typeface="+mj-cs"/>
              </a:defRPr>
            </a:lvl1pPr>
          </a:lstStyle>
          <a:p>
            <a:r>
              <a:rPr lang="en-US" sz="2800" dirty="0">
                <a:solidFill>
                  <a:srgbClr val="0070C0"/>
                </a:solidFill>
              </a:rPr>
              <a:t>Battery Field Discharge and </a:t>
            </a:r>
            <a:r>
              <a:rPr lang="en-US" sz="2800" dirty="0" smtClean="0">
                <a:solidFill>
                  <a:srgbClr val="0070C0"/>
                </a:solidFill>
              </a:rPr>
              <a:t>Disconnect  Committee</a:t>
            </a:r>
            <a:endParaRPr lang="en-US" sz="2800" dirty="0">
              <a:solidFill>
                <a:srgbClr val="0070C0"/>
              </a:solidFill>
            </a:endParaRPr>
          </a:p>
        </p:txBody>
      </p:sp>
      <p:sp>
        <p:nvSpPr>
          <p:cNvPr id="17" name="Rectangle 9"/>
          <p:cNvSpPr txBox="1">
            <a:spLocks noChangeArrowheads="1"/>
          </p:cNvSpPr>
          <p:nvPr/>
        </p:nvSpPr>
        <p:spPr>
          <a:xfrm>
            <a:off x="121712" y="912631"/>
            <a:ext cx="8664972" cy="3309216"/>
          </a:xfrm>
          <a:prstGeom prst="rect">
            <a:avLst/>
          </a:prstGeom>
          <a:ln/>
        </p:spPr>
        <p:txBody>
          <a:bodyPr vert="horz" lIns="64291" tIns="32146" rIns="64291" bIns="32146" rtlCol="0">
            <a:noAutofit/>
          </a:bodyPr>
          <a:lstStyle>
            <a:lvl1pPr marL="342900" indent="-342900" algn="l" defTabSz="914400" rtl="0" eaLnBrk="1" latinLnBrk="0" hangingPunct="1">
              <a:spcBef>
                <a:spcPct val="20000"/>
              </a:spcBef>
              <a:buClr>
                <a:srgbClr val="FF0017"/>
              </a:buClr>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FF0017"/>
              </a:buClr>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FF0017"/>
              </a:buClr>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FF0017"/>
              </a:buClr>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Clr>
                <a:srgbClr val="FF0017"/>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smtClean="0"/>
              <a:t>Chairman:  Dom Gabrielli of Ford Motor Company</a:t>
            </a:r>
          </a:p>
          <a:p>
            <a:endParaRPr lang="en-US" sz="1800" b="1" dirty="0" smtClean="0"/>
          </a:p>
          <a:p>
            <a:pPr algn="just">
              <a:spcBef>
                <a:spcPts val="0"/>
              </a:spcBef>
            </a:pPr>
            <a:r>
              <a:rPr lang="en-US" b="1" dirty="0" smtClean="0"/>
              <a:t>Scope: </a:t>
            </a:r>
            <a:r>
              <a:rPr lang="en-US" sz="1800" dirty="0" smtClean="0"/>
              <a:t>The </a:t>
            </a:r>
            <a:r>
              <a:rPr lang="en-US" sz="1800" dirty="0"/>
              <a:t>scope of this committee’s work will include establishment of recommended practices to enable safe field procedures for normal or damaged battery pack systems for service or accident scenarios requiring action to</a:t>
            </a:r>
            <a:r>
              <a:rPr lang="en-US" sz="1800" dirty="0" smtClean="0"/>
              <a:t>:</a:t>
            </a:r>
            <a:endParaRPr lang="en-US" sz="2800" dirty="0"/>
          </a:p>
          <a:p>
            <a:pPr lvl="1"/>
            <a:r>
              <a:rPr lang="en-US" sz="1600" dirty="0"/>
              <a:t>Disconnect an energy storage system in order to isolate it from the vehicle’s high voltage system and/or the vehicle chassis when possible</a:t>
            </a:r>
            <a:endParaRPr lang="en-US" sz="2800" dirty="0"/>
          </a:p>
          <a:p>
            <a:pPr lvl="1"/>
            <a:r>
              <a:rPr lang="en-US" sz="1600" dirty="0"/>
              <a:t>Determine the need for high voltage battery discharge via an easy to understand flow diagram</a:t>
            </a:r>
            <a:endParaRPr lang="en-US" sz="2800" dirty="0"/>
          </a:p>
          <a:p>
            <a:pPr lvl="1"/>
            <a:r>
              <a:rPr lang="en-US" sz="1600" dirty="0"/>
              <a:t>Create a method to safely discharge energy storage systems in the field via a device specified for such use, which will be detailed within this document. </a:t>
            </a:r>
            <a:endParaRPr lang="en-US" sz="2800" dirty="0"/>
          </a:p>
        </p:txBody>
      </p:sp>
      <p:grpSp>
        <p:nvGrpSpPr>
          <p:cNvPr id="2" name="Group 1"/>
          <p:cNvGrpSpPr/>
          <p:nvPr/>
        </p:nvGrpSpPr>
        <p:grpSpPr>
          <a:xfrm>
            <a:off x="64563" y="4810125"/>
            <a:ext cx="9079438" cy="2061081"/>
            <a:chOff x="-1" y="4806444"/>
            <a:chExt cx="9144001" cy="2061081"/>
          </a:xfrm>
        </p:grpSpPr>
        <p:pic>
          <p:nvPicPr>
            <p:cNvPr id="6146" name="Picture 2" descr="http://t2.gstatic.com/images?q=tbn:ANd9GcRASX6LKMCk8LeIXdVXljFXWnLK4qaLHlkGiboC_q9qBk7LbnY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807101"/>
              <a:ext cx="2870697" cy="1993853"/>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Cycle life of Li-ion with cobalt cathode at varying discharge leve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6342" y="4806444"/>
              <a:ext cx="3217658" cy="206108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www.blogcdn.com/green.autoblog.com/media/2009/04/sae-yazaki-7-plu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697" y="4825494"/>
              <a:ext cx="3272036" cy="203091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35852146"/>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5"/>
          <p:cNvSpPr>
            <a:spLocks noChangeArrowheads="1"/>
          </p:cNvSpPr>
          <p:nvPr/>
        </p:nvSpPr>
        <p:spPr bwMode="gray">
          <a:xfrm>
            <a:off x="0" y="685800"/>
            <a:ext cx="9144000" cy="6172201"/>
          </a:xfrm>
          <a:prstGeom prst="rect">
            <a:avLst/>
          </a:prstGeom>
          <a:gradFill rotWithShape="0">
            <a:gsLst>
              <a:gs pos="0">
                <a:schemeClr val="tx1"/>
              </a:gs>
              <a:gs pos="100000">
                <a:schemeClr val="tx1">
                  <a:gamma/>
                  <a:shade val="46275"/>
                  <a:invGamma/>
                </a:schemeClr>
              </a:gs>
            </a:gsLst>
            <a:lin ang="5400000" scaled="0"/>
          </a:gradFill>
          <a:ln w="9525">
            <a:noFill/>
            <a:miter lim="800000"/>
            <a:headEnd/>
            <a:tailEnd/>
          </a:ln>
          <a:effectLst/>
        </p:spPr>
        <p:txBody>
          <a:bodyPr wrap="none" anchor="ctr"/>
          <a:lstStyle/>
          <a:p>
            <a:endParaRPr lang="en-US" dirty="0">
              <a:solidFill>
                <a:schemeClr val="bg1"/>
              </a:solidFill>
            </a:endParaRPr>
          </a:p>
        </p:txBody>
      </p:sp>
      <p:sp>
        <p:nvSpPr>
          <p:cNvPr id="39" name="Arc 38"/>
          <p:cNvSpPr/>
          <p:nvPr/>
        </p:nvSpPr>
        <p:spPr>
          <a:xfrm>
            <a:off x="-9156700" y="3009900"/>
            <a:ext cx="18300700" cy="7715250"/>
          </a:xfrm>
          <a:prstGeom prst="arc">
            <a:avLst>
              <a:gd name="adj1" fmla="val 16197650"/>
              <a:gd name="adj2" fmla="val 7945"/>
            </a:avLst>
          </a:prstGeom>
          <a:solidFill>
            <a:schemeClr val="bg2">
              <a:lumMod val="75000"/>
              <a:alpha val="50196"/>
            </a:schemeClr>
          </a:solidFill>
          <a:ln w="22225" cap="flat" cmpd="sng" algn="ctr">
            <a:no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nb-NO">
              <a:ea typeface="ＭＳ Ｐゴシック" charset="0"/>
              <a:cs typeface="ＭＳ Ｐゴシック" charset="0"/>
            </a:endParaRPr>
          </a:p>
        </p:txBody>
      </p:sp>
      <p:sp>
        <p:nvSpPr>
          <p:cNvPr id="40" name="Arc 39"/>
          <p:cNvSpPr/>
          <p:nvPr/>
        </p:nvSpPr>
        <p:spPr>
          <a:xfrm>
            <a:off x="-5448300" y="3187700"/>
            <a:ext cx="10896600" cy="7340600"/>
          </a:xfrm>
          <a:prstGeom prst="arc">
            <a:avLst>
              <a:gd name="adj1" fmla="val 16201078"/>
              <a:gd name="adj2" fmla="val 7125"/>
            </a:avLst>
          </a:prstGeom>
          <a:solidFill>
            <a:schemeClr val="tx1">
              <a:lumMod val="75000"/>
            </a:schemeClr>
          </a:solidFill>
          <a:ln w="85725" cap="flat" cmpd="sng" algn="ctr">
            <a:no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nb-NO">
              <a:ea typeface="ＭＳ Ｐゴシック" charset="0"/>
              <a:cs typeface="ＭＳ Ｐゴシック" charset="0"/>
            </a:endParaRPr>
          </a:p>
        </p:txBody>
      </p:sp>
      <p:pic>
        <p:nvPicPr>
          <p:cNvPr id="13" name="Picture 12" descr="Billede til free sample-templates.jpg"/>
          <p:cNvPicPr>
            <a:picLocks noChangeAspect="1"/>
          </p:cNvPicPr>
          <p:nvPr/>
        </p:nvPicPr>
        <p:blipFill>
          <a:blip r:embed="rId3" cstate="print"/>
          <a:stretch>
            <a:fillRect/>
          </a:stretch>
        </p:blipFill>
        <p:spPr>
          <a:xfrm>
            <a:off x="304800" y="1330298"/>
            <a:ext cx="2919359" cy="1825128"/>
          </a:xfrm>
          <a:prstGeom prst="rect">
            <a:avLst/>
          </a:prstGeom>
          <a:effectLst>
            <a:outerShdw blurRad="50800" dist="25400" dir="12000000">
              <a:srgbClr val="000000">
                <a:alpha val="43000"/>
              </a:srgbClr>
            </a:outerShdw>
            <a:reflection stA="35000" endPos="26000" dist="12700" dir="5400000" sy="-100000" algn="bl" rotWithShape="0"/>
          </a:effectLst>
        </p:spPr>
      </p:pic>
      <p:pic>
        <p:nvPicPr>
          <p:cNvPr id="14" name="Picture 13" descr="music.jpg"/>
          <p:cNvPicPr>
            <a:picLocks noChangeAspect="1"/>
          </p:cNvPicPr>
          <p:nvPr/>
        </p:nvPicPr>
        <p:blipFill>
          <a:blip r:embed="rId4" cstate="print"/>
          <a:stretch>
            <a:fillRect/>
          </a:stretch>
        </p:blipFill>
        <p:spPr>
          <a:xfrm>
            <a:off x="2906799" y="2174957"/>
            <a:ext cx="3136592" cy="1960938"/>
          </a:xfrm>
          <a:prstGeom prst="rect">
            <a:avLst/>
          </a:prstGeom>
          <a:effectLst>
            <a:reflection stA="33000" endPos="34000" dist="12700" dir="5400000" sy="-100000" algn="bl" rotWithShape="0"/>
          </a:effectLst>
        </p:spPr>
      </p:pic>
      <p:pic>
        <p:nvPicPr>
          <p:cNvPr id="15" name="Picture 14" descr="buddism.jpg"/>
          <p:cNvPicPr>
            <a:picLocks noChangeAspect="1"/>
          </p:cNvPicPr>
          <p:nvPr/>
        </p:nvPicPr>
        <p:blipFill>
          <a:blip r:embed="rId5" cstate="print"/>
          <a:stretch>
            <a:fillRect/>
          </a:stretch>
        </p:blipFill>
        <p:spPr>
          <a:xfrm>
            <a:off x="5105400" y="4038600"/>
            <a:ext cx="3581400" cy="2239023"/>
          </a:xfrm>
          <a:prstGeom prst="rect">
            <a:avLst/>
          </a:prstGeom>
          <a:effectLst>
            <a:outerShdw blurRad="50800" dist="25400" dir="11940000">
              <a:srgbClr val="000000">
                <a:alpha val="43000"/>
              </a:srgbClr>
            </a:outerShdw>
            <a:reflection stA="35000" endPos="26000" dist="12700" dir="5400000" sy="-100000" algn="bl" rotWithShape="0"/>
          </a:effectLst>
        </p:spPr>
      </p:pic>
      <p:sp>
        <p:nvSpPr>
          <p:cNvPr id="17" name="TextBox 3"/>
          <p:cNvSpPr txBox="1">
            <a:spLocks noChangeArrowheads="1"/>
          </p:cNvSpPr>
          <p:nvPr/>
        </p:nvSpPr>
        <p:spPr bwMode="auto">
          <a:xfrm>
            <a:off x="6784975" y="3742565"/>
            <a:ext cx="1882775" cy="369332"/>
          </a:xfrm>
          <a:prstGeom prst="rect">
            <a:avLst/>
          </a:prstGeom>
          <a:noFill/>
          <a:ln w="9525">
            <a:noFill/>
            <a:miter lim="800000"/>
            <a:headEnd/>
            <a:tailEnd/>
          </a:ln>
        </p:spPr>
        <p:txBody>
          <a:bodyPr wrap="square">
            <a:spAutoFit/>
          </a:bodyPr>
          <a:lstStyle/>
          <a:p>
            <a:pPr algn="r"/>
            <a:r>
              <a:rPr lang="en-US" b="1" dirty="0" smtClean="0">
                <a:solidFill>
                  <a:schemeClr val="bg1"/>
                </a:solidFill>
              </a:rPr>
              <a:t>Chevy Volt</a:t>
            </a:r>
            <a:endParaRPr lang="en-US" b="1" dirty="0">
              <a:solidFill>
                <a:schemeClr val="bg1"/>
              </a:solidFill>
            </a:endParaRPr>
          </a:p>
        </p:txBody>
      </p:sp>
      <p:sp>
        <p:nvSpPr>
          <p:cNvPr id="18" name="TextBox 4"/>
          <p:cNvSpPr txBox="1">
            <a:spLocks noChangeArrowheads="1"/>
          </p:cNvSpPr>
          <p:nvPr/>
        </p:nvSpPr>
        <p:spPr bwMode="auto">
          <a:xfrm>
            <a:off x="2935374" y="1872975"/>
            <a:ext cx="3158990" cy="369887"/>
          </a:xfrm>
          <a:prstGeom prst="rect">
            <a:avLst/>
          </a:prstGeom>
          <a:noFill/>
          <a:ln w="9525">
            <a:noFill/>
            <a:miter lim="800000"/>
            <a:headEnd/>
            <a:tailEnd/>
          </a:ln>
        </p:spPr>
        <p:txBody>
          <a:bodyPr wrap="square">
            <a:spAutoFit/>
          </a:bodyPr>
          <a:lstStyle/>
          <a:p>
            <a:pPr algn="r"/>
            <a:r>
              <a:rPr lang="en-US" b="1" dirty="0" smtClean="0">
                <a:solidFill>
                  <a:schemeClr val="bg1"/>
                </a:solidFill>
              </a:rPr>
              <a:t>Ford Focus Electric</a:t>
            </a:r>
            <a:endParaRPr lang="en-US" b="1" dirty="0">
              <a:solidFill>
                <a:schemeClr val="bg1"/>
              </a:solidFill>
            </a:endParaRPr>
          </a:p>
        </p:txBody>
      </p:sp>
      <p:sp>
        <p:nvSpPr>
          <p:cNvPr id="22" name="TextBox 4"/>
          <p:cNvSpPr txBox="1">
            <a:spLocks noChangeArrowheads="1"/>
          </p:cNvSpPr>
          <p:nvPr/>
        </p:nvSpPr>
        <p:spPr bwMode="auto">
          <a:xfrm>
            <a:off x="286793" y="1038225"/>
            <a:ext cx="2937366" cy="369332"/>
          </a:xfrm>
          <a:prstGeom prst="rect">
            <a:avLst/>
          </a:prstGeom>
          <a:noFill/>
          <a:ln w="9525">
            <a:noFill/>
            <a:miter lim="800000"/>
            <a:headEnd/>
            <a:tailEnd/>
          </a:ln>
        </p:spPr>
        <p:txBody>
          <a:bodyPr wrap="square">
            <a:spAutoFit/>
          </a:bodyPr>
          <a:lstStyle/>
          <a:p>
            <a:pPr algn="r"/>
            <a:r>
              <a:rPr lang="en-US" b="1" dirty="0" smtClean="0">
                <a:solidFill>
                  <a:schemeClr val="bg1"/>
                </a:solidFill>
              </a:rPr>
              <a:t>Nissan Leaf</a:t>
            </a:r>
            <a:endParaRPr lang="en-US" b="1" dirty="0">
              <a:solidFill>
                <a:schemeClr val="bg1"/>
              </a:solidFill>
            </a:endParaRPr>
          </a:p>
        </p:txBody>
      </p:sp>
      <p:sp>
        <p:nvSpPr>
          <p:cNvPr id="16" name="Title 15"/>
          <p:cNvSpPr>
            <a:spLocks noGrp="1"/>
          </p:cNvSpPr>
          <p:nvPr>
            <p:ph type="title" idx="4294967295"/>
          </p:nvPr>
        </p:nvSpPr>
        <p:spPr>
          <a:xfrm>
            <a:off x="-6350" y="0"/>
            <a:ext cx="5264150" cy="685800"/>
          </a:xfrm>
        </p:spPr>
        <p:txBody>
          <a:bodyPr anchor="t"/>
          <a:lstStyle/>
          <a:p>
            <a:r>
              <a:rPr lang="en-US" b="1" dirty="0" smtClean="0"/>
              <a:t>On the Road in 2011 and 2012</a:t>
            </a:r>
            <a:endParaRPr lang="en-US" b="1" dirty="0"/>
          </a:p>
        </p:txBody>
      </p:sp>
      <p:sp>
        <p:nvSpPr>
          <p:cNvPr id="2" name="TextBox 1"/>
          <p:cNvSpPr txBox="1"/>
          <p:nvPr/>
        </p:nvSpPr>
        <p:spPr>
          <a:xfrm>
            <a:off x="304800" y="4206121"/>
            <a:ext cx="3200400" cy="2862322"/>
          </a:xfrm>
          <a:prstGeom prst="rect">
            <a:avLst/>
          </a:prstGeom>
          <a:noFill/>
        </p:spPr>
        <p:txBody>
          <a:bodyPr wrap="square" rtlCol="0">
            <a:spAutoFit/>
          </a:bodyPr>
          <a:lstStyle/>
          <a:p>
            <a:pPr algn="ctr"/>
            <a:r>
              <a:rPr lang="en-US" dirty="0">
                <a:solidFill>
                  <a:schemeClr val="bg1"/>
                </a:solidFill>
              </a:rPr>
              <a:t>It will take a concerted effort of science, engineering, policy, testing and validation to assure the battery systems of the transportation sector </a:t>
            </a:r>
            <a:r>
              <a:rPr lang="en-US" dirty="0" smtClean="0">
                <a:solidFill>
                  <a:schemeClr val="bg1"/>
                </a:solidFill>
              </a:rPr>
              <a:t>meet safety </a:t>
            </a:r>
            <a:r>
              <a:rPr lang="en-US" dirty="0">
                <a:solidFill>
                  <a:schemeClr val="bg1"/>
                </a:solidFill>
              </a:rPr>
              <a:t>performance, life and </a:t>
            </a:r>
            <a:r>
              <a:rPr lang="en-US" dirty="0" smtClean="0">
                <a:solidFill>
                  <a:schemeClr val="bg1"/>
                </a:solidFill>
              </a:rPr>
              <a:t>cost expectations </a:t>
            </a:r>
            <a:r>
              <a:rPr lang="en-US" dirty="0">
                <a:solidFill>
                  <a:schemeClr val="bg1"/>
                </a:solidFill>
              </a:rPr>
              <a:t>of the general </a:t>
            </a:r>
            <a:r>
              <a:rPr lang="en-US" dirty="0" smtClean="0">
                <a:solidFill>
                  <a:schemeClr val="bg1"/>
                </a:solidFill>
              </a:rPr>
              <a:t>consumer.</a:t>
            </a: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p:txBody>
      </p:sp>
      <p:sp>
        <p:nvSpPr>
          <p:cNvPr id="3" name="TextBox 2"/>
          <p:cNvSpPr txBox="1"/>
          <p:nvPr/>
        </p:nvSpPr>
        <p:spPr>
          <a:xfrm>
            <a:off x="6324600" y="950200"/>
            <a:ext cx="2590800" cy="2585323"/>
          </a:xfrm>
          <a:prstGeom prst="rect">
            <a:avLst/>
          </a:prstGeom>
          <a:noFill/>
        </p:spPr>
        <p:txBody>
          <a:bodyPr wrap="square" rtlCol="0">
            <a:spAutoFit/>
          </a:bodyPr>
          <a:lstStyle/>
          <a:p>
            <a:pPr algn="ctr"/>
            <a:r>
              <a:rPr lang="en-US" dirty="0">
                <a:solidFill>
                  <a:schemeClr val="bg1"/>
                </a:solidFill>
              </a:rPr>
              <a:t>SAE seeks to work with other </a:t>
            </a:r>
            <a:r>
              <a:rPr lang="en-US" dirty="0" smtClean="0">
                <a:solidFill>
                  <a:schemeClr val="bg1"/>
                </a:solidFill>
              </a:rPr>
              <a:t>SDO’s and governments </a:t>
            </a:r>
            <a:r>
              <a:rPr lang="en-US" dirty="0">
                <a:solidFill>
                  <a:schemeClr val="bg1"/>
                </a:solidFill>
              </a:rPr>
              <a:t>in harmonizing global standards for bettering the standards of living for generations to come. </a:t>
            </a:r>
          </a:p>
          <a:p>
            <a:pPr algn="ctr"/>
            <a:endParaRPr lang="en-US"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0" y="4876800"/>
            <a:ext cx="8229600" cy="1371600"/>
          </a:xfrm>
        </p:spPr>
        <p:txBody>
          <a:bodyPr>
            <a:noAutofit/>
          </a:bodyPr>
          <a:lstStyle/>
          <a:p>
            <a:r>
              <a:rPr lang="en-US" sz="4800" b="1" dirty="0" smtClean="0">
                <a:solidFill>
                  <a:schemeClr val="tx1"/>
                </a:solidFill>
              </a:rPr>
              <a:t>Thank you</a:t>
            </a:r>
            <a:endParaRPr lang="en-US" sz="4800" dirty="0" smtClean="0">
              <a:solidFill>
                <a:schemeClr val="tx2"/>
              </a:solidFill>
            </a:endParaRPr>
          </a:p>
        </p:txBody>
      </p:sp>
    </p:spTree>
    <p:extLst>
      <p:ext uri="{BB962C8B-B14F-4D97-AF65-F5344CB8AC3E}">
        <p14:creationId xmlns:p14="http://schemas.microsoft.com/office/powerpoint/2010/main" val="4128321072"/>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FocusElectric_14_LR.jpg"/>
          <p:cNvPicPr>
            <a:picLocks noChangeAspect="1"/>
          </p:cNvPicPr>
          <p:nvPr/>
        </p:nvPicPr>
        <p:blipFill rotWithShape="1">
          <a:blip r:embed="rId3" cstate="print"/>
          <a:srcRect l="1" t="24248" r="45686" b="7583"/>
          <a:stretch/>
        </p:blipFill>
        <p:spPr bwMode="auto">
          <a:xfrm>
            <a:off x="5529186" y="2079859"/>
            <a:ext cx="3646866" cy="2644541"/>
          </a:xfrm>
          <a:prstGeom prst="rect">
            <a:avLst/>
          </a:prstGeom>
          <a:noFill/>
          <a:ln w="9525">
            <a:noFill/>
            <a:miter lim="800000"/>
            <a:headEnd/>
            <a:tailEnd/>
          </a:ln>
        </p:spPr>
      </p:pic>
      <p:pic>
        <p:nvPicPr>
          <p:cNvPr id="10" name="Picture 9" descr="FocusElectric_60_LR.png"/>
          <p:cNvPicPr>
            <a:picLocks noChangeAspect="1"/>
          </p:cNvPicPr>
          <p:nvPr/>
        </p:nvPicPr>
        <p:blipFill rotWithShape="1">
          <a:blip r:embed="rId4" cstate="print"/>
          <a:srcRect l="33537" t="9124" b="25658"/>
          <a:stretch/>
        </p:blipFill>
        <p:spPr>
          <a:xfrm>
            <a:off x="5529187" y="4477408"/>
            <a:ext cx="3646865" cy="2396359"/>
          </a:xfrm>
          <a:prstGeom prst="rect">
            <a:avLst/>
          </a:prstGeom>
        </p:spPr>
      </p:pic>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l="-637" t="4215" r="637" b="10838"/>
          <a:stretch/>
        </p:blipFill>
        <p:spPr>
          <a:xfrm>
            <a:off x="5465604" y="-2628"/>
            <a:ext cx="3710448" cy="2101291"/>
          </a:xfrm>
          <a:prstGeom prst="rect">
            <a:avLst/>
          </a:prstGeom>
        </p:spPr>
      </p:pic>
      <p:sp>
        <p:nvSpPr>
          <p:cNvPr id="11" name="Rectangle 15"/>
          <p:cNvSpPr>
            <a:spLocks noChangeArrowheads="1"/>
          </p:cNvSpPr>
          <p:nvPr/>
        </p:nvSpPr>
        <p:spPr bwMode="gray">
          <a:xfrm rot="10800000">
            <a:off x="-3" y="0"/>
            <a:ext cx="5531813" cy="6858000"/>
          </a:xfrm>
          <a:prstGeom prst="rect">
            <a:avLst/>
          </a:prstGeom>
          <a:gradFill rotWithShape="0">
            <a:gsLst>
              <a:gs pos="0">
                <a:schemeClr val="tx1"/>
              </a:gs>
              <a:gs pos="100000">
                <a:schemeClr val="tx1">
                  <a:gamma/>
                  <a:shade val="46275"/>
                  <a:invGamma/>
                </a:schemeClr>
              </a:gs>
            </a:gsLst>
            <a:lin ang="5400000" scaled="0"/>
          </a:gradFill>
          <a:ln w="9525">
            <a:noFill/>
            <a:miter lim="800000"/>
            <a:headEnd/>
            <a:tailEnd/>
          </a:ln>
          <a:effectLst/>
        </p:spPr>
        <p:txBody>
          <a:bodyPr wrap="none" anchor="ctr"/>
          <a:lstStyle/>
          <a:p>
            <a:endParaRPr lang="en-US" dirty="0">
              <a:solidFill>
                <a:schemeClr val="bg1"/>
              </a:solidFill>
            </a:endParaRPr>
          </a:p>
        </p:txBody>
      </p:sp>
      <p:sp>
        <p:nvSpPr>
          <p:cNvPr id="2" name="Content Placeholder 1"/>
          <p:cNvSpPr>
            <a:spLocks noGrp="1"/>
          </p:cNvSpPr>
          <p:nvPr>
            <p:ph idx="1"/>
          </p:nvPr>
        </p:nvSpPr>
        <p:spPr>
          <a:xfrm>
            <a:off x="147401" y="341587"/>
            <a:ext cx="5237004" cy="5334000"/>
          </a:xfrm>
        </p:spPr>
        <p:txBody>
          <a:bodyPr/>
          <a:lstStyle/>
          <a:p>
            <a:pPr marL="0" indent="0">
              <a:spcBef>
                <a:spcPts val="1800"/>
              </a:spcBef>
              <a:buNone/>
            </a:pPr>
            <a:r>
              <a:rPr lang="en-US" sz="3600" b="1" dirty="0" smtClean="0">
                <a:solidFill>
                  <a:schemeClr val="bg1"/>
                </a:solidFill>
              </a:rPr>
              <a:t>Metrics for Energy Storage Systems: (cells/modules/packs)</a:t>
            </a:r>
          </a:p>
          <a:p>
            <a:pPr marL="0" indent="0">
              <a:spcBef>
                <a:spcPts val="1800"/>
              </a:spcBef>
              <a:buNone/>
            </a:pPr>
            <a:endParaRPr lang="en-US" sz="3600" b="1" dirty="0" smtClean="0">
              <a:solidFill>
                <a:schemeClr val="bg1"/>
              </a:solidFill>
            </a:endParaRPr>
          </a:p>
          <a:p>
            <a:pPr>
              <a:spcBef>
                <a:spcPts val="1800"/>
              </a:spcBef>
            </a:pPr>
            <a:r>
              <a:rPr lang="en-US" sz="6600" b="1" dirty="0" smtClean="0">
                <a:solidFill>
                  <a:schemeClr val="bg1"/>
                </a:solidFill>
              </a:rPr>
              <a:t>Safety</a:t>
            </a:r>
          </a:p>
          <a:p>
            <a:pPr>
              <a:spcBef>
                <a:spcPts val="1800"/>
              </a:spcBef>
            </a:pPr>
            <a:r>
              <a:rPr lang="en-US" sz="3600" b="1" dirty="0" smtClean="0">
                <a:solidFill>
                  <a:schemeClr val="bg1"/>
                </a:solidFill>
              </a:rPr>
              <a:t>Performance</a:t>
            </a:r>
          </a:p>
          <a:p>
            <a:pPr>
              <a:spcBef>
                <a:spcPts val="1800"/>
              </a:spcBef>
            </a:pPr>
            <a:r>
              <a:rPr lang="en-US" sz="3600" b="1" dirty="0" smtClean="0">
                <a:solidFill>
                  <a:schemeClr val="bg1"/>
                </a:solidFill>
              </a:rPr>
              <a:t>Life</a:t>
            </a:r>
          </a:p>
          <a:p>
            <a:pPr>
              <a:spcBef>
                <a:spcPts val="1800"/>
              </a:spcBef>
            </a:pPr>
            <a:r>
              <a:rPr lang="en-US" sz="3600" b="1" dirty="0" smtClean="0">
                <a:solidFill>
                  <a:schemeClr val="bg1"/>
                </a:solidFill>
              </a:rPr>
              <a:t>Cost</a:t>
            </a:r>
            <a:endParaRPr lang="en-US" sz="3600" b="1" dirty="0">
              <a:solidFill>
                <a:schemeClr val="bg1"/>
              </a:solidFill>
            </a:endParaRPr>
          </a:p>
        </p:txBody>
      </p:sp>
    </p:spTree>
    <p:extLst>
      <p:ext uri="{BB962C8B-B14F-4D97-AF65-F5344CB8AC3E}">
        <p14:creationId xmlns:p14="http://schemas.microsoft.com/office/powerpoint/2010/main" val="388590278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5"/>
          <p:cNvSpPr>
            <a:spLocks noChangeArrowheads="1"/>
          </p:cNvSpPr>
          <p:nvPr/>
        </p:nvSpPr>
        <p:spPr bwMode="gray">
          <a:xfrm>
            <a:off x="0" y="762000"/>
            <a:ext cx="9144000" cy="1143000"/>
          </a:xfrm>
          <a:prstGeom prst="rect">
            <a:avLst/>
          </a:prstGeom>
          <a:gradFill rotWithShape="0">
            <a:gsLst>
              <a:gs pos="0">
                <a:schemeClr val="tx1"/>
              </a:gs>
              <a:gs pos="100000">
                <a:schemeClr val="tx1">
                  <a:gamma/>
                  <a:shade val="46275"/>
                  <a:invGamma/>
                </a:schemeClr>
              </a:gs>
            </a:gsLst>
            <a:lin ang="0" scaled="1"/>
          </a:gradFill>
          <a:ln w="9525">
            <a:noFill/>
            <a:miter lim="800000"/>
            <a:headEnd/>
            <a:tailEnd/>
          </a:ln>
          <a:effectLst/>
        </p:spPr>
        <p:txBody>
          <a:bodyPr wrap="none" anchor="ctr"/>
          <a:lstStyle/>
          <a:p>
            <a:endParaRPr lang="en-US" dirty="0"/>
          </a:p>
        </p:txBody>
      </p:sp>
      <p:pic>
        <p:nvPicPr>
          <p:cNvPr id="4" name="Picture 3" descr="Baghdad Battery original.jpg"/>
          <p:cNvPicPr>
            <a:picLocks noChangeAspect="1"/>
          </p:cNvPicPr>
          <p:nvPr/>
        </p:nvPicPr>
        <p:blipFill>
          <a:blip r:embed="rId3" cstate="print"/>
          <a:stretch>
            <a:fillRect/>
          </a:stretch>
        </p:blipFill>
        <p:spPr>
          <a:xfrm>
            <a:off x="838200" y="2057400"/>
            <a:ext cx="7263920" cy="4419600"/>
          </a:xfrm>
          <a:prstGeom prst="rect">
            <a:avLst/>
          </a:prstGeom>
        </p:spPr>
      </p:pic>
      <p:sp>
        <p:nvSpPr>
          <p:cNvPr id="10" name="Title 9"/>
          <p:cNvSpPr>
            <a:spLocks noGrp="1"/>
          </p:cNvSpPr>
          <p:nvPr>
            <p:ph type="title" idx="4294967295"/>
          </p:nvPr>
        </p:nvSpPr>
        <p:spPr>
          <a:xfrm>
            <a:off x="0" y="0"/>
            <a:ext cx="5943600" cy="762000"/>
          </a:xfrm>
        </p:spPr>
        <p:txBody>
          <a:bodyPr/>
          <a:lstStyle/>
          <a:p>
            <a:pPr lvl="0">
              <a:defRPr/>
            </a:pPr>
            <a:r>
              <a:rPr lang="en-US" b="1" dirty="0" smtClean="0">
                <a:solidFill>
                  <a:schemeClr val="tx2"/>
                </a:solidFill>
              </a:rPr>
              <a:t>Baghdad Battery </a:t>
            </a:r>
            <a:r>
              <a:rPr lang="en-US" b="1" i="1" dirty="0" smtClean="0">
                <a:solidFill>
                  <a:schemeClr val="tx2"/>
                </a:solidFill>
              </a:rPr>
              <a:t>– </a:t>
            </a:r>
            <a:r>
              <a:rPr lang="en-US" i="1" dirty="0" smtClean="0">
                <a:solidFill>
                  <a:schemeClr val="tx2"/>
                </a:solidFill>
              </a:rPr>
              <a:t>Cell technology has come a long way in 2000 years!</a:t>
            </a:r>
            <a:endParaRPr lang="en-US" i="1" dirty="0">
              <a:solidFill>
                <a:schemeClr val="tx2"/>
              </a:solidFill>
            </a:endParaRPr>
          </a:p>
        </p:txBody>
      </p:sp>
      <p:sp>
        <p:nvSpPr>
          <p:cNvPr id="3" name="Content Placeholder 2"/>
          <p:cNvSpPr>
            <a:spLocks noGrp="1"/>
          </p:cNvSpPr>
          <p:nvPr>
            <p:ph idx="1"/>
          </p:nvPr>
        </p:nvSpPr>
        <p:spPr>
          <a:xfrm>
            <a:off x="152401" y="880750"/>
            <a:ext cx="8839200" cy="1066800"/>
          </a:xfrm>
        </p:spPr>
        <p:txBody>
          <a:bodyPr/>
          <a:lstStyle/>
          <a:p>
            <a:pPr marL="0" indent="0" algn="ctr">
              <a:spcBef>
                <a:spcPts val="0"/>
              </a:spcBef>
              <a:buNone/>
            </a:pPr>
            <a:r>
              <a:rPr lang="en-US" sz="1600" b="1" dirty="0" smtClean="0">
                <a:solidFill>
                  <a:schemeClr val="bg1"/>
                </a:solidFill>
              </a:rPr>
              <a:t>In 1938, while in Baghdad, German archeologist Wilhelm Koenig discovered a  five inch clay jar containing a copper cylinder that surrounded an iron rod. The jar showed signs of corrosion and seemed to have once contained a mild acid, such as vinegar or wine. </a:t>
            </a:r>
          </a:p>
          <a:p>
            <a:pPr algn="just"/>
            <a:endParaRPr lang="en-US" sz="1200" b="1" dirty="0" smtClean="0">
              <a:solidFill>
                <a:schemeClr val="bg1"/>
              </a:solidFill>
            </a:endParaRPr>
          </a:p>
          <a:p>
            <a:pPr algn="just"/>
            <a:endParaRPr lang="en-US" sz="1200" b="1"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5"/>
          <p:cNvSpPr>
            <a:spLocks noChangeArrowheads="1"/>
          </p:cNvSpPr>
          <p:nvPr/>
        </p:nvSpPr>
        <p:spPr bwMode="gray">
          <a:xfrm>
            <a:off x="0" y="0"/>
            <a:ext cx="4572000" cy="6858000"/>
          </a:xfrm>
          <a:prstGeom prst="rect">
            <a:avLst/>
          </a:prstGeom>
          <a:gradFill rotWithShape="0">
            <a:gsLst>
              <a:gs pos="0">
                <a:schemeClr val="tx1"/>
              </a:gs>
              <a:gs pos="100000">
                <a:schemeClr val="tx1">
                  <a:gamma/>
                  <a:shade val="46275"/>
                  <a:invGamma/>
                </a:schemeClr>
              </a:gs>
            </a:gsLst>
            <a:lin ang="0" scaled="1"/>
          </a:gradFill>
          <a:ln w="9525">
            <a:noFill/>
            <a:miter lim="800000"/>
            <a:headEnd/>
            <a:tailEnd/>
          </a:ln>
          <a:effectLst/>
        </p:spPr>
        <p:txBody>
          <a:bodyPr wrap="none" anchor="ctr"/>
          <a:lstStyle/>
          <a:p>
            <a:endParaRPr lang="en-US" dirty="0">
              <a:solidFill>
                <a:schemeClr val="bg1"/>
              </a:solidFill>
            </a:endParaRPr>
          </a:p>
        </p:txBody>
      </p:sp>
      <p:sp>
        <p:nvSpPr>
          <p:cNvPr id="2" name="Title 1"/>
          <p:cNvSpPr>
            <a:spLocks noGrp="1"/>
          </p:cNvSpPr>
          <p:nvPr>
            <p:ph type="title" idx="4294967295"/>
          </p:nvPr>
        </p:nvSpPr>
        <p:spPr>
          <a:xfrm>
            <a:off x="0" y="0"/>
            <a:ext cx="4572000" cy="762000"/>
          </a:xfrm>
        </p:spPr>
        <p:txBody>
          <a:bodyPr/>
          <a:lstStyle/>
          <a:p>
            <a:r>
              <a:rPr lang="en-US" b="1" dirty="0" smtClean="0">
                <a:solidFill>
                  <a:schemeClr val="tx2"/>
                </a:solidFill>
              </a:rPr>
              <a:t>Reemergence of Electrified Automobiles</a:t>
            </a:r>
            <a:endParaRPr lang="en-US" dirty="0">
              <a:solidFill>
                <a:schemeClr val="tx2"/>
              </a:solidFill>
            </a:endParaRPr>
          </a:p>
        </p:txBody>
      </p:sp>
      <p:sp>
        <p:nvSpPr>
          <p:cNvPr id="3" name="Content Placeholder 2"/>
          <p:cNvSpPr>
            <a:spLocks noGrp="1"/>
          </p:cNvSpPr>
          <p:nvPr>
            <p:ph idx="1"/>
          </p:nvPr>
        </p:nvSpPr>
        <p:spPr>
          <a:xfrm>
            <a:off x="123824" y="1219200"/>
            <a:ext cx="4219576" cy="5334000"/>
          </a:xfrm>
        </p:spPr>
        <p:txBody>
          <a:bodyPr/>
          <a:lstStyle/>
          <a:p>
            <a:pPr>
              <a:spcBef>
                <a:spcPts val="0"/>
              </a:spcBef>
              <a:spcAft>
                <a:spcPts val="1200"/>
              </a:spcAft>
            </a:pPr>
            <a:r>
              <a:rPr lang="en-US" sz="1600" b="1" dirty="0" smtClean="0">
                <a:solidFill>
                  <a:schemeClr val="bg1"/>
                </a:solidFill>
              </a:rPr>
              <a:t>William Morrison of Des Moines, Iowa builds the first successful electric automobile in the United States in 1891</a:t>
            </a:r>
          </a:p>
          <a:p>
            <a:pPr>
              <a:spcBef>
                <a:spcPts val="0"/>
              </a:spcBef>
              <a:spcAft>
                <a:spcPts val="1200"/>
              </a:spcAft>
            </a:pPr>
            <a:endParaRPr lang="en-US" sz="1600" b="1" dirty="0" smtClean="0">
              <a:solidFill>
                <a:schemeClr val="bg1"/>
              </a:solidFill>
            </a:endParaRPr>
          </a:p>
          <a:p>
            <a:pPr>
              <a:spcBef>
                <a:spcPts val="0"/>
              </a:spcBef>
              <a:spcAft>
                <a:spcPts val="1200"/>
              </a:spcAft>
            </a:pPr>
            <a:r>
              <a:rPr lang="en-US" sz="1600" b="1" dirty="0" smtClean="0">
                <a:solidFill>
                  <a:schemeClr val="bg1"/>
                </a:solidFill>
              </a:rPr>
              <a:t>Same primary issue 120 years ago as today which is energy storage via battery technology</a:t>
            </a:r>
          </a:p>
          <a:p>
            <a:pPr>
              <a:spcBef>
                <a:spcPts val="0"/>
              </a:spcBef>
              <a:spcAft>
                <a:spcPts val="1200"/>
              </a:spcAft>
            </a:pPr>
            <a:endParaRPr lang="en-US" sz="1600" b="1" dirty="0" smtClean="0">
              <a:solidFill>
                <a:schemeClr val="bg1"/>
              </a:solidFill>
            </a:endParaRPr>
          </a:p>
          <a:p>
            <a:pPr>
              <a:spcBef>
                <a:spcPts val="0"/>
              </a:spcBef>
              <a:spcAft>
                <a:spcPts val="1200"/>
              </a:spcAft>
            </a:pPr>
            <a:r>
              <a:rPr lang="en-US" sz="1600" b="1" dirty="0" smtClean="0">
                <a:solidFill>
                  <a:schemeClr val="bg1"/>
                </a:solidFill>
              </a:rPr>
              <a:t>Necessitated by environmental pollution, cost and dependency on foreign fuels</a:t>
            </a:r>
          </a:p>
          <a:p>
            <a:pPr>
              <a:spcBef>
                <a:spcPts val="0"/>
              </a:spcBef>
              <a:spcAft>
                <a:spcPts val="1200"/>
              </a:spcAft>
            </a:pPr>
            <a:endParaRPr lang="en-US" sz="1600" b="1" dirty="0" smtClean="0">
              <a:solidFill>
                <a:schemeClr val="bg1"/>
              </a:solidFill>
            </a:endParaRPr>
          </a:p>
          <a:p>
            <a:pPr>
              <a:spcBef>
                <a:spcPts val="0"/>
              </a:spcBef>
              <a:spcAft>
                <a:spcPts val="1200"/>
              </a:spcAft>
            </a:pPr>
            <a:r>
              <a:rPr lang="en-US" sz="1600" b="1" dirty="0" smtClean="0">
                <a:solidFill>
                  <a:schemeClr val="bg1"/>
                </a:solidFill>
              </a:rPr>
              <a:t>New technologies drive societal expectations of governance for public protection (safety) – this drives the need for standards across the value chain</a:t>
            </a:r>
          </a:p>
          <a:p>
            <a:pPr>
              <a:spcBef>
                <a:spcPts val="0"/>
              </a:spcBef>
              <a:spcAft>
                <a:spcPts val="1200"/>
              </a:spcAft>
            </a:pPr>
            <a:endParaRPr lang="en-US" sz="1600" b="1" dirty="0" smtClean="0">
              <a:solidFill>
                <a:schemeClr val="bg1"/>
              </a:solidFill>
            </a:endParaRPr>
          </a:p>
          <a:p>
            <a:pPr>
              <a:spcBef>
                <a:spcPts val="0"/>
              </a:spcBef>
              <a:spcAft>
                <a:spcPts val="1200"/>
              </a:spcAft>
            </a:pPr>
            <a:endParaRPr lang="en-US" sz="1600" b="1" dirty="0" smtClean="0">
              <a:solidFill>
                <a:schemeClr val="bg1"/>
              </a:solidFill>
            </a:endParaRPr>
          </a:p>
        </p:txBody>
      </p:sp>
      <p:pic>
        <p:nvPicPr>
          <p:cNvPr id="5122" name="Picture 2" descr="1890 Morrison Electric"/>
          <p:cNvPicPr>
            <a:picLocks noChangeAspect="1" noChangeArrowheads="1"/>
          </p:cNvPicPr>
          <p:nvPr/>
        </p:nvPicPr>
        <p:blipFill>
          <a:blip r:embed="rId3" cstate="print"/>
          <a:srcRect/>
          <a:stretch>
            <a:fillRect/>
          </a:stretch>
        </p:blipFill>
        <p:spPr bwMode="auto">
          <a:xfrm>
            <a:off x="4584700" y="1029716"/>
            <a:ext cx="4552434" cy="3414326"/>
          </a:xfrm>
          <a:prstGeom prst="rect">
            <a:avLst/>
          </a:prstGeom>
          <a:noFill/>
        </p:spPr>
      </p:pic>
      <p:grpSp>
        <p:nvGrpSpPr>
          <p:cNvPr id="4" name="Group 8"/>
          <p:cNvGrpSpPr/>
          <p:nvPr/>
        </p:nvGrpSpPr>
        <p:grpSpPr>
          <a:xfrm>
            <a:off x="4572000" y="5090373"/>
            <a:ext cx="4572000" cy="1742606"/>
            <a:chOff x="4572000" y="3048000"/>
            <a:chExt cx="3657600" cy="1394085"/>
          </a:xfrm>
        </p:grpSpPr>
        <p:pic>
          <p:nvPicPr>
            <p:cNvPr id="7" name="Picture 6" descr="card1h2.jpg"/>
            <p:cNvPicPr>
              <a:picLocks noChangeAspect="1"/>
            </p:cNvPicPr>
            <p:nvPr/>
          </p:nvPicPr>
          <p:blipFill>
            <a:blip r:embed="rId4" cstate="print"/>
            <a:stretch>
              <a:fillRect/>
            </a:stretch>
          </p:blipFill>
          <p:spPr>
            <a:xfrm>
              <a:off x="4572000" y="3048000"/>
              <a:ext cx="2362200" cy="1394085"/>
            </a:xfrm>
            <a:prstGeom prst="rect">
              <a:avLst/>
            </a:prstGeom>
          </p:spPr>
        </p:pic>
        <p:pic>
          <p:nvPicPr>
            <p:cNvPr id="8" name="Picture 7" descr="abc1h3.jpg"/>
            <p:cNvPicPr>
              <a:picLocks noChangeAspect="1"/>
            </p:cNvPicPr>
            <p:nvPr/>
          </p:nvPicPr>
          <p:blipFill>
            <a:blip r:embed="rId5" cstate="print"/>
            <a:srcRect r="5556"/>
            <a:stretch>
              <a:fillRect/>
            </a:stretch>
          </p:blipFill>
          <p:spPr>
            <a:xfrm>
              <a:off x="6934200" y="3048000"/>
              <a:ext cx="1295400" cy="1390918"/>
            </a:xfrm>
            <a:prstGeom prst="rect">
              <a:avLst/>
            </a:prstGeom>
          </p:spPr>
        </p:pic>
      </p:grpSp>
      <p:sp>
        <p:nvSpPr>
          <p:cNvPr id="10" name="Rectangle 9"/>
          <p:cNvSpPr/>
          <p:nvPr/>
        </p:nvSpPr>
        <p:spPr>
          <a:xfrm>
            <a:off x="4648200" y="4444042"/>
            <a:ext cx="4495800" cy="646331"/>
          </a:xfrm>
          <a:prstGeom prst="rect">
            <a:avLst/>
          </a:prstGeom>
        </p:spPr>
        <p:txBody>
          <a:bodyPr wrap="square">
            <a:spAutoFit/>
          </a:bodyPr>
          <a:lstStyle/>
          <a:p>
            <a:pPr algn="ctr">
              <a:defRPr/>
            </a:pPr>
            <a:r>
              <a:rPr lang="en-US" b="1" dirty="0" smtClean="0"/>
              <a:t>Morrison Electric at the1893</a:t>
            </a:r>
          </a:p>
          <a:p>
            <a:pPr algn="ctr">
              <a:defRPr/>
            </a:pPr>
            <a:r>
              <a:rPr lang="en-US" b="1" dirty="0" smtClean="0"/>
              <a:t>Columbian World's Expo in Chicago</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v1dwg2.jpg"/>
          <p:cNvPicPr>
            <a:picLocks noChangeAspect="1"/>
          </p:cNvPicPr>
          <p:nvPr/>
        </p:nvPicPr>
        <p:blipFill>
          <a:blip r:embed="rId3" cstate="print"/>
          <a:stretch>
            <a:fillRect/>
          </a:stretch>
        </p:blipFill>
        <p:spPr>
          <a:xfrm>
            <a:off x="772886" y="760414"/>
            <a:ext cx="7837714" cy="6095999"/>
          </a:xfrm>
          <a:prstGeom prst="rect">
            <a:avLst/>
          </a:prstGeom>
        </p:spPr>
      </p:pic>
      <p:sp>
        <p:nvSpPr>
          <p:cNvPr id="7" name="Title 6"/>
          <p:cNvSpPr>
            <a:spLocks noGrp="1"/>
          </p:cNvSpPr>
          <p:nvPr>
            <p:ph type="title" idx="4294967295"/>
          </p:nvPr>
        </p:nvSpPr>
        <p:spPr>
          <a:xfrm>
            <a:off x="0" y="0"/>
            <a:ext cx="5638800" cy="760414"/>
          </a:xfrm>
        </p:spPr>
        <p:txBody>
          <a:bodyPr/>
          <a:lstStyle/>
          <a:p>
            <a:r>
              <a:rPr lang="en-US" b="1" dirty="0" smtClean="0"/>
              <a:t>Example: Systems Integration</a:t>
            </a:r>
            <a:br>
              <a:rPr lang="en-US" b="1" dirty="0" smtClean="0"/>
            </a:br>
            <a:r>
              <a:rPr lang="en-US" b="1" dirty="0" smtClean="0"/>
              <a:t>1996 GM EV1</a:t>
            </a:r>
            <a:endParaRPr lang="en-US" dirty="0"/>
          </a:p>
        </p:txBody>
      </p:sp>
      <p:sp>
        <p:nvSpPr>
          <p:cNvPr id="9" name="Rectangle 8"/>
          <p:cNvSpPr/>
          <p:nvPr/>
        </p:nvSpPr>
        <p:spPr>
          <a:xfrm>
            <a:off x="6856194" y="6594803"/>
            <a:ext cx="2287806" cy="261610"/>
          </a:xfrm>
          <a:prstGeom prst="rect">
            <a:avLst/>
          </a:prstGeom>
        </p:spPr>
        <p:txBody>
          <a:bodyPr wrap="none">
            <a:spAutoFit/>
          </a:bodyPr>
          <a:lstStyle/>
          <a:p>
            <a:r>
              <a:rPr lang="en-US" sz="1100" dirty="0" smtClean="0"/>
              <a:t>Photo courtesy of General Motors</a:t>
            </a:r>
            <a:endParaRPr lang="en-US" sz="1100"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6" name="Straight Connector 65"/>
          <p:cNvCxnSpPr/>
          <p:nvPr/>
        </p:nvCxnSpPr>
        <p:spPr>
          <a:xfrm flipV="1">
            <a:off x="7772400" y="3587261"/>
            <a:ext cx="0" cy="6783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6858000" y="3587261"/>
            <a:ext cx="0" cy="6783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5561306" y="3587261"/>
            <a:ext cx="0" cy="6783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4122476" y="3587261"/>
            <a:ext cx="0" cy="6783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2928798" y="3587261"/>
            <a:ext cx="0" cy="6783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1676400" y="3587261"/>
            <a:ext cx="0" cy="6783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0" y="0"/>
            <a:ext cx="5791200" cy="762000"/>
          </a:xfrm>
        </p:spPr>
        <p:txBody>
          <a:bodyPr/>
          <a:lstStyle/>
          <a:p>
            <a:r>
              <a:rPr lang="en-US" b="1" dirty="0" smtClean="0">
                <a:solidFill>
                  <a:schemeClr val="tx2"/>
                </a:solidFill>
              </a:rPr>
              <a:t>Value Chain: Total Life Cycle Comprehended</a:t>
            </a:r>
            <a:endParaRPr lang="en-US" b="1" dirty="0">
              <a:solidFill>
                <a:schemeClr val="tx2"/>
              </a:solidFill>
            </a:endParaRPr>
          </a:p>
        </p:txBody>
      </p:sp>
      <p:sp>
        <p:nvSpPr>
          <p:cNvPr id="4" name="Date Placeholder 3"/>
          <p:cNvSpPr>
            <a:spLocks noGrp="1"/>
          </p:cNvSpPr>
          <p:nvPr>
            <p:ph type="dt" sz="half" idx="10"/>
          </p:nvPr>
        </p:nvSpPr>
        <p:spPr/>
        <p:txBody>
          <a:bodyPr/>
          <a:lstStyle/>
          <a:p>
            <a:fld id="{A5497427-1554-49DF-9BD5-0EFB10990BED}" type="datetime1">
              <a:rPr lang="en-US" smtClean="0">
                <a:solidFill>
                  <a:schemeClr val="tx1"/>
                </a:solidFill>
              </a:rPr>
              <a:t>5/17/2012</a:t>
            </a:fld>
            <a:endParaRPr lang="en-US" dirty="0">
              <a:solidFill>
                <a:schemeClr val="tx1"/>
              </a:solidFill>
            </a:endParaRPr>
          </a:p>
        </p:txBody>
      </p:sp>
      <p:sp>
        <p:nvSpPr>
          <p:cNvPr id="6" name="Slide Number Placeholder 5"/>
          <p:cNvSpPr>
            <a:spLocks noGrp="1"/>
          </p:cNvSpPr>
          <p:nvPr>
            <p:ph type="sldNum" sz="quarter" idx="12"/>
          </p:nvPr>
        </p:nvSpPr>
        <p:spPr/>
        <p:txBody>
          <a:bodyPr/>
          <a:lstStyle/>
          <a:p>
            <a:fld id="{0369BAE1-0045-48C2-B01F-5A1857FBD144}" type="slidenum">
              <a:rPr lang="en-US" smtClean="0">
                <a:solidFill>
                  <a:schemeClr val="tx1"/>
                </a:solidFill>
              </a:rPr>
              <a:t>6</a:t>
            </a:fld>
            <a:endParaRPr lang="en-US">
              <a:solidFill>
                <a:schemeClr val="tx1"/>
              </a:solidFill>
            </a:endParaRPr>
          </a:p>
        </p:txBody>
      </p:sp>
      <p:sp>
        <p:nvSpPr>
          <p:cNvPr id="8" name="TextBox 7"/>
          <p:cNvSpPr txBox="1"/>
          <p:nvPr/>
        </p:nvSpPr>
        <p:spPr>
          <a:xfrm>
            <a:off x="134404" y="3018936"/>
            <a:ext cx="1066510" cy="646331"/>
          </a:xfrm>
          <a:prstGeom prst="rect">
            <a:avLst/>
          </a:prstGeom>
          <a:noFill/>
        </p:spPr>
        <p:txBody>
          <a:bodyPr wrap="none" rtlCol="0">
            <a:spAutoFit/>
          </a:bodyPr>
          <a:lstStyle/>
          <a:p>
            <a:pPr algn="ctr"/>
            <a:r>
              <a:rPr lang="en-US" dirty="0" smtClean="0"/>
              <a:t>Raw</a:t>
            </a:r>
          </a:p>
          <a:p>
            <a:pPr algn="ctr"/>
            <a:r>
              <a:rPr lang="en-US" dirty="0" smtClean="0"/>
              <a:t>Materials</a:t>
            </a:r>
            <a:endParaRPr lang="en-US" dirty="0"/>
          </a:p>
        </p:txBody>
      </p:sp>
      <p:sp>
        <p:nvSpPr>
          <p:cNvPr id="9" name="TextBox 8"/>
          <p:cNvSpPr txBox="1"/>
          <p:nvPr/>
        </p:nvSpPr>
        <p:spPr>
          <a:xfrm>
            <a:off x="1366860" y="4278805"/>
            <a:ext cx="619080" cy="369332"/>
          </a:xfrm>
          <a:prstGeom prst="rect">
            <a:avLst/>
          </a:prstGeom>
          <a:noFill/>
        </p:spPr>
        <p:txBody>
          <a:bodyPr wrap="none" rtlCol="0">
            <a:spAutoFit/>
          </a:bodyPr>
          <a:lstStyle/>
          <a:p>
            <a:pPr algn="ctr"/>
            <a:r>
              <a:rPr lang="en-US" dirty="0" smtClean="0"/>
              <a:t>Cells</a:t>
            </a:r>
            <a:endParaRPr lang="en-US" dirty="0"/>
          </a:p>
        </p:txBody>
      </p:sp>
      <p:sp>
        <p:nvSpPr>
          <p:cNvPr id="10" name="TextBox 9"/>
          <p:cNvSpPr txBox="1"/>
          <p:nvPr/>
        </p:nvSpPr>
        <p:spPr>
          <a:xfrm>
            <a:off x="2472848" y="3278769"/>
            <a:ext cx="1005404" cy="369332"/>
          </a:xfrm>
          <a:prstGeom prst="rect">
            <a:avLst/>
          </a:prstGeom>
          <a:noFill/>
        </p:spPr>
        <p:txBody>
          <a:bodyPr wrap="none" rtlCol="0">
            <a:spAutoFit/>
          </a:bodyPr>
          <a:lstStyle/>
          <a:p>
            <a:pPr algn="ctr"/>
            <a:r>
              <a:rPr lang="en-US" dirty="0" smtClean="0"/>
              <a:t>Modules</a:t>
            </a:r>
            <a:endParaRPr lang="en-US" dirty="0"/>
          </a:p>
        </p:txBody>
      </p:sp>
      <p:sp>
        <p:nvSpPr>
          <p:cNvPr id="11" name="TextBox 10"/>
          <p:cNvSpPr txBox="1"/>
          <p:nvPr/>
        </p:nvSpPr>
        <p:spPr>
          <a:xfrm>
            <a:off x="3773182" y="4278805"/>
            <a:ext cx="698589" cy="369332"/>
          </a:xfrm>
          <a:prstGeom prst="rect">
            <a:avLst/>
          </a:prstGeom>
          <a:noFill/>
        </p:spPr>
        <p:txBody>
          <a:bodyPr wrap="none" rtlCol="0">
            <a:spAutoFit/>
          </a:bodyPr>
          <a:lstStyle/>
          <a:p>
            <a:pPr algn="ctr"/>
            <a:r>
              <a:rPr lang="en-US" dirty="0" smtClean="0"/>
              <a:t>Packs</a:t>
            </a:r>
            <a:endParaRPr lang="en-US" dirty="0"/>
          </a:p>
        </p:txBody>
      </p:sp>
      <p:sp>
        <p:nvSpPr>
          <p:cNvPr id="12" name="TextBox 11"/>
          <p:cNvSpPr txBox="1"/>
          <p:nvPr/>
        </p:nvSpPr>
        <p:spPr>
          <a:xfrm>
            <a:off x="4892541" y="3274473"/>
            <a:ext cx="1334789" cy="369332"/>
          </a:xfrm>
          <a:prstGeom prst="rect">
            <a:avLst/>
          </a:prstGeom>
          <a:noFill/>
        </p:spPr>
        <p:txBody>
          <a:bodyPr wrap="none" rtlCol="0">
            <a:spAutoFit/>
          </a:bodyPr>
          <a:lstStyle/>
          <a:p>
            <a:pPr algn="ctr"/>
            <a:r>
              <a:rPr lang="en-US" dirty="0" smtClean="0"/>
              <a:t>Applications</a:t>
            </a:r>
            <a:endParaRPr lang="en-US" dirty="0"/>
          </a:p>
        </p:txBody>
      </p:sp>
      <p:sp>
        <p:nvSpPr>
          <p:cNvPr id="13" name="TextBox 12"/>
          <p:cNvSpPr txBox="1"/>
          <p:nvPr/>
        </p:nvSpPr>
        <p:spPr>
          <a:xfrm>
            <a:off x="6717760" y="4256732"/>
            <a:ext cx="867545" cy="369332"/>
          </a:xfrm>
          <a:prstGeom prst="rect">
            <a:avLst/>
          </a:prstGeom>
          <a:noFill/>
        </p:spPr>
        <p:txBody>
          <a:bodyPr wrap="none" rtlCol="0">
            <a:spAutoFit/>
          </a:bodyPr>
          <a:lstStyle/>
          <a:p>
            <a:pPr algn="ctr"/>
            <a:r>
              <a:rPr lang="en-US" dirty="0" smtClean="0"/>
              <a:t>2</a:t>
            </a:r>
            <a:r>
              <a:rPr lang="en-US" baseline="30000" dirty="0" smtClean="0"/>
              <a:t>nd</a:t>
            </a:r>
            <a:r>
              <a:rPr lang="en-US" dirty="0" smtClean="0"/>
              <a:t> Use</a:t>
            </a:r>
            <a:endParaRPr lang="en-US" dirty="0"/>
          </a:p>
        </p:txBody>
      </p:sp>
      <p:sp>
        <p:nvSpPr>
          <p:cNvPr id="14" name="TextBox 13"/>
          <p:cNvSpPr txBox="1"/>
          <p:nvPr/>
        </p:nvSpPr>
        <p:spPr>
          <a:xfrm>
            <a:off x="7445415" y="3261773"/>
            <a:ext cx="886205" cy="369332"/>
          </a:xfrm>
          <a:prstGeom prst="rect">
            <a:avLst/>
          </a:prstGeom>
          <a:noFill/>
        </p:spPr>
        <p:txBody>
          <a:bodyPr wrap="none" rtlCol="0">
            <a:spAutoFit/>
          </a:bodyPr>
          <a:lstStyle/>
          <a:p>
            <a:pPr algn="ctr"/>
            <a:r>
              <a:rPr lang="en-US" dirty="0" smtClean="0"/>
              <a:t>Recycle</a:t>
            </a:r>
            <a:endParaRPr lang="en-US" dirty="0"/>
          </a:p>
        </p:txBody>
      </p:sp>
      <p:cxnSp>
        <p:nvCxnSpPr>
          <p:cNvPr id="16" name="Straight Connector 15"/>
          <p:cNvCxnSpPr/>
          <p:nvPr/>
        </p:nvCxnSpPr>
        <p:spPr>
          <a:xfrm flipV="1">
            <a:off x="458571" y="3587261"/>
            <a:ext cx="0" cy="6783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6969302" y="2060184"/>
            <a:ext cx="618158" cy="596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3"/>
          <p:cNvPicPr>
            <a:picLocks noChangeAspect="1" noChangeArrowheads="1"/>
          </p:cNvPicPr>
          <p:nvPr/>
        </p:nvPicPr>
        <p:blipFill>
          <a:blip r:embed="rId2" cstate="print"/>
          <a:srcRect t="8571" b="5714"/>
          <a:stretch>
            <a:fillRect/>
          </a:stretch>
        </p:blipFill>
        <p:spPr bwMode="auto">
          <a:xfrm>
            <a:off x="1200914" y="2072884"/>
            <a:ext cx="1062967" cy="1366673"/>
          </a:xfrm>
          <a:prstGeom prst="rect">
            <a:avLst/>
          </a:prstGeom>
          <a:noFill/>
          <a:ln w="9525">
            <a:noFill/>
            <a:miter lim="800000"/>
            <a:headEnd/>
            <a:tailEnd/>
          </a:ln>
        </p:spPr>
      </p:pic>
      <p:sp>
        <p:nvSpPr>
          <p:cNvPr id="7" name="Right Arrow 6"/>
          <p:cNvSpPr/>
          <p:nvPr/>
        </p:nvSpPr>
        <p:spPr>
          <a:xfrm>
            <a:off x="394310" y="3538393"/>
            <a:ext cx="8077200" cy="776131"/>
          </a:xfrm>
          <a:prstGeom prst="righ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4">
                    <a:lumMod val="75000"/>
                  </a:schemeClr>
                </a:solidFill>
              </a:rPr>
              <a:t>Develop Standards </a:t>
            </a:r>
            <a:r>
              <a:rPr lang="en-US" dirty="0">
                <a:solidFill>
                  <a:schemeClr val="accent4">
                    <a:lumMod val="75000"/>
                  </a:schemeClr>
                </a:solidFill>
              </a:rPr>
              <a:t>Across </a:t>
            </a:r>
            <a:r>
              <a:rPr lang="en-US" dirty="0" smtClean="0">
                <a:solidFill>
                  <a:schemeClr val="accent4">
                    <a:lumMod val="75000"/>
                  </a:schemeClr>
                </a:solidFill>
              </a:rPr>
              <a:t>Entire Value Chain</a:t>
            </a:r>
            <a:endParaRPr lang="en-US" dirty="0">
              <a:solidFill>
                <a:schemeClr val="accent4">
                  <a:lumMod val="75000"/>
                </a:schemeClr>
              </a:solidFill>
            </a:endParaRPr>
          </a:p>
        </p:txBody>
      </p:sp>
      <p:pic>
        <p:nvPicPr>
          <p:cNvPr id="40" name="Picture 39" descr="Fotolia_28030305_S.jpg"/>
          <p:cNvPicPr>
            <a:picLocks noChangeAspect="1"/>
          </p:cNvPicPr>
          <p:nvPr/>
        </p:nvPicPr>
        <p:blipFill>
          <a:blip r:embed="rId3" cstate="print"/>
          <a:srcRect l="8784" r="14231"/>
          <a:stretch>
            <a:fillRect/>
          </a:stretch>
        </p:blipFill>
        <p:spPr>
          <a:xfrm>
            <a:off x="128371" y="4607452"/>
            <a:ext cx="1194881" cy="1164074"/>
          </a:xfrm>
          <a:prstGeom prst="rect">
            <a:avLst/>
          </a:prstGeom>
        </p:spPr>
      </p:pic>
      <p:pic>
        <p:nvPicPr>
          <p:cNvPr id="41" name="Picture 40" descr="nissan-battery-pack-cutaway-630.jpg"/>
          <p:cNvPicPr>
            <a:picLocks noChangeAspect="1"/>
          </p:cNvPicPr>
          <p:nvPr/>
        </p:nvPicPr>
        <p:blipFill>
          <a:blip r:embed="rId4" cstate="print"/>
          <a:stretch>
            <a:fillRect/>
          </a:stretch>
        </p:blipFill>
        <p:spPr>
          <a:xfrm>
            <a:off x="3084753" y="2166014"/>
            <a:ext cx="2075448" cy="1176087"/>
          </a:xfrm>
          <a:prstGeom prst="rect">
            <a:avLst/>
          </a:prstGeom>
        </p:spPr>
      </p:pic>
      <p:pic>
        <p:nvPicPr>
          <p:cNvPr id="42" name="Picture 41" descr="Ford-Focus-Electric-26.jpg"/>
          <p:cNvPicPr>
            <a:picLocks noChangeAspect="1"/>
          </p:cNvPicPr>
          <p:nvPr/>
        </p:nvPicPr>
        <p:blipFill>
          <a:blip r:embed="rId5" cstate="print"/>
          <a:stretch>
            <a:fillRect/>
          </a:stretch>
        </p:blipFill>
        <p:spPr>
          <a:xfrm>
            <a:off x="4540156" y="4611669"/>
            <a:ext cx="2198331" cy="1055609"/>
          </a:xfrm>
          <a:prstGeom prst="rect">
            <a:avLst/>
          </a:prstGeom>
        </p:spPr>
      </p:pic>
      <p:pic>
        <p:nvPicPr>
          <p:cNvPr id="49" name="Picture 48" descr="Fotolia_5511904_XS.jpg"/>
          <p:cNvPicPr>
            <a:picLocks noChangeAspect="1"/>
          </p:cNvPicPr>
          <p:nvPr/>
        </p:nvPicPr>
        <p:blipFill>
          <a:blip r:embed="rId6" cstate="print"/>
          <a:stretch>
            <a:fillRect/>
          </a:stretch>
        </p:blipFill>
        <p:spPr>
          <a:xfrm>
            <a:off x="5961185" y="2054666"/>
            <a:ext cx="1838432" cy="1176087"/>
          </a:xfrm>
          <a:prstGeom prst="rect">
            <a:avLst/>
          </a:prstGeom>
        </p:spPr>
      </p:pic>
      <p:pic>
        <p:nvPicPr>
          <p:cNvPr id="50" name="Picture 49" descr="iStock_000011798825XSmall.jpg"/>
          <p:cNvPicPr>
            <a:picLocks noChangeAspect="1"/>
          </p:cNvPicPr>
          <p:nvPr/>
        </p:nvPicPr>
        <p:blipFill>
          <a:blip r:embed="rId7" cstate="print"/>
          <a:srcRect b="6779"/>
          <a:stretch>
            <a:fillRect/>
          </a:stretch>
        </p:blipFill>
        <p:spPr>
          <a:xfrm>
            <a:off x="7001325" y="4607452"/>
            <a:ext cx="1796599" cy="1111283"/>
          </a:xfrm>
          <a:prstGeom prst="rect">
            <a:avLst/>
          </a:prstGeom>
        </p:spPr>
      </p:pic>
      <p:pic>
        <p:nvPicPr>
          <p:cNvPr id="54" name="Picture 2"/>
          <p:cNvPicPr>
            <a:picLocks noChangeAspect="1" noChangeArrowheads="1"/>
          </p:cNvPicPr>
          <p:nvPr/>
        </p:nvPicPr>
        <p:blipFill>
          <a:blip r:embed="rId8" cstate="print"/>
          <a:srcRect/>
          <a:stretch>
            <a:fillRect/>
          </a:stretch>
        </p:blipFill>
        <p:spPr bwMode="auto">
          <a:xfrm>
            <a:off x="2086256" y="4648137"/>
            <a:ext cx="1685084" cy="1123389"/>
          </a:xfrm>
          <a:prstGeom prst="rect">
            <a:avLst/>
          </a:prstGeom>
          <a:noFill/>
          <a:ln w="9525">
            <a:noFill/>
            <a:miter lim="800000"/>
            <a:headEnd/>
            <a:tailEnd/>
          </a:ln>
        </p:spPr>
      </p:pic>
      <p:sp>
        <p:nvSpPr>
          <p:cNvPr id="56" name="Rounded Rectangle 55"/>
          <p:cNvSpPr/>
          <p:nvPr/>
        </p:nvSpPr>
        <p:spPr>
          <a:xfrm>
            <a:off x="52171" y="1676400"/>
            <a:ext cx="8787029" cy="4648200"/>
          </a:xfrm>
          <a:prstGeom prst="roundRect">
            <a:avLst/>
          </a:prstGeom>
          <a:solidFill>
            <a:srgbClr val="92D050">
              <a:alpha val="1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2590800" y="1183898"/>
            <a:ext cx="3962400" cy="523220"/>
          </a:xfrm>
          <a:prstGeom prst="rect">
            <a:avLst/>
          </a:prstGeom>
          <a:gradFill>
            <a:gsLst>
              <a:gs pos="0">
                <a:srgbClr val="DDEBCF"/>
              </a:gs>
              <a:gs pos="70000">
                <a:srgbClr val="9CB86E"/>
              </a:gs>
              <a:gs pos="100000">
                <a:srgbClr val="156B13"/>
              </a:gs>
            </a:gsLst>
            <a:lin ang="5400000" scaled="0"/>
          </a:gradFill>
        </p:spPr>
        <p:txBody>
          <a:bodyPr wrap="square" rtlCol="0">
            <a:spAutoFit/>
          </a:bodyPr>
          <a:lstStyle/>
          <a:p>
            <a:pPr algn="ctr"/>
            <a:r>
              <a:rPr lang="en-US" sz="2800" dirty="0" smtClean="0"/>
              <a:t>INFRASTRUCTURE</a:t>
            </a:r>
            <a:endParaRPr lang="en-US" sz="2800" dirty="0"/>
          </a:p>
        </p:txBody>
      </p:sp>
    </p:spTree>
    <p:extLst>
      <p:ext uri="{BB962C8B-B14F-4D97-AF65-F5344CB8AC3E}">
        <p14:creationId xmlns:p14="http://schemas.microsoft.com/office/powerpoint/2010/main" val="34634635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200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5418786" cy="838200"/>
          </a:xfrm>
        </p:spPr>
        <p:txBody>
          <a:bodyPr>
            <a:normAutofit fontScale="90000"/>
          </a:bodyPr>
          <a:lstStyle/>
          <a:p>
            <a:r>
              <a:rPr lang="en-US" sz="3200" b="1" dirty="0" smtClean="0">
                <a:solidFill>
                  <a:schemeClr val="tx2"/>
                </a:solidFill>
              </a:rPr>
              <a:t>Societal Approach: </a:t>
            </a:r>
            <a:br>
              <a:rPr lang="en-US" sz="3200" b="1" dirty="0" smtClean="0">
                <a:solidFill>
                  <a:schemeClr val="tx2"/>
                </a:solidFill>
              </a:rPr>
            </a:br>
            <a:r>
              <a:rPr lang="en-US" sz="3200" b="1" dirty="0" smtClean="0">
                <a:solidFill>
                  <a:schemeClr val="tx2"/>
                </a:solidFill>
              </a:rPr>
              <a:t>How do we fill the </a:t>
            </a:r>
            <a:r>
              <a:rPr lang="en-US" sz="3200" b="1" dirty="0">
                <a:solidFill>
                  <a:schemeClr val="tx2"/>
                </a:solidFill>
              </a:rPr>
              <a:t>g</a:t>
            </a:r>
            <a:r>
              <a:rPr lang="en-US" sz="3200" b="1" dirty="0" smtClean="0">
                <a:solidFill>
                  <a:schemeClr val="tx2"/>
                </a:solidFill>
              </a:rPr>
              <a:t>aps?</a:t>
            </a:r>
            <a:endParaRPr lang="en-US" sz="3200" b="1" dirty="0">
              <a:solidFill>
                <a:schemeClr val="tx2"/>
              </a:solidFill>
            </a:endParaRPr>
          </a:p>
        </p:txBody>
      </p:sp>
      <p:sp>
        <p:nvSpPr>
          <p:cNvPr id="3" name="Content Placeholder 2"/>
          <p:cNvSpPr>
            <a:spLocks noGrp="1"/>
          </p:cNvSpPr>
          <p:nvPr>
            <p:ph idx="1"/>
          </p:nvPr>
        </p:nvSpPr>
        <p:spPr>
          <a:xfrm>
            <a:off x="457200" y="1200950"/>
            <a:ext cx="8610600" cy="5290001"/>
          </a:xfrm>
        </p:spPr>
        <p:txBody>
          <a:bodyPr>
            <a:normAutofit fontScale="92500" lnSpcReduction="20000"/>
          </a:bodyPr>
          <a:lstStyle/>
          <a:p>
            <a:r>
              <a:rPr lang="en-US" sz="2400" dirty="0" smtClean="0"/>
              <a:t>Public understanding is key!</a:t>
            </a:r>
          </a:p>
          <a:p>
            <a:pPr lvl="1"/>
            <a:r>
              <a:rPr lang="en-US" dirty="0" smtClean="0"/>
              <a:t>Acceptance and knowledge of electrification technology via industry and government working cooperatively</a:t>
            </a:r>
          </a:p>
          <a:p>
            <a:pPr lvl="1"/>
            <a:endParaRPr lang="en-US" sz="1600" dirty="0"/>
          </a:p>
          <a:p>
            <a:r>
              <a:rPr lang="en-US" sz="2400" dirty="0" smtClean="0"/>
              <a:t>Communication</a:t>
            </a:r>
          </a:p>
          <a:p>
            <a:pPr lvl="1"/>
            <a:r>
              <a:rPr lang="en-US" dirty="0" smtClean="0"/>
              <a:t>Electronic Media – WWW, television, ….. </a:t>
            </a:r>
          </a:p>
          <a:p>
            <a:pPr lvl="1"/>
            <a:r>
              <a:rPr lang="en-US" dirty="0" smtClean="0"/>
              <a:t>Print Media – trade journals, newspapers, ……</a:t>
            </a:r>
          </a:p>
          <a:p>
            <a:pPr lvl="1"/>
            <a:r>
              <a:rPr lang="en-US" dirty="0" smtClean="0"/>
              <a:t>Networking – enormous number of symposiums, workshops, ……</a:t>
            </a:r>
          </a:p>
          <a:p>
            <a:pPr lvl="1"/>
            <a:endParaRPr lang="en-US" sz="1600" dirty="0" smtClean="0"/>
          </a:p>
          <a:p>
            <a:r>
              <a:rPr lang="en-US" sz="2400" dirty="0" smtClean="0"/>
              <a:t>Education</a:t>
            </a:r>
          </a:p>
          <a:p>
            <a:pPr lvl="1"/>
            <a:r>
              <a:rPr lang="en-US" dirty="0" smtClean="0"/>
              <a:t>Government Training Programs</a:t>
            </a:r>
          </a:p>
          <a:p>
            <a:pPr lvl="1"/>
            <a:r>
              <a:rPr lang="en-US" dirty="0" smtClean="0"/>
              <a:t>Industry Trade Organizations</a:t>
            </a:r>
          </a:p>
          <a:p>
            <a:pPr lvl="1"/>
            <a:r>
              <a:rPr lang="en-US" dirty="0" smtClean="0"/>
              <a:t>Web Based, …..</a:t>
            </a:r>
            <a:r>
              <a:rPr lang="en-US" sz="2200" dirty="0"/>
              <a:t> </a:t>
            </a:r>
            <a:endParaRPr lang="en-US" sz="2200" dirty="0" smtClean="0"/>
          </a:p>
          <a:p>
            <a:pPr lvl="1"/>
            <a:endParaRPr lang="en-US" sz="2200" dirty="0" smtClean="0"/>
          </a:p>
          <a:p>
            <a:r>
              <a:rPr lang="en-US" sz="2400" dirty="0" smtClean="0"/>
              <a:t>Standardization </a:t>
            </a:r>
            <a:r>
              <a:rPr lang="en-US" sz="2400" dirty="0"/>
              <a:t>– tremendous worldwide </a:t>
            </a:r>
            <a:r>
              <a:rPr lang="en-US" sz="2400" dirty="0" smtClean="0"/>
              <a:t>effort </a:t>
            </a:r>
            <a:endParaRPr lang="en-US" sz="2400" dirty="0"/>
          </a:p>
          <a:p>
            <a:pPr lvl="1"/>
            <a:r>
              <a:rPr lang="en-US" dirty="0"/>
              <a:t>SDO’s</a:t>
            </a:r>
          </a:p>
          <a:p>
            <a:pPr lvl="1"/>
            <a:r>
              <a:rPr lang="en-US" dirty="0"/>
              <a:t>SAE, IEC, ISO, UL, IEEE, </a:t>
            </a:r>
            <a:r>
              <a:rPr lang="en-US" dirty="0" smtClean="0"/>
              <a:t>….</a:t>
            </a:r>
          </a:p>
          <a:p>
            <a:pPr lvl="1"/>
            <a:r>
              <a:rPr lang="en-US" dirty="0" smtClean="0"/>
              <a:t>Examples: J1772 Charging Interface &amp; standards for onboard charge control via common controls interface</a:t>
            </a:r>
            <a:endParaRPr lang="en-US" dirty="0"/>
          </a:p>
          <a:p>
            <a:pPr lvl="1"/>
            <a:endParaRPr lang="en-US" dirty="0" smtClean="0"/>
          </a:p>
        </p:txBody>
      </p:sp>
      <p:sp>
        <p:nvSpPr>
          <p:cNvPr id="4" name="Date Placeholder 3"/>
          <p:cNvSpPr>
            <a:spLocks noGrp="1"/>
          </p:cNvSpPr>
          <p:nvPr>
            <p:ph type="dt" sz="half" idx="10"/>
          </p:nvPr>
        </p:nvSpPr>
        <p:spPr/>
        <p:txBody>
          <a:bodyPr/>
          <a:lstStyle/>
          <a:p>
            <a:fld id="{F0DE51DB-A866-4A3A-84F4-4AD6F56E1532}" type="datetime1">
              <a:rPr lang="en-US" smtClean="0">
                <a:solidFill>
                  <a:schemeClr val="tx1"/>
                </a:solidFill>
              </a:rPr>
              <a:t>5/17/2012</a:t>
            </a:fld>
            <a:endParaRPr lang="en-US" dirty="0">
              <a:solidFill>
                <a:schemeClr val="tx1"/>
              </a:solidFill>
            </a:endParaRPr>
          </a:p>
        </p:txBody>
      </p:sp>
      <p:sp>
        <p:nvSpPr>
          <p:cNvPr id="6" name="Slide Number Placeholder 5"/>
          <p:cNvSpPr>
            <a:spLocks noGrp="1"/>
          </p:cNvSpPr>
          <p:nvPr>
            <p:ph type="sldNum" sz="quarter" idx="12"/>
          </p:nvPr>
        </p:nvSpPr>
        <p:spPr/>
        <p:txBody>
          <a:bodyPr/>
          <a:lstStyle/>
          <a:p>
            <a:fld id="{0369BAE1-0045-48C2-B01F-5A1857FBD144}" type="slidenum">
              <a:rPr lang="en-US" smtClean="0">
                <a:solidFill>
                  <a:schemeClr val="tx1"/>
                </a:solidFill>
              </a:rPr>
              <a:t>7</a:t>
            </a:fld>
            <a:endParaRPr lang="en-US" dirty="0">
              <a:solidFill>
                <a:schemeClr val="tx1"/>
              </a:solidFill>
            </a:endParaRPr>
          </a:p>
        </p:txBody>
      </p:sp>
    </p:spTree>
    <p:extLst>
      <p:ext uri="{BB962C8B-B14F-4D97-AF65-F5344CB8AC3E}">
        <p14:creationId xmlns:p14="http://schemas.microsoft.com/office/powerpoint/2010/main" val="400765379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5867400" cy="838200"/>
          </a:xfrm>
        </p:spPr>
        <p:txBody>
          <a:bodyPr>
            <a:normAutofit fontScale="90000"/>
          </a:bodyPr>
          <a:lstStyle/>
          <a:p>
            <a:r>
              <a:rPr lang="en-US" sz="3200" b="1" dirty="0" smtClean="0">
                <a:solidFill>
                  <a:schemeClr val="tx2"/>
                </a:solidFill>
              </a:rPr>
              <a:t>Safety</a:t>
            </a:r>
            <a:r>
              <a:rPr lang="en-US" sz="3200" b="1" dirty="0">
                <a:solidFill>
                  <a:schemeClr val="tx2"/>
                </a:solidFill>
              </a:rPr>
              <a:t> </a:t>
            </a:r>
            <a:r>
              <a:rPr lang="en-US" sz="3200" b="1" dirty="0" smtClean="0">
                <a:solidFill>
                  <a:schemeClr val="tx2"/>
                </a:solidFill>
              </a:rPr>
              <a:t>Driven by Requirements!</a:t>
            </a:r>
            <a:br>
              <a:rPr lang="en-US" sz="3200" b="1" dirty="0" smtClean="0">
                <a:solidFill>
                  <a:schemeClr val="tx2"/>
                </a:solidFill>
              </a:rPr>
            </a:br>
            <a:r>
              <a:rPr lang="en-US" sz="3200" b="1" dirty="0" smtClean="0">
                <a:solidFill>
                  <a:schemeClr val="tx2"/>
                </a:solidFill>
              </a:rPr>
              <a:t>Example of Hierarchy</a:t>
            </a:r>
            <a:endParaRPr lang="en-US" sz="3200" b="1" dirty="0">
              <a:solidFill>
                <a:schemeClr val="tx2"/>
              </a:solidFill>
            </a:endParaRPr>
          </a:p>
        </p:txBody>
      </p:sp>
      <p:sp>
        <p:nvSpPr>
          <p:cNvPr id="4" name="Date Placeholder 3"/>
          <p:cNvSpPr>
            <a:spLocks noGrp="1"/>
          </p:cNvSpPr>
          <p:nvPr>
            <p:ph type="dt" sz="half" idx="10"/>
          </p:nvPr>
        </p:nvSpPr>
        <p:spPr/>
        <p:txBody>
          <a:bodyPr/>
          <a:lstStyle/>
          <a:p>
            <a:fld id="{56C1E878-B5DD-407A-8E4B-9D80EDB663C6}" type="datetime1">
              <a:rPr lang="en-US" smtClean="0">
                <a:solidFill>
                  <a:schemeClr val="tx1"/>
                </a:solidFill>
              </a:rPr>
              <a:t>5/17/2012</a:t>
            </a:fld>
            <a:endParaRPr lang="en-US" dirty="0">
              <a:solidFill>
                <a:schemeClr val="tx1"/>
              </a:solidFill>
            </a:endParaRPr>
          </a:p>
        </p:txBody>
      </p:sp>
      <p:sp>
        <p:nvSpPr>
          <p:cNvPr id="6" name="Slide Number Placeholder 5"/>
          <p:cNvSpPr>
            <a:spLocks noGrp="1"/>
          </p:cNvSpPr>
          <p:nvPr>
            <p:ph type="sldNum" sz="quarter" idx="12"/>
          </p:nvPr>
        </p:nvSpPr>
        <p:spPr/>
        <p:txBody>
          <a:bodyPr/>
          <a:lstStyle/>
          <a:p>
            <a:fld id="{0369BAE1-0045-48C2-B01F-5A1857FBD144}" type="slidenum">
              <a:rPr lang="en-US" smtClean="0">
                <a:solidFill>
                  <a:sysClr val="windowText" lastClr="000000"/>
                </a:solidFill>
              </a:rPr>
              <a:t>8</a:t>
            </a:fld>
            <a:endParaRPr lang="en-US" dirty="0">
              <a:solidFill>
                <a:sysClr val="windowText" lastClr="000000"/>
              </a:solidFill>
            </a:endParaRPr>
          </a:p>
        </p:txBody>
      </p:sp>
      <p:graphicFrame>
        <p:nvGraphicFramePr>
          <p:cNvPr id="7" name="Diagram 6"/>
          <p:cNvGraphicFramePr/>
          <p:nvPr>
            <p:extLst>
              <p:ext uri="{D42A27DB-BD31-4B8C-83A1-F6EECF244321}">
                <p14:modId xmlns:p14="http://schemas.microsoft.com/office/powerpoint/2010/main" val="1831894883"/>
              </p:ext>
            </p:extLst>
          </p:nvPr>
        </p:nvGraphicFramePr>
        <p:xfrm>
          <a:off x="38100" y="990600"/>
          <a:ext cx="68580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ight Brace 9"/>
          <p:cNvSpPr/>
          <p:nvPr/>
        </p:nvSpPr>
        <p:spPr>
          <a:xfrm>
            <a:off x="5715000" y="1066800"/>
            <a:ext cx="1676400" cy="5486400"/>
          </a:xfrm>
          <a:prstGeom prst="rightBrace">
            <a:avLst/>
          </a:prstGeom>
          <a:noFill/>
          <a:ln w="38100" cmpd="sng"/>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p:cNvSpPr txBox="1"/>
          <p:nvPr/>
        </p:nvSpPr>
        <p:spPr>
          <a:xfrm>
            <a:off x="7010400" y="2240339"/>
            <a:ext cx="1905000" cy="3139321"/>
          </a:xfrm>
          <a:prstGeom prst="rect">
            <a:avLst/>
          </a:prstGeom>
          <a:solidFill>
            <a:schemeClr val="accent1">
              <a:lumMod val="20000"/>
              <a:lumOff val="80000"/>
            </a:schemeClr>
          </a:solidFill>
        </p:spPr>
        <p:txBody>
          <a:bodyPr wrap="square" rtlCol="0">
            <a:spAutoFit/>
          </a:bodyPr>
          <a:lstStyle/>
          <a:p>
            <a:r>
              <a:rPr lang="en-US" dirty="0" smtClean="0"/>
              <a:t>SAFETY FEATURES at ALL LEVELS:</a:t>
            </a:r>
          </a:p>
          <a:p>
            <a:endParaRPr lang="en-US" dirty="0" smtClean="0"/>
          </a:p>
          <a:p>
            <a:pPr marL="285750" indent="-285750">
              <a:buFont typeface="Arial" pitchFamily="34" charset="0"/>
              <a:buChar char="•"/>
            </a:pPr>
            <a:r>
              <a:rPr lang="en-US" dirty="0" smtClean="0"/>
              <a:t>Mechanical</a:t>
            </a:r>
          </a:p>
          <a:p>
            <a:pPr marL="285750" indent="-285750">
              <a:buFont typeface="Arial" pitchFamily="34" charset="0"/>
              <a:buChar char="•"/>
            </a:pPr>
            <a:r>
              <a:rPr lang="en-US" dirty="0" smtClean="0"/>
              <a:t>Electrical</a:t>
            </a:r>
          </a:p>
          <a:p>
            <a:pPr marL="285750" indent="-285750">
              <a:buFont typeface="Arial" pitchFamily="34" charset="0"/>
              <a:buChar char="•"/>
            </a:pPr>
            <a:r>
              <a:rPr lang="en-US" dirty="0" smtClean="0"/>
              <a:t>Thermal</a:t>
            </a:r>
          </a:p>
          <a:p>
            <a:pPr marL="285750" indent="-285750">
              <a:buFont typeface="Arial" pitchFamily="34" charset="0"/>
              <a:buChar char="•"/>
            </a:pPr>
            <a:r>
              <a:rPr lang="en-US" dirty="0" smtClean="0"/>
              <a:t>Monitoring</a:t>
            </a:r>
          </a:p>
          <a:p>
            <a:pPr marL="285750" indent="-285750">
              <a:buFont typeface="Arial" pitchFamily="34" charset="0"/>
              <a:buChar char="•"/>
            </a:pPr>
            <a:r>
              <a:rPr lang="en-US" dirty="0" smtClean="0"/>
              <a:t>Diagnostics</a:t>
            </a:r>
          </a:p>
          <a:p>
            <a:pPr marL="285750" indent="-285750">
              <a:buFont typeface="Arial" pitchFamily="34" charset="0"/>
              <a:buChar char="•"/>
            </a:pPr>
            <a:r>
              <a:rPr lang="en-US" dirty="0" smtClean="0"/>
              <a:t>Algorithms</a:t>
            </a:r>
          </a:p>
          <a:p>
            <a:pPr marL="285750" indent="-285750">
              <a:buFont typeface="Arial" pitchFamily="34" charset="0"/>
              <a:buChar char="•"/>
            </a:pPr>
            <a:endParaRPr lang="en-US" dirty="0"/>
          </a:p>
        </p:txBody>
      </p:sp>
    </p:spTree>
    <p:extLst>
      <p:ext uri="{BB962C8B-B14F-4D97-AF65-F5344CB8AC3E}">
        <p14:creationId xmlns:p14="http://schemas.microsoft.com/office/powerpoint/2010/main" val="23581548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150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3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3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30"/>
          <p:cNvGraphicFramePr>
            <a:graphicFrameLocks noGrp="1"/>
          </p:cNvGraphicFramePr>
          <p:nvPr>
            <p:extLst>
              <p:ext uri="{D42A27DB-BD31-4B8C-83A1-F6EECF244321}">
                <p14:modId xmlns:p14="http://schemas.microsoft.com/office/powerpoint/2010/main" val="3673257439"/>
              </p:ext>
            </p:extLst>
          </p:nvPr>
        </p:nvGraphicFramePr>
        <p:xfrm>
          <a:off x="0" y="1052736"/>
          <a:ext cx="9144000" cy="5485552"/>
        </p:xfrm>
        <a:graphic>
          <a:graphicData uri="http://schemas.openxmlformats.org/drawingml/2006/table">
            <a:tbl>
              <a:tblPr firstRow="1" bandRow="1">
                <a:tableStyleId>{5C22544A-7EE6-4342-B048-85BDC9FD1C3A}</a:tableStyleId>
              </a:tblPr>
              <a:tblGrid>
                <a:gridCol w="1924175"/>
                <a:gridCol w="2667168"/>
                <a:gridCol w="2593080"/>
                <a:gridCol w="1959577"/>
              </a:tblGrid>
              <a:tr h="432048">
                <a:tc>
                  <a:txBody>
                    <a:bodyPr/>
                    <a:lstStyle/>
                    <a:p>
                      <a:endParaRPr lang="en-US" sz="1600" noProof="0" dirty="0">
                        <a:solidFill>
                          <a:schemeClr val="tx1"/>
                        </a:solidFill>
                      </a:endParaRP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noProof="0" dirty="0" smtClean="0">
                          <a:solidFill>
                            <a:schemeClr val="tx1"/>
                          </a:solidFill>
                          <a:latin typeface="+mn-lt"/>
                        </a:rPr>
                        <a:t>BEV</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noProof="0" dirty="0" smtClean="0">
                          <a:solidFill>
                            <a:schemeClr val="tx1"/>
                          </a:solidFill>
                          <a:latin typeface="+mn-lt"/>
                        </a:rPr>
                        <a:t>PHEV</a:t>
                      </a:r>
                      <a:r>
                        <a:rPr lang="en-US" sz="2000" b="1" noProof="0" dirty="0" smtClean="0">
                          <a:solidFill>
                            <a:schemeClr val="tx1"/>
                          </a:solidFill>
                        </a:rPr>
                        <a:t> </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noProof="0" dirty="0" smtClean="0">
                          <a:solidFill>
                            <a:schemeClr val="tx1"/>
                          </a:solidFill>
                          <a:latin typeface="+mn-lt"/>
                        </a:rPr>
                        <a:t>HEV</a:t>
                      </a:r>
                    </a:p>
                  </a:txBody>
                  <a:tcPr anchor="ctr"/>
                </a:tc>
              </a:tr>
              <a:tr h="864096">
                <a:tc>
                  <a:txBody>
                    <a:bodyPr/>
                    <a:lstStyle/>
                    <a:p>
                      <a:pPr marL="0" algn="l" defTabSz="914400" rtl="0" eaLnBrk="1" latinLnBrk="0" hangingPunct="1"/>
                      <a:r>
                        <a:rPr lang="en-US" sz="1600" b="1" kern="1200" noProof="0" dirty="0" smtClean="0">
                          <a:solidFill>
                            <a:schemeClr val="tx1"/>
                          </a:solidFill>
                          <a:latin typeface="+mn-lt"/>
                          <a:ea typeface="+mn-ea"/>
                          <a:cs typeface="+mn-cs"/>
                        </a:rPr>
                        <a:t>PACK Requirements</a:t>
                      </a:r>
                      <a:endParaRPr lang="en-US" sz="1600" b="1" kern="1200" noProof="0" dirty="0">
                        <a:solidFill>
                          <a:schemeClr val="tx1"/>
                        </a:solidFill>
                        <a:latin typeface="+mn-lt"/>
                        <a:ea typeface="+mn-ea"/>
                        <a:cs typeface="+mn-cs"/>
                      </a:endParaRPr>
                    </a:p>
                  </a:txBody>
                  <a:tcPr>
                    <a:noFill/>
                  </a:tcPr>
                </a:tc>
                <a:tc>
                  <a:txBody>
                    <a:bodyPr/>
                    <a:lstStyle/>
                    <a:p>
                      <a:pPr marL="0" algn="l" defTabSz="914400" rtl="0" eaLnBrk="1" latinLnBrk="0" hangingPunct="1"/>
                      <a:endParaRPr lang="en-US" sz="1600" b="1" kern="1200" noProof="0" dirty="0">
                        <a:solidFill>
                          <a:schemeClr val="tx1"/>
                        </a:solidFill>
                        <a:latin typeface="+mn-lt"/>
                        <a:ea typeface="+mn-ea"/>
                        <a:cs typeface="+mn-cs"/>
                      </a:endParaRPr>
                    </a:p>
                  </a:txBody>
                  <a:tcPr/>
                </a:tc>
                <a:tc>
                  <a:txBody>
                    <a:bodyPr/>
                    <a:lstStyle/>
                    <a:p>
                      <a:pPr marL="0" algn="l" defTabSz="914400" rtl="0" eaLnBrk="1" latinLnBrk="0" hangingPunct="1"/>
                      <a:endParaRPr lang="en-US" sz="1600" b="1" kern="1200" noProof="0" dirty="0">
                        <a:solidFill>
                          <a:schemeClr val="tx1"/>
                        </a:solidFill>
                        <a:latin typeface="+mn-lt"/>
                        <a:ea typeface="+mn-ea"/>
                        <a:cs typeface="+mn-cs"/>
                      </a:endParaRPr>
                    </a:p>
                  </a:txBody>
                  <a:tcPr/>
                </a:tc>
                <a:tc>
                  <a:txBody>
                    <a:bodyPr/>
                    <a:lstStyle/>
                    <a:p>
                      <a:pPr marL="0" algn="l" defTabSz="914400" rtl="0" eaLnBrk="1" latinLnBrk="0" hangingPunct="1"/>
                      <a:endParaRPr lang="en-US" sz="1600" b="1" kern="1200" noProof="0" dirty="0">
                        <a:solidFill>
                          <a:schemeClr val="tx1"/>
                        </a:solidFill>
                        <a:latin typeface="+mn-lt"/>
                        <a:ea typeface="+mn-ea"/>
                        <a:cs typeface="+mn-cs"/>
                      </a:endParaRPr>
                    </a:p>
                  </a:txBody>
                  <a:tcPr/>
                </a:tc>
              </a:tr>
              <a:tr h="315592">
                <a:tc>
                  <a:txBody>
                    <a:bodyPr/>
                    <a:lstStyle/>
                    <a:p>
                      <a:r>
                        <a:rPr lang="en-US" sz="1200" b="1" noProof="0" dirty="0" smtClean="0">
                          <a:solidFill>
                            <a:schemeClr val="tx1"/>
                          </a:solidFill>
                        </a:rPr>
                        <a:t>Energy Content</a:t>
                      </a:r>
                      <a:endParaRPr lang="en-US" sz="1200" b="1" noProof="0" dirty="0">
                        <a:solidFill>
                          <a:schemeClr val="tx1"/>
                        </a:solidFill>
                      </a:endParaRPr>
                    </a:p>
                  </a:txBody>
                  <a:tcPr/>
                </a:tc>
                <a:tc>
                  <a:txBody>
                    <a:bodyPr/>
                    <a:lstStyle/>
                    <a:p>
                      <a:pPr algn="ctr"/>
                      <a:r>
                        <a:rPr lang="en-US" sz="1200" noProof="0" dirty="0" smtClean="0">
                          <a:solidFill>
                            <a:schemeClr val="tx1"/>
                          </a:solidFill>
                        </a:rPr>
                        <a:t>16-36 kWh</a:t>
                      </a:r>
                      <a:endParaRPr lang="en-US" sz="1200" noProof="0" dirty="0">
                        <a:solidFill>
                          <a:schemeClr val="tx1"/>
                        </a:solidFill>
                      </a:endParaRPr>
                    </a:p>
                  </a:txBody>
                  <a:tcPr/>
                </a:tc>
                <a:tc>
                  <a:txBody>
                    <a:bodyPr/>
                    <a:lstStyle/>
                    <a:p>
                      <a:pPr algn="ctr"/>
                      <a:r>
                        <a:rPr lang="en-US" sz="1200" noProof="0" dirty="0" smtClean="0">
                          <a:solidFill>
                            <a:schemeClr val="tx1"/>
                          </a:solidFill>
                        </a:rPr>
                        <a:t>6-16 kWh</a:t>
                      </a:r>
                      <a:endParaRPr lang="en-US" sz="1200" noProof="0" dirty="0">
                        <a:solidFill>
                          <a:schemeClr val="tx1"/>
                        </a:solidFill>
                      </a:endParaRPr>
                    </a:p>
                  </a:txBody>
                  <a:tcPr/>
                </a:tc>
                <a:tc>
                  <a:txBody>
                    <a:bodyPr/>
                    <a:lstStyle/>
                    <a:p>
                      <a:pPr marL="0" algn="ctr" defTabSz="914400" rtl="0" eaLnBrk="1" latinLnBrk="0" hangingPunct="1"/>
                      <a:r>
                        <a:rPr lang="en-US" sz="1200" b="0" kern="1200" noProof="0" dirty="0" smtClean="0">
                          <a:solidFill>
                            <a:schemeClr val="dk1"/>
                          </a:solidFill>
                          <a:latin typeface="+mn-lt"/>
                          <a:ea typeface="+mn-ea"/>
                          <a:cs typeface="+mn-cs"/>
                        </a:rPr>
                        <a:t>0,2-2 kWh</a:t>
                      </a:r>
                      <a:endParaRPr lang="en-US" sz="1200" b="0" kern="1200" noProof="0" dirty="0">
                        <a:solidFill>
                          <a:schemeClr val="dk1"/>
                        </a:solidFill>
                        <a:latin typeface="+mn-lt"/>
                        <a:ea typeface="+mn-ea"/>
                        <a:cs typeface="+mn-cs"/>
                      </a:endParaRPr>
                    </a:p>
                  </a:txBody>
                  <a:tcPr/>
                </a:tc>
              </a:tr>
              <a:tr h="3155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noProof="0" dirty="0" smtClean="0">
                          <a:solidFill>
                            <a:schemeClr val="tx1"/>
                          </a:solidFill>
                        </a:rPr>
                        <a:t>Peak Power</a:t>
                      </a:r>
                    </a:p>
                  </a:txBody>
                  <a:tcPr/>
                </a:tc>
                <a:tc>
                  <a:txBody>
                    <a:bodyPr/>
                    <a:lstStyle/>
                    <a:p>
                      <a:pPr algn="ctr"/>
                      <a:r>
                        <a:rPr lang="en-US" sz="1200" noProof="0" dirty="0" smtClean="0">
                          <a:solidFill>
                            <a:schemeClr val="tx1"/>
                          </a:solidFill>
                        </a:rPr>
                        <a:t>70 -120 kW</a:t>
                      </a:r>
                      <a:endParaRPr lang="en-US" sz="1200" noProof="0" dirty="0">
                        <a:solidFill>
                          <a:schemeClr val="tx1"/>
                        </a:solidFill>
                      </a:endParaRPr>
                    </a:p>
                  </a:txBody>
                  <a:tcPr/>
                </a:tc>
                <a:tc>
                  <a:txBody>
                    <a:bodyPr/>
                    <a:lstStyle/>
                    <a:p>
                      <a:pPr algn="ctr"/>
                      <a:r>
                        <a:rPr lang="en-US" sz="1200" noProof="0" dirty="0" smtClean="0">
                          <a:solidFill>
                            <a:schemeClr val="tx1"/>
                          </a:solidFill>
                        </a:rPr>
                        <a:t>50</a:t>
                      </a:r>
                      <a:r>
                        <a:rPr lang="en-US" sz="1200" baseline="0" noProof="0" dirty="0" smtClean="0">
                          <a:solidFill>
                            <a:schemeClr val="tx1"/>
                          </a:solidFill>
                        </a:rPr>
                        <a:t> -120 kW</a:t>
                      </a:r>
                      <a:endParaRPr lang="en-US" sz="1200" noProof="0" dirty="0">
                        <a:solidFill>
                          <a:schemeClr val="tx1"/>
                        </a:solidFill>
                      </a:endParaRPr>
                    </a:p>
                  </a:txBody>
                  <a:tcPr/>
                </a:tc>
                <a:tc>
                  <a:txBody>
                    <a:bodyPr/>
                    <a:lstStyle/>
                    <a:p>
                      <a:pPr marL="0" algn="ctr" defTabSz="914400" rtl="0" eaLnBrk="1" latinLnBrk="0" hangingPunct="1"/>
                      <a:r>
                        <a:rPr lang="en-US" sz="1200" b="0" kern="1200" noProof="0" dirty="0" smtClean="0">
                          <a:solidFill>
                            <a:schemeClr val="dk1"/>
                          </a:solidFill>
                          <a:latin typeface="+mn-lt"/>
                          <a:ea typeface="+mn-ea"/>
                          <a:cs typeface="+mn-cs"/>
                        </a:rPr>
                        <a:t>10 -60 kW</a:t>
                      </a:r>
                      <a:endParaRPr lang="en-US" sz="1200" b="0" kern="1200" noProof="0" dirty="0">
                        <a:solidFill>
                          <a:schemeClr val="dk1"/>
                        </a:solidFill>
                        <a:latin typeface="+mn-lt"/>
                        <a:ea typeface="+mn-ea"/>
                        <a:cs typeface="+mn-cs"/>
                      </a:endParaRPr>
                    </a:p>
                  </a:txBody>
                  <a:tcPr/>
                </a:tc>
              </a:tr>
              <a:tr h="315592">
                <a:tc>
                  <a:txBody>
                    <a:bodyPr/>
                    <a:lstStyle/>
                    <a:p>
                      <a:r>
                        <a:rPr lang="en-US" sz="1200" b="1" noProof="0" dirty="0" smtClean="0">
                          <a:solidFill>
                            <a:schemeClr val="tx1"/>
                          </a:solidFill>
                        </a:rPr>
                        <a:t>Voltage Range</a:t>
                      </a:r>
                      <a:endParaRPr lang="en-US" sz="1200" b="1" noProof="0" dirty="0">
                        <a:solidFill>
                          <a:schemeClr val="tx1"/>
                        </a:solidFill>
                      </a:endParaRPr>
                    </a:p>
                  </a:txBody>
                  <a:tcPr/>
                </a:tc>
                <a:tc>
                  <a:txBody>
                    <a:bodyPr/>
                    <a:lstStyle/>
                    <a:p>
                      <a:pPr algn="ctr"/>
                      <a:r>
                        <a:rPr lang="en-US" sz="1200" noProof="0" dirty="0" smtClean="0">
                          <a:solidFill>
                            <a:schemeClr val="tx1"/>
                          </a:solidFill>
                        </a:rPr>
                        <a:t>250 - 430 V</a:t>
                      </a:r>
                      <a:endParaRPr lang="en-US" sz="1200" noProof="0" dirty="0">
                        <a:solidFill>
                          <a:schemeClr val="tx1"/>
                        </a:solidFill>
                      </a:endParaRPr>
                    </a:p>
                  </a:txBody>
                  <a:tcPr/>
                </a:tc>
                <a:tc>
                  <a:txBody>
                    <a:bodyPr/>
                    <a:lstStyle/>
                    <a:p>
                      <a:pPr algn="ctr"/>
                      <a:r>
                        <a:rPr lang="en-US" sz="1200" noProof="0" dirty="0" smtClean="0">
                          <a:solidFill>
                            <a:schemeClr val="tx1"/>
                          </a:solidFill>
                        </a:rPr>
                        <a:t>250 - 430 V</a:t>
                      </a:r>
                      <a:endParaRPr lang="en-US" sz="1200" noProof="0" dirty="0">
                        <a:solidFill>
                          <a:schemeClr val="tx1"/>
                        </a:solidFill>
                      </a:endParaRPr>
                    </a:p>
                  </a:txBody>
                  <a:tcPr/>
                </a:tc>
                <a:tc>
                  <a:txBody>
                    <a:bodyPr/>
                    <a:lstStyle/>
                    <a:p>
                      <a:pPr marL="0" algn="ctr" defTabSz="914400" rtl="0" eaLnBrk="1" latinLnBrk="0" hangingPunct="1"/>
                      <a:r>
                        <a:rPr lang="en-US" sz="1200" b="0" kern="1200" noProof="0" dirty="0" smtClean="0">
                          <a:solidFill>
                            <a:schemeClr val="dk1"/>
                          </a:solidFill>
                          <a:latin typeface="+mn-lt"/>
                          <a:ea typeface="+mn-ea"/>
                          <a:cs typeface="+mn-cs"/>
                        </a:rPr>
                        <a:t>48 /120 / 400 V</a:t>
                      </a:r>
                      <a:endParaRPr lang="en-US" sz="1200" b="0" kern="1200" noProof="0" dirty="0">
                        <a:solidFill>
                          <a:schemeClr val="dk1"/>
                        </a:solidFill>
                        <a:latin typeface="+mn-lt"/>
                        <a:ea typeface="+mn-ea"/>
                        <a:cs typeface="+mn-cs"/>
                      </a:endParaRPr>
                    </a:p>
                  </a:txBody>
                  <a:tcPr/>
                </a:tc>
              </a:tr>
              <a:tr h="315592">
                <a:tc>
                  <a:txBody>
                    <a:bodyPr/>
                    <a:lstStyle/>
                    <a:p>
                      <a:r>
                        <a:rPr lang="en-US" sz="1200" b="1" noProof="0" dirty="0" smtClean="0">
                          <a:solidFill>
                            <a:schemeClr val="tx1"/>
                          </a:solidFill>
                        </a:rPr>
                        <a:t>Weight Target</a:t>
                      </a:r>
                      <a:endParaRPr lang="en-US" sz="1200" b="1" noProof="0" dirty="0">
                        <a:solidFill>
                          <a:schemeClr val="tx1"/>
                        </a:solidFill>
                      </a:endParaRPr>
                    </a:p>
                  </a:txBody>
                  <a:tcPr/>
                </a:tc>
                <a:tc>
                  <a:txBody>
                    <a:bodyPr/>
                    <a:lstStyle/>
                    <a:p>
                      <a:pPr algn="ctr"/>
                      <a:r>
                        <a:rPr lang="en-US" sz="1200" noProof="0" dirty="0" smtClean="0">
                          <a:solidFill>
                            <a:schemeClr val="tx1"/>
                          </a:solidFill>
                        </a:rPr>
                        <a:t>200 – 400 kg</a:t>
                      </a:r>
                      <a:endParaRPr lang="en-US" sz="1200" noProof="0" dirty="0">
                        <a:solidFill>
                          <a:schemeClr val="tx1"/>
                        </a:solidFill>
                      </a:endParaRPr>
                    </a:p>
                  </a:txBody>
                  <a:tcPr/>
                </a:tc>
                <a:tc>
                  <a:txBody>
                    <a:bodyPr/>
                    <a:lstStyle/>
                    <a:p>
                      <a:pPr algn="ctr"/>
                      <a:r>
                        <a:rPr lang="en-US" sz="1200" noProof="0" dirty="0" smtClean="0">
                          <a:solidFill>
                            <a:schemeClr val="tx1"/>
                          </a:solidFill>
                        </a:rPr>
                        <a:t>80 – 200 kg</a:t>
                      </a:r>
                      <a:endParaRPr lang="en-US" sz="1200" noProof="0" dirty="0">
                        <a:solidFill>
                          <a:schemeClr val="tx1"/>
                        </a:solidFill>
                      </a:endParaRPr>
                    </a:p>
                  </a:txBody>
                  <a:tcPr/>
                </a:tc>
                <a:tc>
                  <a:txBody>
                    <a:bodyPr/>
                    <a:lstStyle/>
                    <a:p>
                      <a:pPr marL="0" algn="ctr" defTabSz="914400" rtl="0" eaLnBrk="1" latinLnBrk="0" hangingPunct="1"/>
                      <a:r>
                        <a:rPr lang="en-US" sz="1200" b="0" kern="1200" noProof="0" dirty="0" smtClean="0">
                          <a:solidFill>
                            <a:schemeClr val="dk1"/>
                          </a:solidFill>
                          <a:latin typeface="+mn-lt"/>
                          <a:ea typeface="+mn-ea"/>
                          <a:cs typeface="+mn-cs"/>
                        </a:rPr>
                        <a:t>7 – 45 kg</a:t>
                      </a:r>
                      <a:endParaRPr lang="en-US" sz="1200" b="0" kern="1200" noProof="0" dirty="0">
                        <a:solidFill>
                          <a:schemeClr val="dk1"/>
                        </a:solidFill>
                        <a:latin typeface="+mn-lt"/>
                        <a:ea typeface="+mn-ea"/>
                        <a:cs typeface="+mn-cs"/>
                      </a:endParaRPr>
                    </a:p>
                  </a:txBody>
                  <a:tcPr/>
                </a:tc>
              </a:tr>
              <a:tr h="315592">
                <a:tc>
                  <a:txBody>
                    <a:bodyPr/>
                    <a:lstStyle/>
                    <a:p>
                      <a:r>
                        <a:rPr lang="en-US" sz="1200" b="1" noProof="0" dirty="0" smtClean="0">
                          <a:solidFill>
                            <a:schemeClr val="tx1"/>
                          </a:solidFill>
                        </a:rPr>
                        <a:t>Cooling</a:t>
                      </a:r>
                      <a:endParaRPr lang="en-US" sz="1200" b="1" noProof="0" dirty="0">
                        <a:solidFill>
                          <a:schemeClr val="tx1"/>
                        </a:solidFill>
                      </a:endParaRPr>
                    </a:p>
                  </a:txBody>
                  <a:tcPr/>
                </a:tc>
                <a:tc>
                  <a:txBody>
                    <a:bodyPr/>
                    <a:lstStyle/>
                    <a:p>
                      <a:pPr algn="ctr"/>
                      <a:r>
                        <a:rPr lang="en-US" sz="1200" noProof="0" dirty="0" smtClean="0">
                          <a:solidFill>
                            <a:schemeClr val="tx1"/>
                          </a:solidFill>
                        </a:rPr>
                        <a:t>Option liquid</a:t>
                      </a:r>
                      <a:endParaRPr lang="en-US" sz="1200" noProof="0" dirty="0">
                        <a:solidFill>
                          <a:schemeClr val="tx1"/>
                        </a:solidFill>
                      </a:endParaRPr>
                    </a:p>
                  </a:txBody>
                  <a:tcPr/>
                </a:tc>
                <a:tc>
                  <a:txBody>
                    <a:bodyPr/>
                    <a:lstStyle/>
                    <a:p>
                      <a:pPr algn="ctr"/>
                      <a:r>
                        <a:rPr lang="en-US" sz="1200" noProof="0" dirty="0" smtClean="0">
                          <a:solidFill>
                            <a:schemeClr val="tx1"/>
                          </a:solidFill>
                        </a:rPr>
                        <a:t>liquid</a:t>
                      </a:r>
                      <a:endParaRPr lang="en-US" sz="1200" noProof="0" dirty="0">
                        <a:solidFill>
                          <a:schemeClr val="tx1"/>
                        </a:solidFill>
                      </a:endParaRPr>
                    </a:p>
                  </a:txBody>
                  <a:tcPr/>
                </a:tc>
                <a:tc>
                  <a:txBody>
                    <a:bodyPr/>
                    <a:lstStyle/>
                    <a:p>
                      <a:pPr marL="0" algn="ctr" defTabSz="914400" rtl="0" eaLnBrk="1" latinLnBrk="0" hangingPunct="1"/>
                      <a:r>
                        <a:rPr lang="en-US" sz="1200" b="0" kern="1200" noProof="0" dirty="0" smtClean="0">
                          <a:solidFill>
                            <a:schemeClr val="dk1"/>
                          </a:solidFill>
                          <a:latin typeface="+mn-lt"/>
                          <a:ea typeface="+mn-ea"/>
                          <a:cs typeface="+mn-cs"/>
                        </a:rPr>
                        <a:t>Air</a:t>
                      </a:r>
                      <a:r>
                        <a:rPr lang="en-US" sz="1200" b="0" kern="1200" baseline="0" noProof="0" dirty="0" smtClean="0">
                          <a:solidFill>
                            <a:schemeClr val="dk1"/>
                          </a:solidFill>
                          <a:latin typeface="+mn-lt"/>
                          <a:ea typeface="+mn-ea"/>
                          <a:cs typeface="+mn-cs"/>
                        </a:rPr>
                        <a:t> / liquid </a:t>
                      </a:r>
                      <a:r>
                        <a:rPr lang="en-US" sz="1200" b="0" kern="1200" baseline="0" noProof="0" dirty="0" smtClean="0">
                          <a:solidFill>
                            <a:schemeClr val="tx1"/>
                          </a:solidFill>
                          <a:latin typeface="+mn-lt"/>
                          <a:ea typeface="+mn-ea"/>
                          <a:cs typeface="+mn-cs"/>
                        </a:rPr>
                        <a:t>/ refrigerant</a:t>
                      </a:r>
                      <a:endParaRPr lang="en-US" sz="1200" b="0" kern="1200" noProof="0" dirty="0">
                        <a:solidFill>
                          <a:schemeClr val="tx1"/>
                        </a:solidFill>
                        <a:latin typeface="+mn-lt"/>
                        <a:ea typeface="+mn-ea"/>
                        <a:cs typeface="+mn-cs"/>
                      </a:endParaRPr>
                    </a:p>
                  </a:txBody>
                  <a:tcPr/>
                </a:tc>
              </a:tr>
              <a:tr h="492842">
                <a:tc>
                  <a:txBody>
                    <a:bodyPr/>
                    <a:lstStyle/>
                    <a:p>
                      <a:r>
                        <a:rPr lang="en-US" sz="1200" b="1" baseline="0" noProof="0" dirty="0" smtClean="0">
                          <a:solidFill>
                            <a:schemeClr val="tx1"/>
                          </a:solidFill>
                        </a:rPr>
                        <a:t>Cold Temp. </a:t>
                      </a:r>
                      <a:r>
                        <a:rPr lang="en-US" sz="1200" b="1" kern="1200" baseline="0" noProof="0" dirty="0" smtClean="0">
                          <a:solidFill>
                            <a:schemeClr val="tx1"/>
                          </a:solidFill>
                          <a:latin typeface="+mn-lt"/>
                          <a:ea typeface="+mn-ea"/>
                          <a:cs typeface="+mn-cs"/>
                        </a:rPr>
                        <a:t>performance</a:t>
                      </a:r>
                    </a:p>
                  </a:txBody>
                  <a:tcPr anchor="ctr"/>
                </a:tc>
                <a:tc>
                  <a:txBody>
                    <a:bodyPr/>
                    <a:lstStyle/>
                    <a:p>
                      <a:pPr algn="ctr"/>
                      <a:r>
                        <a:rPr lang="en-US" sz="1200" noProof="0" dirty="0" smtClean="0">
                          <a:solidFill>
                            <a:schemeClr val="tx1"/>
                          </a:solidFill>
                        </a:rPr>
                        <a:t>Available Energy and power in low temp. critical design parameter</a:t>
                      </a:r>
                      <a:endParaRPr lang="en-US" sz="1200" noProof="0" dirty="0">
                        <a:solidFill>
                          <a:schemeClr val="tx1"/>
                        </a:solidFill>
                      </a:endParaRPr>
                    </a:p>
                  </a:txBody>
                  <a:tcPr anchor="ctr"/>
                </a:tc>
                <a:tc>
                  <a:txBody>
                    <a:bodyPr/>
                    <a:lstStyle/>
                    <a:p>
                      <a:pPr algn="ctr"/>
                      <a:r>
                        <a:rPr lang="en-US" sz="1200" noProof="0" dirty="0" smtClean="0">
                          <a:solidFill>
                            <a:schemeClr val="tx1"/>
                          </a:solidFill>
                        </a:rPr>
                        <a:t>Important but not critical</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kern="1200" noProof="0" dirty="0" smtClean="0">
                          <a:solidFill>
                            <a:schemeClr val="dk1"/>
                          </a:solidFill>
                          <a:latin typeface="+mn-lt"/>
                          <a:ea typeface="+mn-ea"/>
                          <a:cs typeface="+mn-cs"/>
                        </a:rPr>
                        <a:t>Cold crank is a critical design</a:t>
                      </a:r>
                      <a:r>
                        <a:rPr lang="en-US" sz="1200" b="0" kern="1200" baseline="0" noProof="0" dirty="0" smtClean="0">
                          <a:solidFill>
                            <a:schemeClr val="dk1"/>
                          </a:solidFill>
                          <a:latin typeface="+mn-lt"/>
                          <a:ea typeface="+mn-ea"/>
                          <a:cs typeface="+mn-cs"/>
                        </a:rPr>
                        <a:t> </a:t>
                      </a:r>
                      <a:r>
                        <a:rPr lang="en-US" sz="1200" b="0" kern="1200" noProof="0" dirty="0" smtClean="0">
                          <a:solidFill>
                            <a:schemeClr val="dk1"/>
                          </a:solidFill>
                          <a:latin typeface="+mn-lt"/>
                          <a:ea typeface="+mn-ea"/>
                          <a:cs typeface="+mn-cs"/>
                        </a:rPr>
                        <a:t>parameter:3-7kW pulses</a:t>
                      </a:r>
                      <a:r>
                        <a:rPr lang="en-US" sz="1200" b="0" kern="1200" baseline="0" noProof="0" dirty="0" smtClean="0">
                          <a:solidFill>
                            <a:schemeClr val="dk1"/>
                          </a:solidFill>
                          <a:latin typeface="+mn-lt"/>
                          <a:ea typeface="+mn-ea"/>
                          <a:cs typeface="+mn-cs"/>
                        </a:rPr>
                        <a:t> </a:t>
                      </a:r>
                      <a:r>
                        <a:rPr lang="en-US" sz="1000" b="0" kern="1200" noProof="0" dirty="0" smtClean="0">
                          <a:solidFill>
                            <a:schemeClr val="dk1"/>
                          </a:solidFill>
                          <a:latin typeface="+mn-lt"/>
                          <a:ea typeface="+mn-ea"/>
                          <a:cs typeface="+mn-cs"/>
                        </a:rPr>
                        <a:t>(-30°C)</a:t>
                      </a:r>
                    </a:p>
                  </a:txBody>
                  <a:tcPr anchor="ctr"/>
                </a:tc>
              </a:tr>
              <a:tr h="492842">
                <a:tc>
                  <a:txBody>
                    <a:bodyPr/>
                    <a:lstStyle/>
                    <a:p>
                      <a:r>
                        <a:rPr lang="en-US" sz="1200" b="1" noProof="0" dirty="0" smtClean="0">
                          <a:solidFill>
                            <a:schemeClr val="tx1"/>
                          </a:solidFill>
                        </a:rPr>
                        <a:t>Loss</a:t>
                      </a:r>
                      <a:r>
                        <a:rPr lang="en-US" sz="1200" b="1" baseline="0" noProof="0" dirty="0" smtClean="0">
                          <a:solidFill>
                            <a:schemeClr val="tx1"/>
                          </a:solidFill>
                        </a:rPr>
                        <a:t> Power System</a:t>
                      </a:r>
                    </a:p>
                    <a:p>
                      <a:r>
                        <a:rPr lang="en-US" sz="1200" b="1" baseline="0" noProof="0" dirty="0" smtClean="0">
                          <a:solidFill>
                            <a:schemeClr val="tx1"/>
                          </a:solidFill>
                        </a:rPr>
                        <a:t>(average) </a:t>
                      </a:r>
                      <a:endParaRPr lang="en-US" sz="1200" b="1" baseline="0" noProof="0" dirty="0" smtClean="0">
                        <a:solidFill>
                          <a:srgbClr val="FF0000"/>
                        </a:solidFill>
                      </a:endParaRPr>
                    </a:p>
                  </a:txBody>
                  <a:tcPr anchor="ctr"/>
                </a:tc>
                <a:tc>
                  <a:txBody>
                    <a:bodyPr/>
                    <a:lstStyle/>
                    <a:p>
                      <a:pPr algn="ctr"/>
                      <a:r>
                        <a:rPr lang="en-US" sz="1200" noProof="0" dirty="0" smtClean="0">
                          <a:solidFill>
                            <a:schemeClr val="tx1"/>
                          </a:solidFill>
                        </a:rPr>
                        <a:t>300-500 W</a:t>
                      </a:r>
                    </a:p>
                  </a:txBody>
                  <a:tcPr anchor="ctr"/>
                </a:tc>
                <a:tc>
                  <a:txBody>
                    <a:bodyPr/>
                    <a:lstStyle/>
                    <a:p>
                      <a:pPr algn="ctr"/>
                      <a:r>
                        <a:rPr lang="en-US" sz="1200" noProof="0" dirty="0" smtClean="0">
                          <a:solidFill>
                            <a:schemeClr val="tx1"/>
                          </a:solidFill>
                        </a:rPr>
                        <a:t>300-500 W</a:t>
                      </a:r>
                    </a:p>
                  </a:txBody>
                  <a:tcPr anchor="ctr"/>
                </a:tc>
                <a:tc>
                  <a:txBody>
                    <a:bodyPr/>
                    <a:lstStyle/>
                    <a:p>
                      <a:pPr marL="0" algn="ctr" defTabSz="914400" rtl="0" eaLnBrk="1" latinLnBrk="0" hangingPunct="1"/>
                      <a:r>
                        <a:rPr lang="en-US" sz="1200" b="0" kern="1200" noProof="0" dirty="0" smtClean="0">
                          <a:solidFill>
                            <a:schemeClr val="dk1"/>
                          </a:solidFill>
                          <a:latin typeface="+mn-lt"/>
                          <a:ea typeface="+mn-ea"/>
                          <a:cs typeface="+mn-cs"/>
                        </a:rPr>
                        <a:t>20-200 W</a:t>
                      </a:r>
                      <a:endParaRPr lang="en-US" sz="1200" b="0" kern="1200" noProof="0" dirty="0">
                        <a:solidFill>
                          <a:schemeClr val="dk1"/>
                        </a:solidFill>
                        <a:latin typeface="+mn-lt"/>
                        <a:ea typeface="+mn-ea"/>
                        <a:cs typeface="+mn-cs"/>
                      </a:endParaRPr>
                    </a:p>
                  </a:txBody>
                  <a:tcPr anchor="ctr"/>
                </a:tc>
              </a:tr>
              <a:tr h="492842">
                <a:tc>
                  <a:txBody>
                    <a:bodyPr/>
                    <a:lstStyle/>
                    <a:p>
                      <a:r>
                        <a:rPr lang="en-US" sz="1200" b="1" noProof="0" dirty="0" smtClean="0"/>
                        <a:t>Cell “Size”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noProof="0" dirty="0" smtClean="0">
                          <a:solidFill>
                            <a:schemeClr val="tx1"/>
                          </a:solidFill>
                        </a:rPr>
                        <a:t>(VDA Standard)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noProof="0" dirty="0" smtClean="0"/>
                        <a:t>40 -80 Ah</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noProof="0" dirty="0" smtClean="0">
                          <a:solidFill>
                            <a:schemeClr val="tx1"/>
                          </a:solidFill>
                        </a:rPr>
                        <a:t>( BEV1, BEV2)</a:t>
                      </a:r>
                    </a:p>
                  </a:txBody>
                  <a:tcPr anchor="ctr"/>
                </a:tc>
                <a:tc>
                  <a:txBody>
                    <a:bodyPr/>
                    <a:lstStyle/>
                    <a:p>
                      <a:pPr algn="ctr"/>
                      <a:r>
                        <a:rPr lang="en-US" sz="1200" b="0" noProof="0" dirty="0" smtClean="0"/>
                        <a:t>20-30 Ah</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noProof="0" dirty="0" smtClean="0">
                          <a:solidFill>
                            <a:schemeClr val="tx1"/>
                          </a:solidFill>
                        </a:rPr>
                        <a:t>( PHEV1, PHEV2)</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kern="1200" noProof="0" dirty="0" smtClean="0">
                          <a:solidFill>
                            <a:schemeClr val="dk1"/>
                          </a:solidFill>
                          <a:latin typeface="+mn-lt"/>
                          <a:ea typeface="+mn-ea"/>
                          <a:cs typeface="+mn-cs"/>
                        </a:rPr>
                        <a:t>5-7Ah</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noProof="0" dirty="0" smtClean="0">
                          <a:solidFill>
                            <a:schemeClr val="tx1"/>
                          </a:solidFill>
                        </a:rPr>
                        <a:t>( HEV)</a:t>
                      </a:r>
                    </a:p>
                  </a:txBody>
                  <a:tcPr anchor="ctr"/>
                </a:tc>
              </a:tr>
              <a:tr h="492842">
                <a:tc>
                  <a:txBody>
                    <a:bodyPr/>
                    <a:lstStyle/>
                    <a:p>
                      <a:r>
                        <a:rPr lang="en-US" sz="1200" b="1" noProof="0" dirty="0" smtClean="0"/>
                        <a:t>Life performance</a:t>
                      </a:r>
                      <a:endParaRPr lang="en-US" sz="1200" b="1" noProof="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noProof="0" dirty="0" smtClean="0"/>
                        <a:t>2.000 “EV” cycles; calendar life important factor</a:t>
                      </a:r>
                    </a:p>
                  </a:txBody>
                  <a:tcPr anchor="ctr"/>
                </a:tc>
                <a:tc>
                  <a:txBody>
                    <a:bodyPr/>
                    <a:lstStyle/>
                    <a:p>
                      <a:pPr algn="ctr"/>
                      <a:r>
                        <a:rPr lang="en-US" sz="1200" b="0" noProof="0" dirty="0" smtClean="0"/>
                        <a:t>Up to 6.000 “EV” cycles + HEV operation</a:t>
                      </a:r>
                      <a:endParaRPr lang="en-US" sz="1200" b="0" noProof="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kern="1200" noProof="0" dirty="0" smtClean="0">
                          <a:solidFill>
                            <a:schemeClr val="dk1"/>
                          </a:solidFill>
                          <a:latin typeface="+mn-lt"/>
                          <a:ea typeface="+mn-ea"/>
                          <a:cs typeface="+mn-cs"/>
                        </a:rPr>
                        <a:t>HEV operation </a:t>
                      </a:r>
                    </a:p>
                  </a:txBody>
                  <a:tcPr anchor="ctr"/>
                </a:tc>
              </a:tr>
              <a:tr h="492842">
                <a:tc>
                  <a:txBody>
                    <a:bodyPr/>
                    <a:lstStyle/>
                    <a:p>
                      <a:r>
                        <a:rPr lang="en-US" sz="1200" b="1" noProof="0" dirty="0" smtClean="0"/>
                        <a:t>Design Criteria</a:t>
                      </a:r>
                      <a:endParaRPr lang="en-US" sz="1200" b="1" noProof="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noProof="0" dirty="0" smtClean="0"/>
                        <a:t>Electrical range / Packaging</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0" noProof="0" dirty="0" smtClean="0"/>
                        <a:t>(specific useable Energy)</a:t>
                      </a:r>
                    </a:p>
                  </a:txBody>
                  <a:tcPr anchor="ctr"/>
                </a:tc>
                <a:tc>
                  <a:txBody>
                    <a:bodyPr/>
                    <a:lstStyle/>
                    <a:p>
                      <a:pPr algn="ctr"/>
                      <a:r>
                        <a:rPr lang="en-US" sz="1200" b="0" noProof="0" dirty="0" smtClean="0"/>
                        <a:t>Electrical range,</a:t>
                      </a:r>
                      <a:r>
                        <a:rPr lang="en-US" sz="1200" b="0" baseline="0" noProof="0" dirty="0" smtClean="0"/>
                        <a:t> driving performance (full SOC range)</a:t>
                      </a:r>
                      <a:endParaRPr lang="en-US" sz="1200" b="0" noProof="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kern="1200" noProof="0" dirty="0" smtClean="0">
                          <a:solidFill>
                            <a:schemeClr val="dk1"/>
                          </a:solidFill>
                          <a:latin typeface="+mn-lt"/>
                          <a:ea typeface="+mn-ea"/>
                          <a:cs typeface="+mn-cs"/>
                        </a:rPr>
                        <a:t>Power performance</a:t>
                      </a:r>
                    </a:p>
                  </a:txBody>
                  <a:tcPr anchor="ctr"/>
                </a:tc>
              </a:tr>
            </a:tbl>
          </a:graphicData>
        </a:graphic>
      </p:graphicFrame>
      <p:pic>
        <p:nvPicPr>
          <p:cNvPr id="4" name="Picture 2" descr="O:\EUR\GRZ\12-CB\12-MKTG\7-Div\2011\Bilder\04_Cells_Battery Packs\Messemuster Biegebalken\NEU_Freigestellt\_DSC2397 Kopie_Bildgröße ändern.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630390" y="1423780"/>
            <a:ext cx="1183925" cy="864096"/>
          </a:xfrm>
          <a:prstGeom prst="rect">
            <a:avLst/>
          </a:prstGeom>
          <a:noFill/>
          <a:ln w="9525">
            <a:noFill/>
            <a:miter lim="800000"/>
            <a:headEnd/>
            <a:tailEnd/>
          </a:ln>
        </p:spPr>
      </p:pic>
      <p:pic>
        <p:nvPicPr>
          <p:cNvPr id="5" name="Picture 34" descr="Power-Battery-Pack_Passenger-Cars.png"/>
          <p:cNvPicPr>
            <a:picLocks noChangeAspect="1"/>
          </p:cNvPicPr>
          <p:nvPr/>
        </p:nvPicPr>
        <p:blipFill>
          <a:blip r:embed="rId3" cstate="print"/>
          <a:srcRect/>
          <a:stretch>
            <a:fillRect/>
          </a:stretch>
        </p:blipFill>
        <p:spPr bwMode="auto">
          <a:xfrm>
            <a:off x="7886974" y="1567796"/>
            <a:ext cx="965635" cy="723857"/>
          </a:xfrm>
          <a:prstGeom prst="rect">
            <a:avLst/>
          </a:prstGeom>
          <a:noFill/>
          <a:ln w="9525">
            <a:noFill/>
            <a:miter lim="800000"/>
            <a:headEnd/>
            <a:tailEnd/>
          </a:ln>
        </p:spPr>
      </p:pic>
      <p:sp>
        <p:nvSpPr>
          <p:cNvPr id="6" name="Rechteck 33"/>
          <p:cNvSpPr/>
          <p:nvPr/>
        </p:nvSpPr>
        <p:spPr>
          <a:xfrm>
            <a:off x="0" y="1052736"/>
            <a:ext cx="1905000" cy="55004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7" name="Rechteck 34"/>
          <p:cNvSpPr/>
          <p:nvPr/>
        </p:nvSpPr>
        <p:spPr>
          <a:xfrm>
            <a:off x="1905000" y="1052736"/>
            <a:ext cx="7239000" cy="55004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8" name="Picture 87" descr="L:\MF\L_SystemeModule\7-Prod-Mgmt-ESS\07_Marketing\Messen und Vorträge\Messemuster 2010\Bilder_Neu\Modul_1 Kopie.JPG"/>
          <p:cNvPicPr>
            <a:picLocks noChangeAspect="1" noChangeArrowheads="1"/>
          </p:cNvPicPr>
          <p:nvPr/>
        </p:nvPicPr>
        <p:blipFill>
          <a:blip r:embed="rId4" cstate="screen">
            <a:clrChange>
              <a:clrFrom>
                <a:srgbClr val="FFFFFF"/>
              </a:clrFrom>
              <a:clrTo>
                <a:srgbClr val="FFFFFF">
                  <a:alpha val="0"/>
                </a:srgbClr>
              </a:clrTo>
            </a:clrChange>
          </a:blip>
          <a:srcRect/>
          <a:stretch>
            <a:fillRect/>
          </a:stretch>
        </p:blipFill>
        <p:spPr bwMode="auto">
          <a:xfrm>
            <a:off x="5294686" y="1495788"/>
            <a:ext cx="1124424" cy="812016"/>
          </a:xfrm>
          <a:prstGeom prst="rect">
            <a:avLst/>
          </a:prstGeom>
          <a:noFill/>
          <a:ln w="9525">
            <a:noFill/>
            <a:miter lim="800000"/>
            <a:headEnd/>
            <a:tailEnd/>
          </a:ln>
          <a:effectLst>
            <a:outerShdw blurRad="50800" dist="38100" dir="8100000" algn="tr" rotWithShape="0">
              <a:prstClr val="black">
                <a:alpha val="40000"/>
              </a:prstClr>
            </a:outerShdw>
          </a:effectLst>
        </p:spPr>
      </p:pic>
      <p:sp>
        <p:nvSpPr>
          <p:cNvPr id="9" name="Rectangle 8"/>
          <p:cNvSpPr/>
          <p:nvPr/>
        </p:nvSpPr>
        <p:spPr>
          <a:xfrm>
            <a:off x="0" y="685"/>
            <a:ext cx="6248400" cy="830997"/>
          </a:xfrm>
          <a:prstGeom prst="rect">
            <a:avLst/>
          </a:prstGeom>
          <a:solidFill>
            <a:schemeClr val="accent3">
              <a:lumMod val="65000"/>
            </a:schemeClr>
          </a:solidFill>
        </p:spPr>
        <p:txBody>
          <a:bodyPr wrap="square">
            <a:spAutoFit/>
          </a:bodyPr>
          <a:lstStyle/>
          <a:p>
            <a:pPr fontAlgn="base">
              <a:spcBef>
                <a:spcPct val="0"/>
              </a:spcBef>
              <a:spcAft>
                <a:spcPct val="0"/>
              </a:spcAft>
              <a:defRPr/>
            </a:pPr>
            <a:r>
              <a:rPr lang="de-DE" sz="2400" b="1" kern="0" dirty="0" smtClean="0">
                <a:solidFill>
                  <a:srgbClr val="000000"/>
                </a:solidFill>
              </a:rPr>
              <a:t>Examples </a:t>
            </a:r>
            <a:r>
              <a:rPr lang="de-DE" sz="2400" b="1" kern="0" dirty="0">
                <a:solidFill>
                  <a:srgbClr val="000000"/>
                </a:solidFill>
              </a:rPr>
              <a:t>of Battery </a:t>
            </a:r>
            <a:r>
              <a:rPr lang="de-DE" sz="2400" b="1" kern="0" dirty="0" smtClean="0">
                <a:solidFill>
                  <a:srgbClr val="000000"/>
                </a:solidFill>
              </a:rPr>
              <a:t>Pack Requirements (~33 KWh/Gal)</a:t>
            </a:r>
            <a:endParaRPr lang="de-AT" sz="2400" dirty="0"/>
          </a:p>
        </p:txBody>
      </p:sp>
    </p:spTree>
    <p:extLst>
      <p:ext uri="{BB962C8B-B14F-4D97-AF65-F5344CB8AC3E}">
        <p14:creationId xmlns:p14="http://schemas.microsoft.com/office/powerpoint/2010/main" val="2175155464"/>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ms01_1">
  <a:themeElements>
    <a:clrScheme name="ms01_1 1">
      <a:dk1>
        <a:srgbClr val="1D528D"/>
      </a:dk1>
      <a:lt1>
        <a:srgbClr val="FFFFFF"/>
      </a:lt1>
      <a:dk2>
        <a:srgbClr val="000000"/>
      </a:dk2>
      <a:lt2>
        <a:srgbClr val="CACACA"/>
      </a:lt2>
      <a:accent1>
        <a:srgbClr val="0099CC"/>
      </a:accent1>
      <a:accent2>
        <a:srgbClr val="BFA907"/>
      </a:accent2>
      <a:accent3>
        <a:srgbClr val="FFFFFF"/>
      </a:accent3>
      <a:accent4>
        <a:srgbClr val="174578"/>
      </a:accent4>
      <a:accent5>
        <a:srgbClr val="AACAE2"/>
      </a:accent5>
      <a:accent6>
        <a:srgbClr val="AD9906"/>
      </a:accent6>
      <a:hlink>
        <a:srgbClr val="6E81E0"/>
      </a:hlink>
      <a:folHlink>
        <a:srgbClr val="009999"/>
      </a:folHlink>
    </a:clrScheme>
    <a:fontScheme name="ms01_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s01_1 1">
        <a:dk1>
          <a:srgbClr val="1D528D"/>
        </a:dk1>
        <a:lt1>
          <a:srgbClr val="FFFFFF"/>
        </a:lt1>
        <a:dk2>
          <a:srgbClr val="000000"/>
        </a:dk2>
        <a:lt2>
          <a:srgbClr val="CACACA"/>
        </a:lt2>
        <a:accent1>
          <a:srgbClr val="0099CC"/>
        </a:accent1>
        <a:accent2>
          <a:srgbClr val="BFA907"/>
        </a:accent2>
        <a:accent3>
          <a:srgbClr val="FFFFFF"/>
        </a:accent3>
        <a:accent4>
          <a:srgbClr val="174578"/>
        </a:accent4>
        <a:accent5>
          <a:srgbClr val="AACAE2"/>
        </a:accent5>
        <a:accent6>
          <a:srgbClr val="AD9906"/>
        </a:accent6>
        <a:hlink>
          <a:srgbClr val="6E81E0"/>
        </a:hlink>
        <a:folHlink>
          <a:srgbClr val="009999"/>
        </a:folHlink>
      </a:clrScheme>
      <a:clrMap bg1="lt1" tx1="dk1" bg2="lt2" tx2="dk2" accent1="accent1" accent2="accent2" accent3="accent3" accent4="accent4" accent5="accent5" accent6="accent6" hlink="hlink" folHlink="folHlink"/>
    </a:extraClrScheme>
    <a:extraClrScheme>
      <a:clrScheme name="ms01_1 2">
        <a:dk1>
          <a:srgbClr val="4E40A4"/>
        </a:dk1>
        <a:lt1>
          <a:srgbClr val="FFFFFF"/>
        </a:lt1>
        <a:dk2>
          <a:srgbClr val="000000"/>
        </a:dk2>
        <a:lt2>
          <a:srgbClr val="CACACA"/>
        </a:lt2>
        <a:accent1>
          <a:srgbClr val="8B65E9"/>
        </a:accent1>
        <a:accent2>
          <a:srgbClr val="008080"/>
        </a:accent2>
        <a:accent3>
          <a:srgbClr val="FFFFFF"/>
        </a:accent3>
        <a:accent4>
          <a:srgbClr val="41358B"/>
        </a:accent4>
        <a:accent5>
          <a:srgbClr val="C4B8F2"/>
        </a:accent5>
        <a:accent6>
          <a:srgbClr val="007373"/>
        </a:accent6>
        <a:hlink>
          <a:srgbClr val="0066CC"/>
        </a:hlink>
        <a:folHlink>
          <a:srgbClr val="8AB151"/>
        </a:folHlink>
      </a:clrScheme>
      <a:clrMap bg1="lt1" tx1="dk1" bg2="lt2" tx2="dk2" accent1="accent1" accent2="accent2" accent3="accent3" accent4="accent4" accent5="accent5" accent6="accent6" hlink="hlink" folHlink="folHlink"/>
    </a:extraClrScheme>
    <a:extraClrScheme>
      <a:clrScheme name="ms01_1 3">
        <a:dk1>
          <a:srgbClr val="666699"/>
        </a:dk1>
        <a:lt1>
          <a:srgbClr val="FFFFFF"/>
        </a:lt1>
        <a:dk2>
          <a:srgbClr val="000000"/>
        </a:dk2>
        <a:lt2>
          <a:srgbClr val="CACACA"/>
        </a:lt2>
        <a:accent1>
          <a:srgbClr val="72B88E"/>
        </a:accent1>
        <a:accent2>
          <a:srgbClr val="C78DD7"/>
        </a:accent2>
        <a:accent3>
          <a:srgbClr val="FFFFFF"/>
        </a:accent3>
        <a:accent4>
          <a:srgbClr val="565682"/>
        </a:accent4>
        <a:accent5>
          <a:srgbClr val="BCD8C6"/>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Sample presentation slides</Template>
  <TotalTime>17177</TotalTime>
  <Words>1717</Words>
  <Application>Microsoft Office PowerPoint</Application>
  <PresentationFormat>On-screen Show (4:3)</PresentationFormat>
  <Paragraphs>257</Paragraphs>
  <Slides>18</Slides>
  <Notes>14</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ms01_1</vt:lpstr>
      <vt:lpstr> Bob Galyen Chairman, SAE International Battery Standard Committee President, Magna E-Car Systems Global Battery Business  </vt:lpstr>
      <vt:lpstr>PowerPoint Presentation</vt:lpstr>
      <vt:lpstr>Baghdad Battery – Cell technology has come a long way in 2000 years!</vt:lpstr>
      <vt:lpstr>Reemergence of Electrified Automobiles</vt:lpstr>
      <vt:lpstr>Example: Systems Integration 1996 GM EV1</vt:lpstr>
      <vt:lpstr>Value Chain: Total Life Cycle Comprehended</vt:lpstr>
      <vt:lpstr>Societal Approach:  How do we fill the gaps?</vt:lpstr>
      <vt:lpstr>Safety Driven by Requirements! Example of Hierarchy</vt:lpstr>
      <vt:lpstr>PowerPoint Presentation</vt:lpstr>
      <vt:lpstr>SAE Battery Standards Steering Committee</vt:lpstr>
      <vt:lpstr>Battery Safety Committee</vt:lpstr>
      <vt:lpstr>Battery Labeling Committee</vt:lpstr>
      <vt:lpstr>Battery Transportation Committee</vt:lpstr>
      <vt:lpstr>Battery Recycling Committee</vt:lpstr>
      <vt:lpstr>Electronics Battery Fuel Gauge Committee</vt:lpstr>
      <vt:lpstr>PowerPoint Presentation</vt:lpstr>
      <vt:lpstr>On the Road in 2011 and 2012</vt:lpstr>
      <vt:lpstr>Thank you</vt:lpstr>
    </vt:vector>
  </TitlesOfParts>
  <Company>Intier Seating Systems Engineering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SAE Presentation: Batteries in EV’s – state of change  April XX, 2012   Bob Galyen President, Battery and Material Testing &amp; Battery Cell and Pack Chairman, SAE International Battery Standard Committee</dc:title>
  <dc:creator>PKR</dc:creator>
  <cp:lastModifiedBy>Charlie.Case</cp:lastModifiedBy>
  <cp:revision>1228</cp:revision>
  <dcterms:created xsi:type="dcterms:W3CDTF">2011-06-15T13:28:17Z</dcterms:created>
  <dcterms:modified xsi:type="dcterms:W3CDTF">2012-05-17T21:01:50Z</dcterms:modified>
</cp:coreProperties>
</file>