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7" r:id="rId2"/>
    <p:sldId id="258" r:id="rId3"/>
    <p:sldId id="296" r:id="rId4"/>
    <p:sldId id="260" r:id="rId5"/>
    <p:sldId id="261" r:id="rId6"/>
    <p:sldId id="294" r:id="rId7"/>
    <p:sldId id="262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75630" autoAdjust="0"/>
  </p:normalViewPr>
  <p:slideViewPr>
    <p:cSldViewPr>
      <p:cViewPr varScale="1">
        <p:scale>
          <a:sx n="49" d="100"/>
          <a:sy n="49" d="100"/>
        </p:scale>
        <p:origin x="-12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16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03BE4B-F7E8-4D8E-98E8-6EB41201C5D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23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BE4B-F7E8-4D8E-98E8-6EB41201C5D4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C9E1F-B8B0-4E37-9352-05A757AB57B8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914C7-0568-4856-867E-A08FA28136D9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D89B7671-1F58-4348-BF8D-02A8D87EE1A9}" type="slidenum">
              <a:rPr kumimoji="0" lang="en-US" altLang="ja-JP" sz="3200" b="1"/>
              <a:pPr/>
              <a:t>11</a:t>
            </a:fld>
            <a:endParaRPr kumimoji="0" lang="en-US" altLang="ja-JP" sz="3200" b="1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4537" cy="34163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7975"/>
          </a:xfrm>
        </p:spPr>
        <p:txBody>
          <a:bodyPr lIns="92075" tIns="44450" rIns="92075" bIns="44450"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AF227-1DAD-42E5-A465-829284183AB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FD2E7100-29CD-424E-B4DE-499F8E7CEBEE}" type="slidenum">
              <a:rPr kumimoji="0" lang="en-US" altLang="ja-JP" sz="3200" b="1"/>
              <a:pPr/>
              <a:t>12</a:t>
            </a:fld>
            <a:endParaRPr kumimoji="0" lang="en-US" altLang="ja-JP" sz="3200" b="1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4537" cy="34163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7975"/>
          </a:xfrm>
        </p:spPr>
        <p:txBody>
          <a:bodyPr lIns="92075" tIns="44450" rIns="92075" bIns="44450"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7DEF-CF1E-4405-8EA0-773706B25563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BF73AEEA-55B2-48D3-8B0F-E95040BA622A}" type="slidenum">
              <a:rPr kumimoji="0" lang="en-US" altLang="ja-JP" sz="3200" b="1"/>
              <a:pPr/>
              <a:t>13</a:t>
            </a:fld>
            <a:endParaRPr kumimoji="0" lang="en-US" altLang="ja-JP" sz="3200" b="1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4537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7975"/>
          </a:xfrm>
        </p:spPr>
        <p:txBody>
          <a:bodyPr lIns="92075" tIns="44450" rIns="92075" bIns="44450"/>
          <a:lstStyle/>
          <a:p>
            <a:pPr>
              <a:spcBef>
                <a:spcPct val="0"/>
              </a:spcBef>
            </a:pPr>
            <a:endParaRPr lang="en-US" altLang="ja-JP" sz="1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AB31B-25BE-4C70-8BA8-E4DA352FC4AA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2F7FE113-4239-4673-AEA8-4580E565A1EA}" type="slidenum">
              <a:rPr kumimoji="0" lang="en-US" altLang="ja-JP" sz="3200" b="1"/>
              <a:pPr/>
              <a:t>14</a:t>
            </a:fld>
            <a:endParaRPr kumimoji="0" lang="en-US" altLang="ja-JP" sz="3200" b="1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D6F0E-D5BC-432F-A4A5-1C6DCC760724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AB897-E30B-4EB1-94E7-AA3BC76E9D84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latin typeface="Arial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BE4B-F7E8-4D8E-98E8-6EB41201C5D4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74844-9A7C-4644-AD11-B32C9BB3DDF1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D6F0E-D5BC-432F-A4A5-1C6DCC760724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AB31B-25BE-4C70-8BA8-E4DA352FC4A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2F7FE113-4239-4673-AEA8-4580E565A1EA}" type="slidenum">
              <a:rPr kumimoji="0" lang="en-US" altLang="ja-JP" sz="3200" b="1"/>
              <a:pPr/>
              <a:t>2</a:t>
            </a:fld>
            <a:endParaRPr kumimoji="0" lang="en-US" altLang="ja-JP" sz="3200" b="1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3DD8B-1333-4FE3-B6B9-CA86F62EDA3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04850"/>
            <a:ext cx="4565650" cy="3424238"/>
          </a:xfrm>
          <a:ln w="12700" cap="flat">
            <a:solidFill>
              <a:schemeClr val="tx1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359275"/>
            <a:ext cx="4964113" cy="4095750"/>
          </a:xfrm>
          <a:noFill/>
          <a:ln/>
        </p:spPr>
        <p:txBody>
          <a:bodyPr lIns="92075" tIns="46038" rIns="92075" bIns="46038"/>
          <a:lstStyle/>
          <a:p>
            <a:pPr algn="just"/>
            <a:endParaRPr lang="en-US" altLang="ja-JP" dirty="0">
              <a:latin typeface="Times" charset="0"/>
              <a:ea typeface="平成明朝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29218-2AAC-4432-BC5B-8AA4DBA08BB5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A051A5DA-345C-4A72-9A8D-D2431A5F0846}" type="slidenum">
              <a:rPr kumimoji="0" lang="en-US" altLang="ja-JP" sz="3200" b="1"/>
              <a:pPr/>
              <a:t>21</a:t>
            </a:fld>
            <a:endParaRPr kumimoji="0" lang="en-US" altLang="ja-JP" sz="3200" b="1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49DBF-A54B-4586-A238-D21D5ACA44D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9D7C8492-473A-4D76-A54B-95D8EDC39C00}" type="slidenum">
              <a:rPr kumimoji="0" lang="en-US" altLang="ja-JP" sz="3200" b="1"/>
              <a:pPr/>
              <a:t>22</a:t>
            </a:fld>
            <a:endParaRPr kumimoji="0" lang="en-US" altLang="ja-JP" sz="3200" b="1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E4445-6DD2-44C9-98ED-7206E7F94EC7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4DD8B068-8A38-4A02-84DF-B0340ECD11B5}" type="slidenum">
              <a:rPr kumimoji="0" lang="en-US" altLang="ja-JP" sz="3200" b="1"/>
              <a:pPr/>
              <a:t>23</a:t>
            </a:fld>
            <a:endParaRPr kumimoji="0" lang="en-US" altLang="ja-JP" sz="3200" b="1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C5BA0-9955-4643-8130-1214C56D04B1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D3E0B736-FDF1-47FC-BD74-8AF1810E7A69}" type="slidenum">
              <a:rPr kumimoji="0" lang="en-US" altLang="ja-JP" sz="3200" b="1"/>
              <a:pPr/>
              <a:t>24</a:t>
            </a:fld>
            <a:endParaRPr kumimoji="0" lang="en-US" altLang="ja-JP" sz="3200" b="1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CBA82-2E5E-4F0F-9EDA-60D56BED1563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F07E6FC4-85BC-42ED-969B-63447527D925}" type="slidenum">
              <a:rPr kumimoji="0" lang="en-US" altLang="ja-JP" sz="3200" b="1"/>
              <a:pPr/>
              <a:t>25</a:t>
            </a:fld>
            <a:endParaRPr kumimoji="0" lang="en-US" altLang="ja-JP" sz="3200" b="1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E7F06-5A23-43F0-B2F0-D20A122EC416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D0805401-FC47-4B8F-A9FC-4C01102F5BB3}" type="slidenum">
              <a:rPr kumimoji="0" lang="en-US" altLang="ja-JP" sz="3200" b="1"/>
              <a:pPr/>
              <a:t>26</a:t>
            </a:fld>
            <a:endParaRPr kumimoji="0" lang="en-US" altLang="ja-JP" sz="3200" b="1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AB31B-25BE-4C70-8BA8-E4DA352FC4A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2F7FE113-4239-4673-AEA8-4580E565A1EA}" type="slidenum">
              <a:rPr kumimoji="0" lang="en-US" altLang="ja-JP" sz="3200" b="1"/>
              <a:pPr/>
              <a:t>3</a:t>
            </a:fld>
            <a:endParaRPr kumimoji="0" lang="en-US" altLang="ja-JP" sz="3200" b="1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CBB5D-B8A0-4174-9C9F-1E51F7634FAB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B8E9-32A5-4F31-9155-8904E9A569AC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BE4B-F7E8-4D8E-98E8-6EB41201C5D4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13F45-6599-4DE7-9F20-2B08F68D3711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AB31B-25BE-4C70-8BA8-E4DA352FC4AA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5" tIns="45533" rIns="91065" bIns="45533"/>
          <a:lstStyle/>
          <a:p>
            <a:fld id="{2F7FE113-4239-4673-AEA8-4580E565A1EA}" type="slidenum">
              <a:rPr kumimoji="0" lang="en-US" altLang="ja-JP" sz="3200" b="1"/>
              <a:pPr/>
              <a:t>8</a:t>
            </a:fld>
            <a:endParaRPr kumimoji="0" lang="en-US" altLang="ja-JP" sz="3200" b="1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2075" tIns="44450" rIns="92075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started Lithium battery research</a:t>
            </a:r>
            <a:r>
              <a:rPr lang="en-US" baseline="0" dirty="0" smtClean="0"/>
              <a:t> in 1992, beginning with a cobalt type battery in a cylindrical cell package.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late 90’s, we started developing a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-type cell and in the early 2000’s developed a laminated cell. This led to the current cell configuration.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BE4B-F7E8-4D8E-98E8-6EB41201C5D4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DE5777-A2B7-4BF8-BAC5-E33AC76605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C14F57-D327-4A68-A714-6AEC425AFF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1254125"/>
            <a:ext cx="1935162" cy="4659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713" y="1254125"/>
            <a:ext cx="5657850" cy="4659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8381C3-E448-4A97-8B97-FCE88358E12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AC8DF4-17CF-4485-9721-C3C2BA7640C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D95665-2B8C-44DB-AA17-8DDCBC8633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888" y="2138363"/>
            <a:ext cx="3794125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3" y="2138363"/>
            <a:ext cx="3795712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5F357-A070-4BA3-9976-F79224CA1F9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B31B99-F2E3-4248-8231-18C65ECDE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D7270-509A-44E5-A027-BFF9FDAA81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F618CD-7A8D-4311-8AB4-7434CDBAC8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32B64-63BE-400C-9C68-868617BB8A5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90F5E-B21D-4E37-8401-ADF81B7046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138363"/>
            <a:ext cx="774223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0"/>
            <a:r>
              <a:rPr lang="en-US" altLang="ja-JP" smtClean="0"/>
              <a:t>First level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1001713" y="1254125"/>
            <a:ext cx="773906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600825"/>
            <a:ext cx="9144000" cy="2571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0" lang="en-US" sz="3200" b="1">
              <a:latin typeface="Verdana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1675" y="6638925"/>
            <a:ext cx="168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66936245-D9C6-4535-9083-8940FCFAC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523163" y="1046163"/>
            <a:ext cx="15065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r">
              <a:defRPr/>
            </a:pPr>
            <a:endParaRPr kumimoji="0" lang="en-US" altLang="ja-JP" sz="1000">
              <a:latin typeface="Verdana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71463" y="6605588"/>
            <a:ext cx="50466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/>
            <a:r>
              <a:rPr kumimoji="0" lang="en-US" altLang="ja-JP" sz="1000" dirty="0" smtClean="0">
                <a:latin typeface="Verdana" pitchFamily="34" charset="0"/>
              </a:rPr>
              <a:t>Copyright 2012 Nissan Motor</a:t>
            </a:r>
            <a:r>
              <a:rPr kumimoji="0" lang="en-US" altLang="ja-JP" sz="1000" baseline="0" dirty="0" smtClean="0">
                <a:latin typeface="Verdana" pitchFamily="34" charset="0"/>
              </a:rPr>
              <a:t> Co. LTD</a:t>
            </a:r>
            <a:endParaRPr kumimoji="0" lang="en-US" altLang="ja-JP" sz="1000" dirty="0">
              <a:latin typeface="Verdana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6851650" y="1000125"/>
            <a:ext cx="2292350" cy="0"/>
          </a:xfrm>
          <a:prstGeom prst="line">
            <a:avLst/>
          </a:prstGeom>
          <a:noFill/>
          <a:ln w="50800">
            <a:solidFill>
              <a:srgbClr val="D9000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sz="3200" b="1">
              <a:latin typeface="Verdana" pitchFamily="34" charset="0"/>
            </a:endParaRPr>
          </a:p>
        </p:txBody>
      </p:sp>
      <p:pic>
        <p:nvPicPr>
          <p:cNvPr id="5129" name="Picture 26" descr="nss_top_duo_110dpi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55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Verdana" pitchFamily="34" charset="0"/>
          <a:ea typeface="ＭＳ Ｐゴシック" pitchFamily="50" charset="-128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Font typeface="Verdana" pitchFamily="34" charset="0"/>
        <a:buChar char="•"/>
        <a:defRPr kumimoji="1">
          <a:solidFill>
            <a:schemeClr val="tx1"/>
          </a:solidFill>
          <a:latin typeface="+mn-lt"/>
          <a:ea typeface="+mn-ea"/>
        </a:defRPr>
      </a:lvl2pPr>
      <a:lvl3pPr marL="809625" indent="-180975" algn="l" rtl="0" fontAlgn="base">
        <a:spcBef>
          <a:spcPct val="20000"/>
        </a:spcBef>
        <a:spcAft>
          <a:spcPct val="0"/>
        </a:spcAft>
        <a:buClr>
          <a:srgbClr val="7F7F7F"/>
        </a:buClr>
        <a:buChar char="-"/>
        <a:defRPr kumimoji="1" sz="1600">
          <a:solidFill>
            <a:schemeClr val="tx1"/>
          </a:solidFill>
          <a:latin typeface="+mn-lt"/>
          <a:ea typeface="+mn-ea"/>
        </a:defRPr>
      </a:lvl3pPr>
      <a:lvl4pPr marL="1036638" indent="-112713" algn="l" rtl="0" fontAlgn="base">
        <a:spcBef>
          <a:spcPct val="20000"/>
        </a:spcBef>
        <a:spcAft>
          <a:spcPct val="0"/>
        </a:spcAft>
        <a:buClr>
          <a:srgbClr val="7F7F7F"/>
        </a:buClr>
        <a:buFont typeface="Verdana" pitchFamily="34" charset="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1319213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Char char="–"/>
        <a:defRPr kumimoji="1" sz="1400">
          <a:solidFill>
            <a:schemeClr val="tx1"/>
          </a:solidFill>
          <a:latin typeface="+mn-lt"/>
          <a:ea typeface="+mn-ea"/>
        </a:defRPr>
      </a:lvl5pPr>
      <a:lvl6pPr marL="1776413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Char char="–"/>
        <a:defRPr kumimoji="1" sz="1400">
          <a:solidFill>
            <a:schemeClr val="tx1"/>
          </a:solidFill>
          <a:latin typeface="+mn-lt"/>
          <a:ea typeface="+mn-ea"/>
        </a:defRPr>
      </a:lvl6pPr>
      <a:lvl7pPr marL="2233613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Char char="–"/>
        <a:defRPr kumimoji="1" sz="1400">
          <a:solidFill>
            <a:schemeClr val="tx1"/>
          </a:solidFill>
          <a:latin typeface="+mn-lt"/>
          <a:ea typeface="+mn-ea"/>
        </a:defRPr>
      </a:lvl7pPr>
      <a:lvl8pPr marL="2690813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Char char="–"/>
        <a:defRPr kumimoji="1" sz="1400">
          <a:solidFill>
            <a:schemeClr val="tx1"/>
          </a:solidFill>
          <a:latin typeface="+mn-lt"/>
          <a:ea typeface="+mn-ea"/>
        </a:defRPr>
      </a:lvl8pPr>
      <a:lvl9pPr marL="3148013" indent="-168275" algn="l" rtl="0" fontAlgn="base">
        <a:spcBef>
          <a:spcPct val="20000"/>
        </a:spcBef>
        <a:spcAft>
          <a:spcPct val="0"/>
        </a:spcAft>
        <a:buClr>
          <a:srgbClr val="7F7F7F"/>
        </a:buClr>
        <a:buChar char="–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eg"/><Relationship Id="rId12" Type="http://schemas.openxmlformats.org/officeDocument/2006/relationships/image" Target="../media/image18.png"/><Relationship Id="rId17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79785" y="5902570"/>
            <a:ext cx="4498347" cy="46166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2400" b="1" dirty="0">
                <a:latin typeface="+mj-lt"/>
                <a:ea typeface="HGP創英角ｺﾞｼｯｸUB" pitchFamily="50" charset="-128"/>
              </a:rPr>
              <a:t>NISSAN MOTOR CO., LTD</a:t>
            </a:r>
          </a:p>
        </p:txBody>
      </p:sp>
      <p:pic>
        <p:nvPicPr>
          <p:cNvPr id="6154" name="Picture 24" descr="title_image_110dp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85838"/>
            <a:ext cx="914558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9"/>
          <p:cNvSpPr>
            <a:spLocks noChangeShapeType="1"/>
          </p:cNvSpPr>
          <p:nvPr/>
        </p:nvSpPr>
        <p:spPr bwMode="auto">
          <a:xfrm flipH="1" flipV="1">
            <a:off x="6858000" y="990600"/>
            <a:ext cx="2286000" cy="9525"/>
          </a:xfrm>
          <a:prstGeom prst="line">
            <a:avLst/>
          </a:prstGeom>
          <a:noFill/>
          <a:ln w="50800">
            <a:solidFill>
              <a:srgbClr val="D9000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6" name="Picture 23" descr="nss_top_duo1_110dp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55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523163" y="1046163"/>
            <a:ext cx="150653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r">
              <a:defRPr/>
            </a:pPr>
            <a:endParaRPr kumimoji="0" lang="en-US" altLang="ja-JP" sz="1000">
              <a:latin typeface="Verdana" pitchFamily="34" charset="0"/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09600" y="1676400"/>
            <a:ext cx="7772400" cy="1470025"/>
          </a:xfrm>
        </p:spPr>
        <p:txBody>
          <a:bodyPr lIns="91440" tIns="45720" rIns="91440" bIns="45720"/>
          <a:lstStyle/>
          <a:p>
            <a:pPr algn="ctr"/>
            <a:r>
              <a:rPr lang="en-US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/ HEV Safety</a:t>
            </a:r>
          </a:p>
        </p:txBody>
      </p:sp>
      <p:pic>
        <p:nvPicPr>
          <p:cNvPr id="6147" name="Picture 12" descr="http://nissanmedia.iconicweb.com/mediasite/libraryImages/75588_1_5__mi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" y="2797175"/>
            <a:ext cx="3676650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14" descr="http://nissanmedia.iconicweb.com/mediasite/libraryImages/75589_1_5__mid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76800" y="2797175"/>
            <a:ext cx="3694113" cy="261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1403350" y="2286000"/>
            <a:ext cx="6134100" cy="2011680"/>
          </a:xfrm>
          <a:prstGeom prst="triangle">
            <a:avLst>
              <a:gd name="adj" fmla="val 50000"/>
            </a:avLst>
          </a:prstGeom>
          <a:solidFill>
            <a:srgbClr val="6699FF">
              <a:alpha val="20000"/>
            </a:srgbClr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63538" y="4014788"/>
            <a:ext cx="2203450" cy="481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Long life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573338" y="1865313"/>
            <a:ext cx="3751262" cy="793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High energy performance</a:t>
            </a: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(light weight and compact)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3386138" y="4014788"/>
            <a:ext cx="2205037" cy="481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Low cost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281738" y="4014788"/>
            <a:ext cx="2205037" cy="4810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Reliability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325" y="3025775"/>
            <a:ext cx="1511300" cy="1011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820310" y="2773363"/>
            <a:ext cx="5170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>
                <a:latin typeface="+mn-lt"/>
                <a:ea typeface="HGP創英角ｺﾞｼｯｸUB" pitchFamily="50" charset="-128"/>
              </a:rPr>
              <a:t>Highly balanced total performance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371600" y="4800600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ja-JP" dirty="0">
                <a:latin typeface="+mn-lt"/>
                <a:ea typeface="HGP創英角ｺﾞｼｯｸUB" pitchFamily="50" charset="-128"/>
              </a:rPr>
              <a:t>The original blended compound cathode (LMO based)</a:t>
            </a:r>
          </a:p>
          <a:p>
            <a:pPr marL="690563" lvl="2" indent="-342900">
              <a:buFont typeface="Wingdings" pitchFamily="2" charset="2"/>
              <a:buChar char="Ø"/>
            </a:pPr>
            <a:r>
              <a:rPr lang="en-US" altLang="ja-JP" dirty="0">
                <a:latin typeface="+mn-lt"/>
                <a:ea typeface="HGP創英角ｺﾞｼｯｸUB" pitchFamily="50" charset="-128"/>
              </a:rPr>
              <a:t>compatibility of low-cost and durability.</a:t>
            </a:r>
          </a:p>
          <a:p>
            <a:pPr marL="1257300" lvl="2" indent="-342900">
              <a:buFont typeface="Wingdings" pitchFamily="2" charset="2"/>
              <a:buChar char="Ø"/>
            </a:pPr>
            <a:endParaRPr lang="en-US" altLang="ja-JP" dirty="0">
              <a:latin typeface="+mn-lt"/>
              <a:ea typeface="HGP創英角ｺﾞｼｯｸUB" pitchFamily="50" charset="-128"/>
            </a:endParaRPr>
          </a:p>
          <a:p>
            <a:pPr marL="342900" indent="-342900">
              <a:buFontTx/>
              <a:buAutoNum type="arabicPeriod"/>
            </a:pPr>
            <a:r>
              <a:rPr lang="en-US" altLang="ja-JP" dirty="0">
                <a:latin typeface="+mn-lt"/>
                <a:ea typeface="HGP創英角ｺﾞｼｯｸUB" pitchFamily="50" charset="-128"/>
              </a:rPr>
              <a:t>Laminated-type cell structure </a:t>
            </a:r>
          </a:p>
          <a:p>
            <a:pPr marL="690563" lvl="2" indent="-342900">
              <a:buFont typeface="Wingdings" pitchFamily="2" charset="2"/>
              <a:buChar char="Ø"/>
            </a:pPr>
            <a:r>
              <a:rPr lang="en-US" altLang="ja-JP" dirty="0">
                <a:latin typeface="+mn-lt"/>
                <a:ea typeface="HGP創英角ｺﾞｼｯｸUB" pitchFamily="50" charset="-128"/>
              </a:rPr>
              <a:t>simplifying the terminal design for power-use </a:t>
            </a:r>
          </a:p>
          <a:p>
            <a:pPr marL="690563" lvl="2" indent="-342900">
              <a:buFont typeface="Wingdings" pitchFamily="2" charset="2"/>
              <a:buChar char="Ø"/>
            </a:pPr>
            <a:r>
              <a:rPr lang="en-US" altLang="ja-JP" dirty="0">
                <a:latin typeface="+mn-lt"/>
                <a:ea typeface="HGP創英角ｺﾞｼｯｸUB" pitchFamily="50" charset="-128"/>
              </a:rPr>
              <a:t>improving the thermal radiation performance.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828800" y="1104900"/>
            <a:ext cx="6239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 i="1">
                <a:solidFill>
                  <a:srgbClr val="CC0000"/>
                </a:solidFill>
                <a:latin typeface="+mn-lt"/>
                <a:ea typeface="HGP創英角ｺﾞｼｯｸUB" pitchFamily="50" charset="-128"/>
              </a:rPr>
              <a:t>Cell designed by AESC</a:t>
            </a:r>
          </a:p>
          <a:p>
            <a:r>
              <a:rPr lang="en-US" altLang="ja-JP" b="1" i="1">
                <a:solidFill>
                  <a:srgbClr val="CC0000"/>
                </a:solidFill>
                <a:latin typeface="+mn-lt"/>
                <a:ea typeface="HGP創英角ｺﾞｼｯｸUB" pitchFamily="50" charset="-128"/>
              </a:rPr>
              <a:t>AESC( Automotive Energy Supply Corporation)</a:t>
            </a: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Cell Design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2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4352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AutoShape 5"/>
          <p:cNvSpPr>
            <a:spLocks noChangeArrowheads="1"/>
          </p:cNvSpPr>
          <p:nvPr/>
        </p:nvSpPr>
        <p:spPr bwMode="auto">
          <a:xfrm>
            <a:off x="258763" y="4559300"/>
            <a:ext cx="8699500" cy="1765300"/>
          </a:xfrm>
          <a:prstGeom prst="roundRect">
            <a:avLst>
              <a:gd name="adj" fmla="val 4949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38100" algn="ctr">
            <a:solidFill>
              <a:srgbClr val="5F5F5F">
                <a:alpha val="50195"/>
              </a:srgb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3200" b="1">
              <a:latin typeface="Verdana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32013" y="4645025"/>
            <a:ext cx="3706812" cy="420688"/>
          </a:xfrm>
          <a:prstGeom prst="rect">
            <a:avLst/>
          </a:prstGeom>
          <a:solidFill>
            <a:srgbClr val="FFFFFF">
              <a:alpha val="59999"/>
            </a:srgb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en-US" altLang="ja-JP" sz="2400" i="1" u="sng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High Reliability</a:t>
            </a:r>
          </a:p>
        </p:txBody>
      </p:sp>
      <p:sp>
        <p:nvSpPr>
          <p:cNvPr id="31749" name="AutoShape 7"/>
          <p:cNvSpPr>
            <a:spLocks noChangeArrowheads="1"/>
          </p:cNvSpPr>
          <p:nvPr/>
        </p:nvSpPr>
        <p:spPr bwMode="auto">
          <a:xfrm>
            <a:off x="260350" y="1817688"/>
            <a:ext cx="2752725" cy="2663825"/>
          </a:xfrm>
          <a:prstGeom prst="roundRect">
            <a:avLst>
              <a:gd name="adj" fmla="val 4292"/>
            </a:avLst>
          </a:prstGeom>
          <a:gradFill rotWithShape="1">
            <a:gsLst>
              <a:gs pos="0">
                <a:srgbClr val="B2B2B2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38100" algn="ctr">
            <a:solidFill>
              <a:srgbClr val="5F5F5F">
                <a:alpha val="50195"/>
              </a:srgb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3200" b="1">
              <a:latin typeface="Verdana" pitchFamily="34" charset="0"/>
            </a:endParaRPr>
          </a:p>
        </p:txBody>
      </p:sp>
      <p:sp>
        <p:nvSpPr>
          <p:cNvPr id="31750" name="AutoShape 8"/>
          <p:cNvSpPr>
            <a:spLocks noChangeArrowheads="1"/>
          </p:cNvSpPr>
          <p:nvPr/>
        </p:nvSpPr>
        <p:spPr bwMode="auto">
          <a:xfrm>
            <a:off x="3124200" y="1817688"/>
            <a:ext cx="2867025" cy="2663825"/>
          </a:xfrm>
          <a:prstGeom prst="roundRect">
            <a:avLst>
              <a:gd name="adj" fmla="val 4292"/>
            </a:avLst>
          </a:prstGeom>
          <a:gradFill rotWithShape="1">
            <a:gsLst>
              <a:gs pos="0">
                <a:srgbClr val="B2B2B2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38100" algn="ctr">
            <a:solidFill>
              <a:srgbClr val="5F5F5F">
                <a:alpha val="50195"/>
              </a:srgb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3200" b="1">
              <a:latin typeface="Verdana" pitchFamily="34" charset="0"/>
            </a:endParaRP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6103938" y="1817688"/>
            <a:ext cx="2840037" cy="2663825"/>
          </a:xfrm>
          <a:prstGeom prst="roundRect">
            <a:avLst>
              <a:gd name="adj" fmla="val 4292"/>
            </a:avLst>
          </a:prstGeom>
          <a:gradFill rotWithShape="1">
            <a:gsLst>
              <a:gs pos="0">
                <a:srgbClr val="B2B2B2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38100" algn="ctr">
            <a:solidFill>
              <a:srgbClr val="5F5F5F">
                <a:alpha val="50195"/>
              </a:srgb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en-US" sz="3200" b="1">
              <a:latin typeface="Verdana" pitchFamily="34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3344211" y="1916113"/>
            <a:ext cx="240001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i="1" u="sng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Twice the Energy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205286" y="3911600"/>
            <a:ext cx="150554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292929"/>
                </a:solidFill>
                <a:latin typeface="+mn-lt"/>
                <a:ea typeface="HGP創英角ｺﾞｼｯｸUB" pitchFamily="50" charset="-128"/>
              </a:rPr>
              <a:t>Conventional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1573387" y="3911600"/>
            <a:ext cx="12442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Laminated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1500" y="2757491"/>
            <a:ext cx="1992313" cy="1154113"/>
            <a:chOff x="517" y="1481"/>
            <a:chExt cx="1255" cy="663"/>
          </a:xfrm>
        </p:grpSpPr>
        <p:sp>
          <p:nvSpPr>
            <p:cNvPr id="31756" name="Line 14"/>
            <p:cNvSpPr>
              <a:spLocks noChangeShapeType="1"/>
            </p:cNvSpPr>
            <p:nvPr/>
          </p:nvSpPr>
          <p:spPr bwMode="auto">
            <a:xfrm>
              <a:off x="517" y="2144"/>
              <a:ext cx="125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635" y="1820"/>
              <a:ext cx="316" cy="324"/>
            </a:xfrm>
            <a:prstGeom prst="rect">
              <a:avLst/>
            </a:prstGeom>
            <a:gradFill rotWithShape="1">
              <a:gsLst>
                <a:gs pos="0">
                  <a:srgbClr val="373737"/>
                </a:gs>
                <a:gs pos="50000">
                  <a:srgbClr val="777777"/>
                </a:gs>
                <a:gs pos="100000">
                  <a:srgbClr val="373737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31758" name="Rectangle 16"/>
            <p:cNvSpPr>
              <a:spLocks noChangeArrowheads="1"/>
            </p:cNvSpPr>
            <p:nvPr/>
          </p:nvSpPr>
          <p:spPr bwMode="auto">
            <a:xfrm>
              <a:off x="1282" y="1481"/>
              <a:ext cx="316" cy="663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739345" name="AutoShape 17"/>
            <p:cNvSpPr>
              <a:spLocks noChangeArrowheads="1"/>
            </p:cNvSpPr>
            <p:nvPr/>
          </p:nvSpPr>
          <p:spPr bwMode="auto">
            <a:xfrm rot="19906161">
              <a:off x="828" y="1576"/>
              <a:ext cx="343" cy="143"/>
            </a:xfrm>
            <a:prstGeom prst="rightArrow">
              <a:avLst>
                <a:gd name="adj1" fmla="val 43750"/>
                <a:gd name="adj2" fmla="val 68316"/>
              </a:avLst>
            </a:prstGeom>
            <a:gradFill rotWithShape="1">
              <a:gsLst>
                <a:gs pos="0">
                  <a:srgbClr val="3333CC">
                    <a:gamma/>
                    <a:tint val="57255"/>
                    <a:invGamma/>
                  </a:srgbClr>
                </a:gs>
                <a:gs pos="100000">
                  <a:srgbClr val="3333CC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kumimoji="0" lang="en-US" sz="3200" b="1"/>
            </a:p>
          </p:txBody>
        </p:sp>
      </p:grp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489650" y="1928813"/>
            <a:ext cx="22846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i="1" u="sng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Twice the Power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5200" y="2757491"/>
            <a:ext cx="1992313" cy="1154113"/>
            <a:chOff x="517" y="1481"/>
            <a:chExt cx="1255" cy="663"/>
          </a:xfrm>
        </p:grpSpPr>
        <p:sp>
          <p:nvSpPr>
            <p:cNvPr id="31762" name="Line 20"/>
            <p:cNvSpPr>
              <a:spLocks noChangeShapeType="1"/>
            </p:cNvSpPr>
            <p:nvPr/>
          </p:nvSpPr>
          <p:spPr bwMode="auto">
            <a:xfrm>
              <a:off x="517" y="2144"/>
              <a:ext cx="125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763" name="Rectangle 21"/>
            <p:cNvSpPr>
              <a:spLocks noChangeArrowheads="1"/>
            </p:cNvSpPr>
            <p:nvPr/>
          </p:nvSpPr>
          <p:spPr bwMode="auto">
            <a:xfrm>
              <a:off x="635" y="1820"/>
              <a:ext cx="316" cy="324"/>
            </a:xfrm>
            <a:prstGeom prst="rect">
              <a:avLst/>
            </a:prstGeom>
            <a:gradFill rotWithShape="1">
              <a:gsLst>
                <a:gs pos="0">
                  <a:srgbClr val="373737"/>
                </a:gs>
                <a:gs pos="50000">
                  <a:srgbClr val="777777"/>
                </a:gs>
                <a:gs pos="100000">
                  <a:srgbClr val="373737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31764" name="Rectangle 22"/>
            <p:cNvSpPr>
              <a:spLocks noChangeArrowheads="1"/>
            </p:cNvSpPr>
            <p:nvPr/>
          </p:nvSpPr>
          <p:spPr bwMode="auto">
            <a:xfrm>
              <a:off x="1282" y="1481"/>
              <a:ext cx="316" cy="663"/>
            </a:xfrm>
            <a:prstGeom prst="rect">
              <a:avLst/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739351" name="AutoShape 23"/>
            <p:cNvSpPr>
              <a:spLocks noChangeArrowheads="1"/>
            </p:cNvSpPr>
            <p:nvPr/>
          </p:nvSpPr>
          <p:spPr bwMode="auto">
            <a:xfrm rot="19906161">
              <a:off x="828" y="1576"/>
              <a:ext cx="343" cy="143"/>
            </a:xfrm>
            <a:prstGeom prst="rightArrow">
              <a:avLst>
                <a:gd name="adj1" fmla="val 43750"/>
                <a:gd name="adj2" fmla="val 68316"/>
              </a:avLst>
            </a:prstGeom>
            <a:gradFill rotWithShape="1">
              <a:gsLst>
                <a:gs pos="0">
                  <a:srgbClr val="3333CC">
                    <a:gamma/>
                    <a:tint val="57255"/>
                    <a:invGamma/>
                  </a:srgbClr>
                </a:gs>
                <a:gs pos="100000">
                  <a:srgbClr val="3333CC"/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kumimoji="0" lang="en-US" sz="3200" b="1"/>
            </a:p>
          </p:txBody>
        </p:sp>
      </p:grpSp>
      <p:sp>
        <p:nvSpPr>
          <p:cNvPr id="31766" name="Rectangle 24"/>
          <p:cNvSpPr>
            <a:spLocks noChangeArrowheads="1"/>
          </p:cNvSpPr>
          <p:nvPr/>
        </p:nvSpPr>
        <p:spPr bwMode="auto">
          <a:xfrm>
            <a:off x="7612063" y="3783013"/>
            <a:ext cx="1257300" cy="212725"/>
          </a:xfrm>
          <a:prstGeom prst="rect">
            <a:avLst/>
          </a:prstGeom>
          <a:solidFill>
            <a:srgbClr val="64646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en-US" sz="3200" b="1">
              <a:latin typeface="Verdana" pitchFamily="34" charset="0"/>
            </a:endParaRP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6258155" y="1798638"/>
            <a:ext cx="254589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i="1" u="sng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Compact &amp;</a:t>
            </a:r>
          </a:p>
          <a:p>
            <a:pPr algn="ctr"/>
            <a:r>
              <a:rPr kumimoji="0" lang="en-US" altLang="ja-JP" sz="2000" i="1" u="sng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Flexible Packaging</a:t>
            </a:r>
          </a:p>
        </p:txBody>
      </p:sp>
      <p:sp>
        <p:nvSpPr>
          <p:cNvPr id="739354" name="AutoShape 26"/>
          <p:cNvSpPr>
            <a:spLocks noChangeArrowheads="1"/>
          </p:cNvSpPr>
          <p:nvPr/>
        </p:nvSpPr>
        <p:spPr bwMode="auto">
          <a:xfrm rot="19311132">
            <a:off x="6913563" y="2679700"/>
            <a:ext cx="746125" cy="685800"/>
          </a:xfrm>
          <a:custGeom>
            <a:avLst/>
            <a:gdLst>
              <a:gd name="G0" fmla="+- -4236 0 0"/>
              <a:gd name="G1" fmla="+- -7405122 0 0"/>
              <a:gd name="G2" fmla="+- -4236 0 -7405122"/>
              <a:gd name="G3" fmla="+- 10800 0 0"/>
              <a:gd name="G4" fmla="+- 0 0 -423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092 0 0"/>
              <a:gd name="G9" fmla="+- 0 0 -7405122"/>
              <a:gd name="G10" fmla="+- 7092 0 2700"/>
              <a:gd name="G11" fmla="cos G10 -4236"/>
              <a:gd name="G12" fmla="sin G10 -4236"/>
              <a:gd name="G13" fmla="cos 13500 -4236"/>
              <a:gd name="G14" fmla="sin 13500 -4236"/>
              <a:gd name="G15" fmla="+- G11 10800 0"/>
              <a:gd name="G16" fmla="+- G12 10800 0"/>
              <a:gd name="G17" fmla="+- G13 10800 0"/>
              <a:gd name="G18" fmla="+- G14 10800 0"/>
              <a:gd name="G19" fmla="*/ 7092 1 2"/>
              <a:gd name="G20" fmla="+- G19 5400 0"/>
              <a:gd name="G21" fmla="cos G20 -4236"/>
              <a:gd name="G22" fmla="sin G20 -4236"/>
              <a:gd name="G23" fmla="+- G21 10800 0"/>
              <a:gd name="G24" fmla="+- G12 G23 G22"/>
              <a:gd name="G25" fmla="+- G22 G23 G11"/>
              <a:gd name="G26" fmla="cos 10800 -4236"/>
              <a:gd name="G27" fmla="sin 10800 -4236"/>
              <a:gd name="G28" fmla="cos 7092 -4236"/>
              <a:gd name="G29" fmla="sin 7092 -423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405122"/>
              <a:gd name="G36" fmla="sin G34 -7405122"/>
              <a:gd name="G37" fmla="+/ -7405122 -423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092 G39"/>
              <a:gd name="G43" fmla="sin 70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756 w 21600"/>
              <a:gd name="T5" fmla="*/ 1791 h 21600"/>
              <a:gd name="T6" fmla="*/ 7305 w 21600"/>
              <a:gd name="T7" fmla="*/ 2564 h 21600"/>
              <a:gd name="T8" fmla="*/ 14711 w 21600"/>
              <a:gd name="T9" fmla="*/ 4884 h 21600"/>
              <a:gd name="T10" fmla="*/ 24299 w 21600"/>
              <a:gd name="T11" fmla="*/ 10784 h 21600"/>
              <a:gd name="T12" fmla="*/ 19751 w 21600"/>
              <a:gd name="T13" fmla="*/ 15343 h 21600"/>
              <a:gd name="T14" fmla="*/ 15191 w 21600"/>
              <a:gd name="T15" fmla="*/ 10795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891" y="10791"/>
                </a:moveTo>
                <a:cubicBezTo>
                  <a:pt x="17887" y="6878"/>
                  <a:pt x="14713" y="3708"/>
                  <a:pt x="10800" y="3708"/>
                </a:cubicBezTo>
                <a:cubicBezTo>
                  <a:pt x="9848" y="3707"/>
                  <a:pt x="8905" y="3899"/>
                  <a:pt x="8029" y="4271"/>
                </a:cubicBezTo>
                <a:lnTo>
                  <a:pt x="6581" y="858"/>
                </a:lnTo>
                <a:cubicBezTo>
                  <a:pt x="7915" y="291"/>
                  <a:pt x="9350" y="-1"/>
                  <a:pt x="10800" y="0"/>
                </a:cubicBezTo>
                <a:cubicBezTo>
                  <a:pt x="16759" y="0"/>
                  <a:pt x="21593" y="4827"/>
                  <a:pt x="21599" y="10787"/>
                </a:cubicBezTo>
                <a:lnTo>
                  <a:pt x="24299" y="10784"/>
                </a:lnTo>
                <a:lnTo>
                  <a:pt x="19751" y="15343"/>
                </a:lnTo>
                <a:lnTo>
                  <a:pt x="15191" y="10795"/>
                </a:lnTo>
                <a:lnTo>
                  <a:pt x="17891" y="10791"/>
                </a:lnTo>
                <a:close/>
              </a:path>
            </a:pathLst>
          </a:custGeom>
          <a:gradFill rotWithShape="1">
            <a:gsLst>
              <a:gs pos="0">
                <a:srgbClr val="3333CC">
                  <a:gamma/>
                  <a:tint val="47451"/>
                  <a:invGamma/>
                </a:srgbClr>
              </a:gs>
              <a:gs pos="100000">
                <a:srgbClr val="3333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kumimoji="0" lang="en-US" sz="3200" b="1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21316339" flipH="1">
            <a:off x="6246813" y="3094038"/>
            <a:ext cx="1138237" cy="809625"/>
            <a:chOff x="3179" y="1987"/>
            <a:chExt cx="1461" cy="1042"/>
          </a:xfrm>
        </p:grpSpPr>
        <p:pic>
          <p:nvPicPr>
            <p:cNvPr id="31770" name="Picture 2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461307" flipH="1">
              <a:off x="3179" y="1987"/>
              <a:ext cx="1461" cy="1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1771" name="Freeform 29"/>
            <p:cNvSpPr>
              <a:spLocks/>
            </p:cNvSpPr>
            <p:nvPr/>
          </p:nvSpPr>
          <p:spPr bwMode="auto">
            <a:xfrm flipH="1">
              <a:off x="3282" y="2172"/>
              <a:ext cx="726" cy="396"/>
            </a:xfrm>
            <a:custGeom>
              <a:avLst/>
              <a:gdLst>
                <a:gd name="T0" fmla="*/ 0 w 726"/>
                <a:gd name="T1" fmla="*/ 282 h 396"/>
                <a:gd name="T2" fmla="*/ 612 w 726"/>
                <a:gd name="T3" fmla="*/ 0 h 396"/>
                <a:gd name="T4" fmla="*/ 726 w 726"/>
                <a:gd name="T5" fmla="*/ 66 h 396"/>
                <a:gd name="T6" fmla="*/ 96 w 726"/>
                <a:gd name="T7" fmla="*/ 396 h 396"/>
                <a:gd name="T8" fmla="*/ 0 w 726"/>
                <a:gd name="T9" fmla="*/ 282 h 3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96"/>
                <a:gd name="T17" fmla="*/ 726 w 726"/>
                <a:gd name="T18" fmla="*/ 396 h 3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96">
                  <a:moveTo>
                    <a:pt x="0" y="282"/>
                  </a:moveTo>
                  <a:lnTo>
                    <a:pt x="612" y="0"/>
                  </a:lnTo>
                  <a:lnTo>
                    <a:pt x="726" y="66"/>
                  </a:lnTo>
                  <a:lnTo>
                    <a:pt x="96" y="396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4B4B4B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6402" name="Text Box 30"/>
          <p:cNvSpPr txBox="1">
            <a:spLocks noChangeArrowheads="1"/>
          </p:cNvSpPr>
          <p:nvPr/>
        </p:nvSpPr>
        <p:spPr bwMode="auto">
          <a:xfrm>
            <a:off x="7599537" y="4060825"/>
            <a:ext cx="12442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Laminated</a:t>
            </a:r>
          </a:p>
        </p:txBody>
      </p:sp>
      <p:sp>
        <p:nvSpPr>
          <p:cNvPr id="16403" name="Text Box 31"/>
          <p:cNvSpPr txBox="1">
            <a:spLocks noChangeArrowheads="1"/>
          </p:cNvSpPr>
          <p:nvPr/>
        </p:nvSpPr>
        <p:spPr bwMode="auto">
          <a:xfrm>
            <a:off x="6243812" y="4060825"/>
            <a:ext cx="12442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292929"/>
                </a:solidFill>
                <a:latin typeface="+mn-lt"/>
                <a:ea typeface="HGP創英角ｺﾞｼｯｸUB" pitchFamily="50" charset="-128"/>
              </a:rPr>
              <a:t>Cylindrical</a:t>
            </a:r>
          </a:p>
        </p:txBody>
      </p:sp>
      <p:pic>
        <p:nvPicPr>
          <p:cNvPr id="31774" name="Picture 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3052763"/>
            <a:ext cx="12604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775" name="Picture 3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969236">
            <a:off x="6856413" y="3686175"/>
            <a:ext cx="5238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6" name="Text Box 34"/>
          <p:cNvSpPr txBox="1">
            <a:spLocks noChangeArrowheads="1"/>
          </p:cNvSpPr>
          <p:nvPr/>
        </p:nvSpPr>
        <p:spPr bwMode="auto">
          <a:xfrm>
            <a:off x="4274576" y="2424113"/>
            <a:ext cx="1396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140Wh/kg*</a:t>
            </a:r>
          </a:p>
        </p:txBody>
      </p:sp>
      <p:sp>
        <p:nvSpPr>
          <p:cNvPr id="16407" name="Text Box 35"/>
          <p:cNvSpPr txBox="1">
            <a:spLocks noChangeArrowheads="1"/>
          </p:cNvSpPr>
          <p:nvPr/>
        </p:nvSpPr>
        <p:spPr bwMode="auto">
          <a:xfrm>
            <a:off x="1271122" y="2424113"/>
            <a:ext cx="154080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&gt; 2.5kW/kg*</a:t>
            </a:r>
          </a:p>
        </p:txBody>
      </p:sp>
      <p:sp>
        <p:nvSpPr>
          <p:cNvPr id="31778" name="Text Box 36"/>
          <p:cNvSpPr txBox="1">
            <a:spLocks noChangeArrowheads="1"/>
          </p:cNvSpPr>
          <p:nvPr/>
        </p:nvSpPr>
        <p:spPr bwMode="auto">
          <a:xfrm>
            <a:off x="7582031" y="2565400"/>
            <a:ext cx="141737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 b="1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½ the Size</a:t>
            </a:r>
          </a:p>
        </p:txBody>
      </p:sp>
      <p:sp>
        <p:nvSpPr>
          <p:cNvPr id="16409" name="Text Box 37"/>
          <p:cNvSpPr txBox="1">
            <a:spLocks noChangeArrowheads="1"/>
          </p:cNvSpPr>
          <p:nvPr/>
        </p:nvSpPr>
        <p:spPr bwMode="auto">
          <a:xfrm>
            <a:off x="280988" y="5089525"/>
            <a:ext cx="76596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Stable </a:t>
            </a:r>
            <a:r>
              <a:rPr kumimoji="0" lang="en-US" altLang="ja-JP" sz="1600" b="1" dirty="0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Spinal </a:t>
            </a:r>
            <a:r>
              <a:rPr kumimoji="0" lang="en-US" altLang="ja-JP" sz="1600" b="1" dirty="0" err="1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Mn</a:t>
            </a:r>
            <a:r>
              <a:rPr kumimoji="0" lang="en-US" altLang="ja-JP" sz="1600" b="1" dirty="0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-type crystal structure</a:t>
            </a:r>
            <a:endParaRPr kumimoji="0" lang="en-US" altLang="ja-JP" sz="1600" b="1" dirty="0">
              <a:solidFill>
                <a:srgbClr val="000000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16410" name="Text Box 38"/>
          <p:cNvSpPr txBox="1">
            <a:spLocks noChangeArrowheads="1"/>
          </p:cNvSpPr>
          <p:nvPr/>
        </p:nvSpPr>
        <p:spPr bwMode="auto">
          <a:xfrm>
            <a:off x="274638" y="5483225"/>
            <a:ext cx="66055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en-US" altLang="ja-JP" sz="1600" b="1" dirty="0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Laminate structure provides higher </a:t>
            </a:r>
            <a:r>
              <a:rPr kumimoji="0" lang="en-US" altLang="ja-JP" sz="1600" b="1" dirty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cooling </a:t>
            </a:r>
            <a:r>
              <a:rPr kumimoji="0" lang="en-US" altLang="ja-JP" sz="1600" b="1" dirty="0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efficiency</a:t>
            </a:r>
            <a:endParaRPr kumimoji="0" lang="en-US" altLang="ja-JP" sz="1600" b="1" dirty="0">
              <a:solidFill>
                <a:srgbClr val="000000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16411" name="Text Box 39"/>
          <p:cNvSpPr txBox="1">
            <a:spLocks noChangeArrowheads="1"/>
          </p:cNvSpPr>
          <p:nvPr/>
        </p:nvSpPr>
        <p:spPr bwMode="auto">
          <a:xfrm>
            <a:off x="292100" y="5918200"/>
            <a:ext cx="606425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Stable performance </a:t>
            </a:r>
            <a:r>
              <a:rPr kumimoji="0" lang="en-US" altLang="ja-JP" sz="1600" b="1" dirty="0" smtClean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through cell </a:t>
            </a:r>
            <a:r>
              <a:rPr kumimoji="0" lang="en-US" altLang="ja-JP" sz="1600" b="1" dirty="0">
                <a:solidFill>
                  <a:srgbClr val="000000"/>
                </a:solidFill>
                <a:latin typeface="+mn-lt"/>
                <a:ea typeface="HGP創英角ｺﾞｼｯｸUB" pitchFamily="50" charset="-128"/>
              </a:rPr>
              <a:t>control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970713" y="4921250"/>
            <a:ext cx="693737" cy="561975"/>
            <a:chOff x="383" y="3323"/>
            <a:chExt cx="438" cy="354"/>
          </a:xfrm>
        </p:grpSpPr>
        <p:pic>
          <p:nvPicPr>
            <p:cNvPr id="31783" name="Picture 41" descr="マンガン系正極の結晶構造図"/>
            <p:cNvPicPr>
              <a:picLocks noChangeAspect="1" noChangeArrowheads="1"/>
            </p:cNvPicPr>
            <p:nvPr/>
          </p:nvPicPr>
          <p:blipFill>
            <a:blip r:embed="rId7" cstate="screen"/>
            <a:srcRect l="24086" r="24086" b="50160"/>
            <a:stretch>
              <a:fillRect/>
            </a:stretch>
          </p:blipFill>
          <p:spPr bwMode="auto">
            <a:xfrm>
              <a:off x="383" y="3323"/>
              <a:ext cx="43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4" name="Rectangle 42"/>
            <p:cNvSpPr>
              <a:spLocks noChangeArrowheads="1"/>
            </p:cNvSpPr>
            <p:nvPr/>
          </p:nvSpPr>
          <p:spPr bwMode="auto">
            <a:xfrm>
              <a:off x="403" y="3565"/>
              <a:ext cx="43" cy="11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31785" name="Rectangle 43"/>
            <p:cNvSpPr>
              <a:spLocks noChangeArrowheads="1"/>
            </p:cNvSpPr>
            <p:nvPr/>
          </p:nvSpPr>
          <p:spPr bwMode="auto">
            <a:xfrm>
              <a:off x="761" y="3618"/>
              <a:ext cx="48" cy="5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8085138" y="4894263"/>
            <a:ext cx="671512" cy="565150"/>
            <a:chOff x="1879" y="2840"/>
            <a:chExt cx="964" cy="805"/>
          </a:xfrm>
        </p:grpSpPr>
        <p:pic>
          <p:nvPicPr>
            <p:cNvPr id="31787" name="Picture 45" descr="マンガン系正極の結晶構造図"/>
            <p:cNvPicPr>
              <a:picLocks noChangeAspect="1" noChangeArrowheads="1"/>
            </p:cNvPicPr>
            <p:nvPr/>
          </p:nvPicPr>
          <p:blipFill>
            <a:blip r:embed="rId7" cstate="screen"/>
            <a:srcRect l="24086" t="49136" r="24086"/>
            <a:stretch>
              <a:fillRect/>
            </a:stretch>
          </p:blipFill>
          <p:spPr bwMode="auto">
            <a:xfrm>
              <a:off x="1879" y="2850"/>
              <a:ext cx="964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8" name="Rectangle 46"/>
            <p:cNvSpPr>
              <a:spLocks noChangeArrowheads="1"/>
            </p:cNvSpPr>
            <p:nvPr/>
          </p:nvSpPr>
          <p:spPr bwMode="auto">
            <a:xfrm>
              <a:off x="1900" y="2840"/>
              <a:ext cx="104" cy="15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sp>
          <p:nvSpPr>
            <p:cNvPr id="31789" name="Rectangle 47"/>
            <p:cNvSpPr>
              <a:spLocks noChangeArrowheads="1"/>
            </p:cNvSpPr>
            <p:nvPr/>
          </p:nvSpPr>
          <p:spPr bwMode="auto">
            <a:xfrm>
              <a:off x="2708" y="2848"/>
              <a:ext cx="104" cy="25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7426327" y="4873629"/>
            <a:ext cx="900112" cy="658813"/>
            <a:chOff x="4981" y="2934"/>
            <a:chExt cx="567" cy="415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5155" y="3084"/>
              <a:ext cx="218" cy="108"/>
              <a:chOff x="5088" y="3084"/>
              <a:chExt cx="352" cy="108"/>
            </a:xfrm>
          </p:grpSpPr>
          <p:sp>
            <p:nvSpPr>
              <p:cNvPr id="739378" name="Line 50"/>
              <p:cNvSpPr>
                <a:spLocks noChangeShapeType="1"/>
              </p:cNvSpPr>
              <p:nvPr/>
            </p:nvSpPr>
            <p:spPr bwMode="auto">
              <a:xfrm>
                <a:off x="5112" y="3084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kumimoji="0" lang="en-US" sz="3200" b="1"/>
              </a:p>
            </p:txBody>
          </p:sp>
          <p:sp>
            <p:nvSpPr>
              <p:cNvPr id="739379" name="Line 51"/>
              <p:cNvSpPr>
                <a:spLocks noChangeShapeType="1"/>
              </p:cNvSpPr>
              <p:nvPr/>
            </p:nvSpPr>
            <p:spPr bwMode="auto">
              <a:xfrm flipH="1">
                <a:off x="5088" y="3192"/>
                <a:ext cx="328" cy="0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kumimoji="0" lang="en-US" sz="3200" b="1"/>
              </a:p>
            </p:txBody>
          </p:sp>
        </p:grpSp>
        <p:sp>
          <p:nvSpPr>
            <p:cNvPr id="31794" name="Text Box 52"/>
            <p:cNvSpPr txBox="1">
              <a:spLocks noChangeArrowheads="1"/>
            </p:cNvSpPr>
            <p:nvPr/>
          </p:nvSpPr>
          <p:spPr bwMode="auto">
            <a:xfrm>
              <a:off x="5042" y="2934"/>
              <a:ext cx="436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b="1" i="1" dirty="0">
                  <a:solidFill>
                    <a:srgbClr val="292929"/>
                  </a:solidFill>
                  <a:latin typeface="+mn-lt"/>
                  <a:ea typeface="HGP創英角ｺﾞｼｯｸUB" pitchFamily="50" charset="-128"/>
                </a:rPr>
                <a:t>Charge</a:t>
              </a:r>
            </a:p>
          </p:txBody>
        </p:sp>
        <p:sp>
          <p:nvSpPr>
            <p:cNvPr id="31795" name="Text Box 53"/>
            <p:cNvSpPr txBox="1">
              <a:spLocks noChangeArrowheads="1"/>
            </p:cNvSpPr>
            <p:nvPr/>
          </p:nvSpPr>
          <p:spPr bwMode="auto">
            <a:xfrm>
              <a:off x="4981" y="3194"/>
              <a:ext cx="567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b="1" i="1" dirty="0">
                  <a:solidFill>
                    <a:srgbClr val="292929"/>
                  </a:solidFill>
                  <a:latin typeface="+mn-lt"/>
                  <a:ea typeface="HGP創英角ｺﾞｼｯｸUB" pitchFamily="50" charset="-128"/>
                </a:rPr>
                <a:t>Discharge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7651750" y="5634038"/>
            <a:ext cx="1136650" cy="561975"/>
            <a:chOff x="5129" y="3525"/>
            <a:chExt cx="716" cy="354"/>
          </a:xfrm>
        </p:grpSpPr>
        <p:sp>
          <p:nvSpPr>
            <p:cNvPr id="31797" name="Rectangle 55"/>
            <p:cNvSpPr>
              <a:spLocks noChangeArrowheads="1"/>
            </p:cNvSpPr>
            <p:nvPr/>
          </p:nvSpPr>
          <p:spPr bwMode="auto">
            <a:xfrm>
              <a:off x="5129" y="3525"/>
              <a:ext cx="716" cy="35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en-US" sz="3200" b="1">
                <a:latin typeface="Verdana" pitchFamily="34" charset="0"/>
              </a:endParaRPr>
            </a:p>
          </p:txBody>
        </p:sp>
        <p:pic>
          <p:nvPicPr>
            <p:cNvPr id="31798" name="Picture 56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169" y="3551"/>
              <a:ext cx="52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9" name="Picture 57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705" y="3611"/>
              <a:ext cx="13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8110538" y="3651250"/>
            <a:ext cx="723900" cy="311150"/>
            <a:chOff x="1052" y="1520"/>
            <a:chExt cx="4117" cy="1776"/>
          </a:xfrm>
        </p:grpSpPr>
        <p:sp>
          <p:nvSpPr>
            <p:cNvPr id="31801" name="Freeform 59"/>
            <p:cNvSpPr>
              <a:spLocks/>
            </p:cNvSpPr>
            <p:nvPr/>
          </p:nvSpPr>
          <p:spPr bwMode="auto">
            <a:xfrm>
              <a:off x="1384" y="1640"/>
              <a:ext cx="3440" cy="1568"/>
            </a:xfrm>
            <a:custGeom>
              <a:avLst/>
              <a:gdLst>
                <a:gd name="T0" fmla="*/ 0 w 3440"/>
                <a:gd name="T1" fmla="*/ 704 h 1568"/>
                <a:gd name="T2" fmla="*/ 2592 w 3440"/>
                <a:gd name="T3" fmla="*/ 0 h 1568"/>
                <a:gd name="T4" fmla="*/ 3440 w 3440"/>
                <a:gd name="T5" fmla="*/ 680 h 1568"/>
                <a:gd name="T6" fmla="*/ 720 w 3440"/>
                <a:gd name="T7" fmla="*/ 1568 h 1568"/>
                <a:gd name="T8" fmla="*/ 0 w 3440"/>
                <a:gd name="T9" fmla="*/ 704 h 1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0"/>
                <a:gd name="T16" fmla="*/ 0 h 1568"/>
                <a:gd name="T17" fmla="*/ 3440 w 3440"/>
                <a:gd name="T18" fmla="*/ 1568 h 1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0" h="1568">
                  <a:moveTo>
                    <a:pt x="0" y="704"/>
                  </a:moveTo>
                  <a:lnTo>
                    <a:pt x="2592" y="0"/>
                  </a:lnTo>
                  <a:lnTo>
                    <a:pt x="3440" y="680"/>
                  </a:lnTo>
                  <a:lnTo>
                    <a:pt x="720" y="1568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31802" name="Picture 60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052" y="1520"/>
              <a:ext cx="4117" cy="1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6611938" y="5734050"/>
            <a:ext cx="936625" cy="401638"/>
            <a:chOff x="1052" y="1520"/>
            <a:chExt cx="4117" cy="1776"/>
          </a:xfrm>
        </p:grpSpPr>
        <p:sp>
          <p:nvSpPr>
            <p:cNvPr id="31804" name="Freeform 62"/>
            <p:cNvSpPr>
              <a:spLocks/>
            </p:cNvSpPr>
            <p:nvPr/>
          </p:nvSpPr>
          <p:spPr bwMode="auto">
            <a:xfrm>
              <a:off x="1384" y="1640"/>
              <a:ext cx="3440" cy="1568"/>
            </a:xfrm>
            <a:custGeom>
              <a:avLst/>
              <a:gdLst>
                <a:gd name="T0" fmla="*/ 0 w 3440"/>
                <a:gd name="T1" fmla="*/ 704 h 1568"/>
                <a:gd name="T2" fmla="*/ 2592 w 3440"/>
                <a:gd name="T3" fmla="*/ 0 h 1568"/>
                <a:gd name="T4" fmla="*/ 3440 w 3440"/>
                <a:gd name="T5" fmla="*/ 680 h 1568"/>
                <a:gd name="T6" fmla="*/ 720 w 3440"/>
                <a:gd name="T7" fmla="*/ 1568 h 1568"/>
                <a:gd name="T8" fmla="*/ 0 w 3440"/>
                <a:gd name="T9" fmla="*/ 704 h 1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0"/>
                <a:gd name="T16" fmla="*/ 0 h 1568"/>
                <a:gd name="T17" fmla="*/ 3440 w 3440"/>
                <a:gd name="T18" fmla="*/ 1568 h 1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0" h="1568">
                  <a:moveTo>
                    <a:pt x="0" y="704"/>
                  </a:moveTo>
                  <a:lnTo>
                    <a:pt x="2592" y="0"/>
                  </a:lnTo>
                  <a:lnTo>
                    <a:pt x="3440" y="680"/>
                  </a:lnTo>
                  <a:lnTo>
                    <a:pt x="720" y="1568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31805" name="Picture 63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052" y="1520"/>
              <a:ext cx="4117" cy="1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16418" name="Text Box 64"/>
          <p:cNvSpPr txBox="1">
            <a:spLocks noChangeArrowheads="1"/>
          </p:cNvSpPr>
          <p:nvPr/>
        </p:nvSpPr>
        <p:spPr bwMode="auto">
          <a:xfrm>
            <a:off x="3159624" y="3906838"/>
            <a:ext cx="150554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292929"/>
                </a:solidFill>
                <a:latin typeface="+mn-lt"/>
                <a:ea typeface="HGP創英角ｺﾞｼｯｸUB" pitchFamily="50" charset="-128"/>
              </a:rPr>
              <a:t>Conventional</a:t>
            </a:r>
          </a:p>
        </p:txBody>
      </p:sp>
      <p:sp>
        <p:nvSpPr>
          <p:cNvPr id="16419" name="Text Box 65"/>
          <p:cNvSpPr txBox="1">
            <a:spLocks noChangeArrowheads="1"/>
          </p:cNvSpPr>
          <p:nvPr/>
        </p:nvSpPr>
        <p:spPr bwMode="auto">
          <a:xfrm>
            <a:off x="4545187" y="3906838"/>
            <a:ext cx="124425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Laminated</a:t>
            </a:r>
          </a:p>
        </p:txBody>
      </p:sp>
      <p:sp>
        <p:nvSpPr>
          <p:cNvPr id="31808" name="Text Box 66"/>
          <p:cNvSpPr txBox="1">
            <a:spLocks noChangeArrowheads="1"/>
          </p:cNvSpPr>
          <p:nvPr/>
        </p:nvSpPr>
        <p:spPr bwMode="auto">
          <a:xfrm>
            <a:off x="1156223" y="4225925"/>
            <a:ext cx="171874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kumimoji="0" lang="en-US" altLang="ja-JP" sz="1000" b="1">
                <a:solidFill>
                  <a:srgbClr val="292929"/>
                </a:solidFill>
                <a:latin typeface="+mn-lt"/>
                <a:ea typeface="HGP創英角ｺﾞｼｯｸUB" pitchFamily="50" charset="-128"/>
              </a:rPr>
              <a:t>* after durability test</a:t>
            </a:r>
          </a:p>
        </p:txBody>
      </p:sp>
      <p:sp>
        <p:nvSpPr>
          <p:cNvPr id="31809" name="Text Box 67"/>
          <p:cNvSpPr txBox="1">
            <a:spLocks noChangeArrowheads="1"/>
          </p:cNvSpPr>
          <p:nvPr/>
        </p:nvSpPr>
        <p:spPr bwMode="auto">
          <a:xfrm>
            <a:off x="4267723" y="4225925"/>
            <a:ext cx="171874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kumimoji="0" lang="en-US" altLang="ja-JP" sz="1000" b="1">
                <a:solidFill>
                  <a:srgbClr val="292929"/>
                </a:solidFill>
                <a:latin typeface="+mn-lt"/>
                <a:ea typeface="HGP創英角ｺﾞｼｯｸUB" pitchFamily="50" charset="-128"/>
              </a:rPr>
              <a:t>* after durability test</a:t>
            </a:r>
          </a:p>
        </p:txBody>
      </p:sp>
      <p:sp>
        <p:nvSpPr>
          <p:cNvPr id="16423" name="Text Box 81"/>
          <p:cNvSpPr txBox="1">
            <a:spLocks noChangeArrowheads="1"/>
          </p:cNvSpPr>
          <p:nvPr/>
        </p:nvSpPr>
        <p:spPr bwMode="auto">
          <a:xfrm>
            <a:off x="177800" y="1200150"/>
            <a:ext cx="8891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 Satisfies automotive-level performance with high reliability.</a:t>
            </a:r>
          </a:p>
        </p:txBody>
      </p:sp>
      <p:sp>
        <p:nvSpPr>
          <p:cNvPr id="68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Laminated Li-Ion Battery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136525" y="1003300"/>
            <a:ext cx="9007475" cy="143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How are thermal issues during extreme conditions addressed in the design of the cells and battery packs?</a:t>
            </a:r>
          </a:p>
          <a:p>
            <a:pPr marL="628650" lvl="1" indent="-228600">
              <a:buClr>
                <a:schemeClr val="bg2"/>
              </a:buClr>
              <a:buFont typeface="Verdana" pitchFamily="34" charset="0"/>
              <a:buChar char="–"/>
            </a:pPr>
            <a:r>
              <a:rPr kumimoji="0" lang="en-US" altLang="ja-JP" sz="1600" dirty="0">
                <a:latin typeface="+mn-lt"/>
                <a:ea typeface="HGP創英角ｺﾞｼｯｸUB" pitchFamily="50" charset="-128"/>
              </a:rPr>
              <a:t>Currently using </a:t>
            </a:r>
            <a:r>
              <a:rPr kumimoji="0" lang="en-US" altLang="ja-JP" sz="1600" dirty="0" err="1">
                <a:latin typeface="+mn-lt"/>
                <a:ea typeface="HGP創英角ｺﾞｼｯｸUB" pitchFamily="50" charset="-128"/>
              </a:rPr>
              <a:t>Mn</a:t>
            </a:r>
            <a:r>
              <a:rPr kumimoji="0" lang="en-US" altLang="ja-JP" sz="1600" dirty="0">
                <a:latin typeface="+mn-lt"/>
                <a:ea typeface="HGP創英角ｺﾞｼｯｸUB" pitchFamily="50" charset="-128"/>
              </a:rPr>
              <a:t> type Li-ion battery</a:t>
            </a:r>
          </a:p>
          <a:p>
            <a:pPr marL="628650" lvl="1" indent="-228600">
              <a:buClr>
                <a:schemeClr val="bg2"/>
              </a:buClr>
              <a:buFont typeface="Verdana" pitchFamily="34" charset="0"/>
              <a:buChar char="–"/>
            </a:pPr>
            <a:r>
              <a:rPr kumimoji="0" lang="en-US" altLang="ja-JP" sz="1600" dirty="0">
                <a:latin typeface="+mn-lt"/>
                <a:ea typeface="HGP創英角ｺﾞｼｯｸUB" pitchFamily="50" charset="-128"/>
              </a:rPr>
              <a:t>By using stable crystal </a:t>
            </a:r>
            <a:r>
              <a:rPr kumimoji="0" lang="en-US" altLang="ja-JP" sz="1600" dirty="0" smtClean="0">
                <a:latin typeface="+mn-lt"/>
                <a:ea typeface="HGP創英角ｺﾞｼｯｸUB" pitchFamily="50" charset="-128"/>
              </a:rPr>
              <a:t>structure (</a:t>
            </a:r>
            <a:r>
              <a:rPr kumimoji="0" lang="en-US" altLang="ja-JP" sz="1600" dirty="0" err="1" smtClean="0">
                <a:latin typeface="+mn-lt"/>
                <a:ea typeface="HGP創英角ｺﾞｼｯｸUB" pitchFamily="50" charset="-128"/>
              </a:rPr>
              <a:t>spinel</a:t>
            </a:r>
            <a:r>
              <a:rPr kumimoji="0" lang="en-US" altLang="ja-JP" sz="1600" dirty="0" smtClean="0">
                <a:latin typeface="+mn-lt"/>
                <a:ea typeface="HGP創英角ｺﾞｼｯｸUB" pitchFamily="50" charset="-128"/>
              </a:rPr>
              <a:t> </a:t>
            </a:r>
            <a:r>
              <a:rPr kumimoji="0" lang="en-US" altLang="ja-JP" sz="1600" dirty="0" err="1">
                <a:latin typeface="+mn-lt"/>
                <a:ea typeface="HGP創英角ｺﾞｼｯｸUB" pitchFamily="50" charset="-128"/>
              </a:rPr>
              <a:t>Mn</a:t>
            </a:r>
            <a:r>
              <a:rPr kumimoji="0" lang="en-US" altLang="ja-JP" sz="1600" dirty="0">
                <a:latin typeface="+mn-lt"/>
                <a:ea typeface="HGP創英角ｺﾞｼｯｸUB" pitchFamily="50" charset="-128"/>
              </a:rPr>
              <a:t>-type as electrode </a:t>
            </a:r>
            <a:r>
              <a:rPr kumimoji="0" lang="en-US" altLang="ja-JP" sz="1600" dirty="0" smtClean="0">
                <a:latin typeface="+mn-lt"/>
                <a:ea typeface="HGP創英角ｺﾞｼｯｸUB" pitchFamily="50" charset="-128"/>
              </a:rPr>
              <a:t>material) the </a:t>
            </a:r>
            <a:r>
              <a:rPr kumimoji="0" lang="en-US" altLang="ja-JP" sz="1600" dirty="0">
                <a:latin typeface="+mn-lt"/>
                <a:ea typeface="HGP創英角ｺﾞｼｯｸUB" pitchFamily="50" charset="-128"/>
              </a:rPr>
              <a:t>battery can hold stability even under high heat</a:t>
            </a:r>
          </a:p>
        </p:txBody>
      </p:sp>
      <p:pic>
        <p:nvPicPr>
          <p:cNvPr id="33795" name="Picture 4" descr="Thermal stability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572000"/>
            <a:ext cx="2045787" cy="195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o"/>
          <p:cNvPicPr>
            <a:picLocks noChangeAspect="1" noChangeArrowheads="1"/>
          </p:cNvPicPr>
          <p:nvPr/>
        </p:nvPicPr>
        <p:blipFill>
          <a:blip r:embed="rId4" cstate="screen"/>
          <a:srcRect l="24008" r="24008"/>
          <a:stretch>
            <a:fillRect/>
          </a:stretch>
        </p:blipFill>
        <p:spPr bwMode="auto">
          <a:xfrm>
            <a:off x="6206005" y="3160788"/>
            <a:ext cx="1422501" cy="24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mn"/>
          <p:cNvPicPr>
            <a:picLocks noChangeAspect="1" noChangeArrowheads="1"/>
          </p:cNvPicPr>
          <p:nvPr/>
        </p:nvPicPr>
        <p:blipFill>
          <a:blip r:embed="rId5" cstate="screen"/>
          <a:srcRect l="23151" r="24437"/>
          <a:stretch>
            <a:fillRect/>
          </a:stretch>
        </p:blipFill>
        <p:spPr bwMode="auto">
          <a:xfrm>
            <a:off x="1444753" y="3175077"/>
            <a:ext cx="1433615" cy="24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8549" name="Rectangle 5"/>
          <p:cNvSpPr>
            <a:spLocks noChangeArrowheads="1"/>
          </p:cNvSpPr>
          <p:nvPr/>
        </p:nvSpPr>
        <p:spPr bwMode="auto">
          <a:xfrm>
            <a:off x="457200" y="2630488"/>
            <a:ext cx="3505200" cy="44926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endParaRPr kumimoji="0" lang="en-US" sz="20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435202" y="2674938"/>
            <a:ext cx="35317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b="1" dirty="0">
                <a:latin typeface="+mn-lt"/>
                <a:ea typeface="HGP創英角ｺﾞｼｯｸUB" pitchFamily="50" charset="-128"/>
              </a:rPr>
              <a:t>Manganese Oxide Lithium</a:t>
            </a:r>
          </a:p>
        </p:txBody>
      </p:sp>
      <p:sp>
        <p:nvSpPr>
          <p:cNvPr id="1388551" name="AutoShape 7"/>
          <p:cNvSpPr>
            <a:spLocks noChangeArrowheads="1"/>
          </p:cNvSpPr>
          <p:nvPr/>
        </p:nvSpPr>
        <p:spPr bwMode="auto">
          <a:xfrm>
            <a:off x="4170363" y="3657600"/>
            <a:ext cx="782637" cy="777875"/>
          </a:xfrm>
          <a:prstGeom prst="leftRightArrow">
            <a:avLst>
              <a:gd name="adj1" fmla="val 50000"/>
              <a:gd name="adj2" fmla="val 21796"/>
            </a:avLst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endParaRPr kumimoji="0" lang="en-US" sz="20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-37328" y="3363913"/>
            <a:ext cx="112082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latin typeface="+mn-lt"/>
                <a:ea typeface="HGP創英角ｺﾞｼｯｸUB" pitchFamily="50" charset="-128"/>
              </a:rPr>
              <a:t>Mn Oxide</a:t>
            </a: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V="1">
            <a:off x="1095479" y="3749833"/>
            <a:ext cx="519150" cy="201642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370644" y="3797300"/>
            <a:ext cx="7954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400" b="1">
                <a:latin typeface="+mn-lt"/>
                <a:ea typeface="HGP創英角ｺﾞｼｯｸUB" pitchFamily="50" charset="-128"/>
              </a:rPr>
              <a:t>Li-Ion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843838" y="3216276"/>
            <a:ext cx="13740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400" b="1" dirty="0">
                <a:latin typeface="+mn-lt"/>
                <a:ea typeface="HGP創英角ｺﾞｼｯｸUB" pitchFamily="50" charset="-128"/>
              </a:rPr>
              <a:t>Metal Oxide</a:t>
            </a:r>
          </a:p>
        </p:txBody>
      </p:sp>
      <p:sp>
        <p:nvSpPr>
          <p:cNvPr id="33805" name="Text Box 12"/>
          <p:cNvSpPr txBox="1">
            <a:spLocks noChangeArrowheads="1"/>
          </p:cNvSpPr>
          <p:nvPr/>
        </p:nvSpPr>
        <p:spPr bwMode="auto">
          <a:xfrm>
            <a:off x="7858125" y="3568701"/>
            <a:ext cx="7954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400" b="1" dirty="0">
                <a:latin typeface="+mn-lt"/>
                <a:ea typeface="HGP創英角ｺﾞｼｯｸUB" pitchFamily="50" charset="-128"/>
              </a:rPr>
              <a:t>Li-Ion</a:t>
            </a:r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 flipH="1" flipV="1">
            <a:off x="7385601" y="3319561"/>
            <a:ext cx="496923" cy="53983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 flipH="1" flipV="1">
            <a:off x="7374488" y="3535491"/>
            <a:ext cx="531850" cy="188939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1031974" y="3535491"/>
            <a:ext cx="558840" cy="12702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Text Box 16"/>
          <p:cNvSpPr txBox="1">
            <a:spLocks noChangeArrowheads="1"/>
          </p:cNvSpPr>
          <p:nvPr/>
        </p:nvSpPr>
        <p:spPr bwMode="auto">
          <a:xfrm>
            <a:off x="885370" y="5778500"/>
            <a:ext cx="2523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2000" b="1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Spinel Structure</a:t>
            </a:r>
          </a:p>
        </p:txBody>
      </p:sp>
      <p:sp>
        <p:nvSpPr>
          <p:cNvPr id="33810" name="Text Box 17"/>
          <p:cNvSpPr txBox="1">
            <a:spLocks noChangeArrowheads="1"/>
          </p:cNvSpPr>
          <p:nvPr/>
        </p:nvSpPr>
        <p:spPr bwMode="auto">
          <a:xfrm>
            <a:off x="5861729" y="5739863"/>
            <a:ext cx="236787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1" dirty="0">
                <a:latin typeface="+mn-lt"/>
                <a:ea typeface="HGP創英角ｺﾞｼｯｸUB" pitchFamily="50" charset="-128"/>
              </a:rPr>
              <a:t>Layered Structure</a:t>
            </a:r>
          </a:p>
        </p:txBody>
      </p:sp>
      <p:sp>
        <p:nvSpPr>
          <p:cNvPr id="1388563" name="Rectangle 19"/>
          <p:cNvSpPr>
            <a:spLocks noChangeArrowheads="1"/>
          </p:cNvSpPr>
          <p:nvPr/>
        </p:nvSpPr>
        <p:spPr bwMode="auto">
          <a:xfrm>
            <a:off x="5181600" y="2630488"/>
            <a:ext cx="3505200" cy="449262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endParaRPr kumimoji="0" lang="en-US" sz="20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128343" y="2674938"/>
            <a:ext cx="35942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b="1">
                <a:latin typeface="+mn-lt"/>
                <a:ea typeface="HGP創英角ｺﾞｼｯｸUB" pitchFamily="50" charset="-128"/>
              </a:rPr>
              <a:t>Other Metal Oxide Lithium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6179015" y="5242295"/>
            <a:ext cx="169875" cy="4572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endParaRPr kumimoji="0" lang="en-US" sz="20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790825" y="4333875"/>
            <a:ext cx="1188145" cy="323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 defTabSz="762000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1400" b="1" i="1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Discharge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11200" y="4195762"/>
            <a:ext cx="896399" cy="323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 defTabSz="762000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1400" b="1" i="1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Charge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7539038" y="4333875"/>
            <a:ext cx="1188145" cy="323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 defTabSz="762000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1400" b="1" i="1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Discharge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457825" y="4195762"/>
            <a:ext cx="896399" cy="323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6700" defTabSz="762000"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1400" b="1" i="1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Charge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1598613" y="6183313"/>
            <a:ext cx="1076325" cy="369332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ctr" defTabSz="762000"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b="1">
                <a:latin typeface="+mn-lt"/>
                <a:ea typeface="HGP創英角ｺﾞｼｯｸUB" pitchFamily="50" charset="-128"/>
              </a:rPr>
              <a:t>Stable</a:t>
            </a:r>
          </a:p>
        </p:txBody>
      </p:sp>
      <p:sp>
        <p:nvSpPr>
          <p:cNvPr id="33819" name="Rectangle 28"/>
          <p:cNvSpPr>
            <a:spLocks noChangeArrowheads="1"/>
          </p:cNvSpPr>
          <p:nvPr/>
        </p:nvSpPr>
        <p:spPr bwMode="auto">
          <a:xfrm>
            <a:off x="6165851" y="5264150"/>
            <a:ext cx="184150" cy="579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en-US" sz="32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250781" y="5288753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3352801" y="226368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Thermal – Stable Material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4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ChangeArrowheads="1"/>
          </p:cNvSpPr>
          <p:nvPr/>
        </p:nvSpPr>
        <p:spPr bwMode="auto">
          <a:xfrm>
            <a:off x="265113" y="1973263"/>
            <a:ext cx="8602662" cy="4427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</a:pPr>
            <a:endParaRPr kumimoji="0" lang="en-US" sz="20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2501721"/>
            <a:ext cx="12415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05790" y="2514600"/>
            <a:ext cx="20761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14400" y="4646107"/>
            <a:ext cx="2971800" cy="1618488"/>
            <a:chOff x="1621" y="1239"/>
            <a:chExt cx="1520" cy="750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1621" y="1239"/>
              <a:ext cx="1520" cy="7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CC0000"/>
                </a:buClr>
                <a:buFont typeface="Wingdings" pitchFamily="2" charset="2"/>
                <a:buNone/>
              </a:pPr>
              <a:endParaRPr kumimoji="0" lang="en-US" sz="2000" b="1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08" y="1295"/>
              <a:ext cx="1113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844" y="1422"/>
              <a:ext cx="281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5257800" y="4648200"/>
            <a:ext cx="2971800" cy="1620577"/>
            <a:chOff x="4305" y="1210"/>
            <a:chExt cx="1519" cy="766"/>
          </a:xfrm>
        </p:grpSpPr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>
              <a:off x="4305" y="1210"/>
              <a:ext cx="1519" cy="76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20000"/>
                </a:lnSpc>
                <a:buClr>
                  <a:srgbClr val="CC0000"/>
                </a:buClr>
                <a:buFont typeface="Wingdings" pitchFamily="2" charset="2"/>
                <a:buNone/>
              </a:pPr>
              <a:endParaRPr kumimoji="0" lang="en-US" sz="2000" b="1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397" y="1272"/>
              <a:ext cx="1128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528" y="1383"/>
              <a:ext cx="282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770438" y="2018763"/>
            <a:ext cx="3957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8" tIns="28054" rIns="56108" bIns="28054">
            <a:spAutoFit/>
          </a:bodyPr>
          <a:lstStyle/>
          <a:p>
            <a:pPr algn="ctr" defTabSz="560388"/>
            <a:r>
              <a:rPr kumimoji="0" lang="en-US" altLang="ja-JP" sz="2000" u="sng" dirty="0">
                <a:latin typeface="+mn-lt"/>
                <a:ea typeface="HGP創英角ｺﾞｼｯｸUB" pitchFamily="50" charset="-128"/>
              </a:rPr>
              <a:t>Cylindrical </a:t>
            </a:r>
            <a:r>
              <a:rPr kumimoji="0" lang="en-US" altLang="ja-JP" sz="2000" u="sng" dirty="0" smtClean="0">
                <a:latin typeface="+mn-lt"/>
                <a:ea typeface="HGP創英角ｺﾞｼｯｸUB" pitchFamily="50" charset="-128"/>
              </a:rPr>
              <a:t>Cell </a:t>
            </a:r>
            <a:r>
              <a:rPr kumimoji="0" lang="en-US" altLang="ja-JP" sz="2000" u="sng" dirty="0">
                <a:latin typeface="+mn-lt"/>
                <a:ea typeface="HGP創英角ｺﾞｼｯｸUB" pitchFamily="50" charset="-128"/>
              </a:rPr>
              <a:t>B</a:t>
            </a:r>
            <a:r>
              <a:rPr kumimoji="0" lang="en-US" altLang="ja-JP" sz="2000" u="sng" dirty="0" smtClean="0">
                <a:latin typeface="+mn-lt"/>
                <a:ea typeface="HGP創英角ｺﾞｼｯｸUB" pitchFamily="50" charset="-128"/>
              </a:rPr>
              <a:t>attery</a:t>
            </a:r>
            <a:endParaRPr kumimoji="0" lang="en-US" altLang="ja-JP" sz="2000" u="sng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468313" y="2018763"/>
            <a:ext cx="39862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08" tIns="28054" rIns="56108" bIns="28054">
            <a:spAutoFit/>
          </a:bodyPr>
          <a:lstStyle/>
          <a:p>
            <a:pPr algn="ctr" defTabSz="560388"/>
            <a:r>
              <a:rPr kumimoji="0" lang="en-US" altLang="ja-JP" sz="2000" u="sng" dirty="0">
                <a:latin typeface="+mn-lt"/>
                <a:ea typeface="HGP創英角ｺﾞｼｯｸUB" pitchFamily="50" charset="-128"/>
              </a:rPr>
              <a:t>Laminated </a:t>
            </a:r>
            <a:r>
              <a:rPr kumimoji="0" lang="en-US" altLang="ja-JP" sz="2000" u="sng" dirty="0" smtClean="0">
                <a:latin typeface="+mn-lt"/>
                <a:ea typeface="HGP創英角ｺﾞｼｯｸUB" pitchFamily="50" charset="-128"/>
              </a:rPr>
              <a:t>Cell </a:t>
            </a:r>
            <a:r>
              <a:rPr kumimoji="0" lang="en-US" altLang="ja-JP" sz="2000" u="sng" dirty="0">
                <a:latin typeface="+mn-lt"/>
                <a:ea typeface="HGP創英角ｺﾞｼｯｸUB" pitchFamily="50" charset="-128"/>
              </a:rPr>
              <a:t>B</a:t>
            </a:r>
            <a:r>
              <a:rPr kumimoji="0" lang="en-US" altLang="ja-JP" sz="2000" u="sng" dirty="0" smtClean="0">
                <a:latin typeface="+mn-lt"/>
                <a:ea typeface="HGP創英角ｺﾞｼｯｸUB" pitchFamily="50" charset="-128"/>
              </a:rPr>
              <a:t>attery</a:t>
            </a:r>
            <a:endParaRPr kumimoji="0" lang="en-US" altLang="ja-JP" sz="2000" u="sng" dirty="0">
              <a:latin typeface="+mn-lt"/>
              <a:ea typeface="HGP創英角ｺﾞｼｯｸUB" pitchFamily="50" charset="-128"/>
            </a:endParaRP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047" y="2589726"/>
            <a:ext cx="2294178" cy="166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89587" name="Line 19"/>
          <p:cNvSpPr>
            <a:spLocks noChangeShapeType="1"/>
          </p:cNvSpPr>
          <p:nvPr/>
        </p:nvSpPr>
        <p:spPr bwMode="auto">
          <a:xfrm>
            <a:off x="4633913" y="2057400"/>
            <a:ext cx="0" cy="42783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endParaRPr kumimoji="0" lang="ja-JP" altLang="en-US" sz="2000" b="1">
              <a:latin typeface="NissanAG-Bold" pitchFamily="50" charset="0"/>
              <a:ea typeface="ＭＳ ゴシック" pitchFamily="49" charset="-128"/>
            </a:endParaRPr>
          </a:p>
        </p:txBody>
      </p:sp>
      <p:sp>
        <p:nvSpPr>
          <p:cNvPr id="18445" name="Text Box 22"/>
          <p:cNvSpPr txBox="1">
            <a:spLocks noChangeArrowheads="1"/>
          </p:cNvSpPr>
          <p:nvPr/>
        </p:nvSpPr>
        <p:spPr bwMode="auto">
          <a:xfrm>
            <a:off x="331788" y="1203325"/>
            <a:ext cx="88915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This cell design provides higher </a:t>
            </a: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cooling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performance</a:t>
            </a:r>
            <a:endParaRPr kumimoji="0" lang="en-US" altLang="ja-JP" sz="20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Thermal – Heat Rejection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2895600"/>
            <a:ext cx="16954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06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533400" y="1828800"/>
            <a:ext cx="8077200" cy="1680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1.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LEAF Overview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2.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Lithium Battery Development at Nissan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3.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Lithium Battery System Design and Safety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87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751763" y="2133600"/>
            <a:ext cx="1239837" cy="447675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4313" y="2171700"/>
            <a:ext cx="6861175" cy="4438650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16200" y="2916238"/>
            <a:ext cx="4357688" cy="3525837"/>
            <a:chOff x="2616200" y="2916238"/>
            <a:chExt cx="4357688" cy="3525837"/>
          </a:xfrm>
        </p:grpSpPr>
        <p:sp>
          <p:nvSpPr>
            <p:cNvPr id="48133" name="Oval 4"/>
            <p:cNvSpPr>
              <a:spLocks noChangeArrowheads="1"/>
            </p:cNvSpPr>
            <p:nvPr/>
          </p:nvSpPr>
          <p:spPr bwMode="auto">
            <a:xfrm>
              <a:off x="2616200" y="2916238"/>
              <a:ext cx="4357688" cy="352583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29999"/>
                  </a:schemeClr>
                </a:gs>
                <a:gs pos="100000">
                  <a:srgbClr val="3366FF"/>
                </a:gs>
              </a:gsLst>
              <a:path path="rect">
                <a:fillToRect t="100000" r="100000"/>
              </a:path>
            </a:gradFill>
            <a:ln w="50800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  <a:ea typeface="HGP創英角ｺﾞｼｯｸUB" pitchFamily="50" charset="-128"/>
              </a:endParaRPr>
            </a:p>
          </p:txBody>
        </p:sp>
        <p:sp>
          <p:nvSpPr>
            <p:cNvPr id="48134" name="Oval 5"/>
            <p:cNvSpPr>
              <a:spLocks noChangeArrowheads="1"/>
            </p:cNvSpPr>
            <p:nvPr/>
          </p:nvSpPr>
          <p:spPr bwMode="auto">
            <a:xfrm>
              <a:off x="3886650" y="3576907"/>
              <a:ext cx="3022198" cy="246585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rgbClr val="3366FF"/>
                </a:gs>
              </a:gsLst>
              <a:path path="rect">
                <a:fillToRect t="100000" r="100000"/>
              </a:path>
            </a:gradFill>
            <a:ln w="3810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  <a:ea typeface="HGP創英角ｺﾞｼｯｸUB" pitchFamily="50" charset="-128"/>
              </a:endParaRPr>
            </a:p>
          </p:txBody>
        </p:sp>
        <p:sp>
          <p:nvSpPr>
            <p:cNvPr id="48135" name="Oval 6"/>
            <p:cNvSpPr>
              <a:spLocks noChangeArrowheads="1"/>
            </p:cNvSpPr>
            <p:nvPr/>
          </p:nvSpPr>
          <p:spPr bwMode="auto">
            <a:xfrm>
              <a:off x="4931628" y="4120988"/>
              <a:ext cx="1905675" cy="159337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998"/>
                  </a:schemeClr>
                </a:gs>
                <a:gs pos="100000">
                  <a:srgbClr val="3366FF"/>
                </a:gs>
              </a:gsLst>
              <a:path path="rect">
                <a:fillToRect t="100000" r="100000"/>
              </a:path>
            </a:gradFill>
            <a:ln w="25400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  <a:ea typeface="HGP創英角ｺﾞｼｯｸUB" pitchFamily="50" charset="-128"/>
              </a:endParaRPr>
            </a:p>
          </p:txBody>
        </p:sp>
        <p:sp>
          <p:nvSpPr>
            <p:cNvPr id="48136" name="Oval 7"/>
            <p:cNvSpPr>
              <a:spLocks noChangeArrowheads="1"/>
            </p:cNvSpPr>
            <p:nvPr/>
          </p:nvSpPr>
          <p:spPr bwMode="auto">
            <a:xfrm>
              <a:off x="5521325" y="4502816"/>
              <a:ext cx="1270450" cy="99197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39998"/>
                  </a:schemeClr>
                </a:gs>
                <a:gs pos="100000">
                  <a:srgbClr val="3366FF"/>
                </a:gs>
              </a:gsLst>
              <a:path path="rect">
                <a:fillToRect t="100000" r="100000"/>
              </a:path>
            </a:gradFill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  <a:ea typeface="HGP創英角ｺﾞｼｯｸUB" pitchFamily="50" charset="-128"/>
              </a:endParaRPr>
            </a:p>
          </p:txBody>
        </p:sp>
        <p:pic>
          <p:nvPicPr>
            <p:cNvPr id="48137" name="Picture 8" descr="technology_3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7128" y="4370682"/>
              <a:ext cx="686173" cy="44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8" name="Picture 9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9886" y="4733079"/>
              <a:ext cx="640645" cy="414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8139" name="Text Box 10"/>
            <p:cNvSpPr txBox="1">
              <a:spLocks noChangeArrowheads="1"/>
            </p:cNvSpPr>
            <p:nvPr/>
          </p:nvSpPr>
          <p:spPr bwMode="auto">
            <a:xfrm>
              <a:off x="5940834" y="4627177"/>
              <a:ext cx="612461" cy="369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 u="sng" dirty="0">
                  <a:latin typeface="+mn-lt"/>
                  <a:ea typeface="HGP創英角ｺﾞｼｯｸUB" pitchFamily="50" charset="-128"/>
                </a:rPr>
                <a:t>Cell</a:t>
              </a:r>
            </a:p>
          </p:txBody>
        </p:sp>
        <p:pic>
          <p:nvPicPr>
            <p:cNvPr id="48140" name="Picture 11" descr="BatteryPack_EV_4_09101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5375" y="3753734"/>
              <a:ext cx="1270450" cy="82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1" name="Picture 12" descr="02small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52509" y="3004651"/>
              <a:ext cx="1379935" cy="889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2" name="Text Box 13"/>
            <p:cNvSpPr txBox="1">
              <a:spLocks noChangeArrowheads="1"/>
            </p:cNvSpPr>
            <p:nvPr/>
          </p:nvSpPr>
          <p:spPr bwMode="auto">
            <a:xfrm>
              <a:off x="5566853" y="4192884"/>
              <a:ext cx="1010290" cy="369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 u="sng">
                  <a:latin typeface="+mn-lt"/>
                  <a:ea typeface="HGP創英角ｺﾞｼｯｸUB" pitchFamily="50" charset="-128"/>
                </a:rPr>
                <a:t>Module</a:t>
              </a:r>
            </a:p>
          </p:txBody>
        </p:sp>
        <p:sp>
          <p:nvSpPr>
            <p:cNvPr id="48143" name="Text Box 14"/>
            <p:cNvSpPr txBox="1">
              <a:spLocks noChangeArrowheads="1"/>
            </p:cNvSpPr>
            <p:nvPr/>
          </p:nvSpPr>
          <p:spPr bwMode="auto">
            <a:xfrm>
              <a:off x="4977156" y="3750819"/>
              <a:ext cx="718693" cy="369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 u="sng">
                  <a:latin typeface="+mn-lt"/>
                  <a:ea typeface="HGP創英角ｺﾞｼｯｸUB" pitchFamily="50" charset="-128"/>
                </a:rPr>
                <a:t>Pack</a:t>
              </a:r>
            </a:p>
          </p:txBody>
        </p:sp>
        <p:sp>
          <p:nvSpPr>
            <p:cNvPr id="48144" name="Text Box 15"/>
            <p:cNvSpPr txBox="1">
              <a:spLocks noChangeArrowheads="1"/>
            </p:cNvSpPr>
            <p:nvPr/>
          </p:nvSpPr>
          <p:spPr bwMode="auto">
            <a:xfrm>
              <a:off x="4478515" y="3048372"/>
              <a:ext cx="1011374" cy="369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i="1" u="sng" dirty="0">
                  <a:latin typeface="+mn-lt"/>
                  <a:ea typeface="HGP創英角ｺﾞｼｯｸUB" pitchFamily="50" charset="-128"/>
                </a:rPr>
                <a:t>Vehicle</a:t>
              </a:r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2616200" y="2916238"/>
              <a:ext cx="4357688" cy="3525837"/>
            </a:xfrm>
            <a:prstGeom prst="ellipse">
              <a:avLst/>
            </a:prstGeom>
            <a:noFill/>
            <a:ln w="50800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  <a:ea typeface="HGP創英角ｺﾞｼｯｸUB" pitchFamily="50" charset="-128"/>
              </a:endParaRPr>
            </a:p>
          </p:txBody>
        </p:sp>
      </p:grpSp>
      <p:sp>
        <p:nvSpPr>
          <p:cNvPr id="1339410" name="AutoShape 18"/>
          <p:cNvSpPr>
            <a:spLocks noChangeArrowheads="1"/>
          </p:cNvSpPr>
          <p:nvPr/>
        </p:nvSpPr>
        <p:spPr bwMode="auto">
          <a:xfrm>
            <a:off x="257175" y="2667000"/>
            <a:ext cx="2300288" cy="3657600"/>
          </a:xfrm>
          <a:prstGeom prst="homePlate">
            <a:avLst>
              <a:gd name="adj" fmla="val 11907"/>
            </a:avLst>
          </a:prstGeom>
          <a:gradFill rotWithShape="1">
            <a:gsLst>
              <a:gs pos="0">
                <a:srgbClr val="FF7979"/>
              </a:gs>
              <a:gs pos="100000">
                <a:srgbClr val="FF7979">
                  <a:gamma/>
                  <a:tint val="3372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ja-JP" altLang="ja-JP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39411" name="AutoShape 19"/>
          <p:cNvSpPr>
            <a:spLocks noChangeArrowheads="1"/>
          </p:cNvSpPr>
          <p:nvPr/>
        </p:nvSpPr>
        <p:spPr bwMode="auto">
          <a:xfrm>
            <a:off x="246063" y="4563940"/>
            <a:ext cx="2260600" cy="371475"/>
          </a:xfrm>
          <a:prstGeom prst="homePlate">
            <a:avLst>
              <a:gd name="adj" fmla="val 51906"/>
            </a:avLst>
          </a:prstGeom>
          <a:gradFill rotWithShape="1">
            <a:gsLst>
              <a:gs pos="0">
                <a:srgbClr val="333333">
                  <a:gamma/>
                  <a:tint val="80000"/>
                  <a:invGamma/>
                </a:srgbClr>
              </a:gs>
              <a:gs pos="100000">
                <a:srgbClr val="3333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 sz="10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344488" y="4549652"/>
            <a:ext cx="13099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Electrical </a:t>
            </a:r>
          </a:p>
        </p:txBody>
      </p:sp>
      <p:sp>
        <p:nvSpPr>
          <p:cNvPr id="1339417" name="AutoShape 25"/>
          <p:cNvSpPr>
            <a:spLocks noChangeArrowheads="1"/>
          </p:cNvSpPr>
          <p:nvPr/>
        </p:nvSpPr>
        <p:spPr bwMode="auto">
          <a:xfrm>
            <a:off x="246063" y="3851275"/>
            <a:ext cx="2259012" cy="396875"/>
          </a:xfrm>
          <a:prstGeom prst="homePlate">
            <a:avLst>
              <a:gd name="adj" fmla="val 57579"/>
            </a:avLst>
          </a:prstGeom>
          <a:gradFill rotWithShape="1">
            <a:gsLst>
              <a:gs pos="0">
                <a:srgbClr val="5C5C5C"/>
              </a:gs>
              <a:gs pos="100000">
                <a:srgbClr val="3333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 sz="10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150" name="Text Box 26"/>
          <p:cNvSpPr txBox="1">
            <a:spLocks noChangeArrowheads="1"/>
          </p:cNvSpPr>
          <p:nvPr/>
        </p:nvSpPr>
        <p:spPr bwMode="auto">
          <a:xfrm>
            <a:off x="355600" y="3845170"/>
            <a:ext cx="15343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Mechanical </a:t>
            </a:r>
          </a:p>
        </p:txBody>
      </p:sp>
      <p:sp>
        <p:nvSpPr>
          <p:cNvPr id="1339422" name="AutoShape 30"/>
          <p:cNvSpPr>
            <a:spLocks noChangeArrowheads="1"/>
          </p:cNvSpPr>
          <p:nvPr/>
        </p:nvSpPr>
        <p:spPr bwMode="auto">
          <a:xfrm>
            <a:off x="247650" y="5222875"/>
            <a:ext cx="2206625" cy="384175"/>
          </a:xfrm>
          <a:prstGeom prst="homePlate">
            <a:avLst>
              <a:gd name="adj" fmla="val 48999"/>
            </a:avLst>
          </a:prstGeom>
          <a:gradFill rotWithShape="1">
            <a:gsLst>
              <a:gs pos="0">
                <a:srgbClr val="333333">
                  <a:gamma/>
                  <a:tint val="80000"/>
                  <a:invGamma/>
                </a:srgbClr>
              </a:gs>
              <a:gs pos="100000">
                <a:srgbClr val="3333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n-US" sz="10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152" name="Text Box 34"/>
          <p:cNvSpPr txBox="1">
            <a:spLocks noChangeArrowheads="1"/>
          </p:cNvSpPr>
          <p:nvPr/>
        </p:nvSpPr>
        <p:spPr bwMode="auto">
          <a:xfrm>
            <a:off x="357188" y="5222875"/>
            <a:ext cx="11352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Thermal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81000" y="2667000"/>
            <a:ext cx="2925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Potential hazardous</a:t>
            </a:r>
            <a:endParaRPr lang="en-US" altLang="ja-JP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  <a:p>
            <a:r>
              <a:rPr lang="en-US" altLang="ja-JP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events</a:t>
            </a:r>
            <a:endParaRPr lang="en-US" altLang="ja-JP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7696200" y="2246313"/>
            <a:ext cx="1380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Standards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Regulations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7840484" y="3386138"/>
            <a:ext cx="1066318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ECE R100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7900809" y="4797623"/>
            <a:ext cx="92044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IEC/ISO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8117432" y="5254823"/>
            <a:ext cx="543610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SAE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7837309" y="3952875"/>
            <a:ext cx="1099981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UN §38.3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7830780" y="5715000"/>
            <a:ext cx="1107996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JIS C8714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1634083" y="2205038"/>
            <a:ext cx="39581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ja-JP" sz="24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Safety </a:t>
            </a:r>
            <a:r>
              <a:rPr kumimoji="0" lang="en-US" altLang="ja-JP" sz="2400" b="1" dirty="0" smtClean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Shield </a:t>
            </a:r>
            <a:r>
              <a:rPr kumimoji="0" lang="en-US" altLang="ja-JP" sz="24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C</a:t>
            </a:r>
            <a:r>
              <a:rPr kumimoji="0" lang="en-US" altLang="ja-JP" sz="2400" b="1" dirty="0" smtClean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oncept</a:t>
            </a:r>
            <a:endParaRPr kumimoji="0" lang="en-US" altLang="ja-JP" sz="2400" b="1" dirty="0">
              <a:solidFill>
                <a:schemeClr val="bg1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48161" name="AutoShape 33"/>
          <p:cNvSpPr>
            <a:spLocks noChangeArrowheads="1"/>
          </p:cNvSpPr>
          <p:nvPr/>
        </p:nvSpPr>
        <p:spPr bwMode="auto">
          <a:xfrm>
            <a:off x="6641205" y="4139484"/>
            <a:ext cx="1276350" cy="857250"/>
          </a:xfrm>
          <a:prstGeom prst="rightArrow">
            <a:avLst>
              <a:gd name="adj1" fmla="val 71111"/>
              <a:gd name="adj2" fmla="val 5720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en-US" altLang="ja-JP" sz="1600" b="1" dirty="0" smtClean="0">
                <a:solidFill>
                  <a:schemeClr val="tx2"/>
                </a:solidFill>
                <a:latin typeface="+mn-lt"/>
                <a:ea typeface="HGP創英角ｺﾞｼｯｸUB" pitchFamily="50" charset="-128"/>
              </a:rPr>
              <a:t>Applied</a:t>
            </a:r>
            <a:endParaRPr kumimoji="0" lang="en-US" altLang="ja-JP" sz="1600" b="1" dirty="0">
              <a:solidFill>
                <a:schemeClr val="tx2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2808288" y="5122863"/>
            <a:ext cx="2079625" cy="3365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en-US" altLang="ja-JP" sz="1600" dirty="0">
                <a:solidFill>
                  <a:schemeClr val="tx2"/>
                </a:solidFill>
                <a:latin typeface="+mn-lt"/>
                <a:ea typeface="HGP創英角ｺﾞｼｯｸUB" pitchFamily="50" charset="-128"/>
              </a:rPr>
              <a:t>Protection design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5255899" y="5108575"/>
            <a:ext cx="2021515" cy="338554"/>
          </a:xfrm>
          <a:prstGeom prst="rect">
            <a:avLst/>
          </a:prstGeom>
          <a:solidFill>
            <a:srgbClr val="FF99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>
                <a:solidFill>
                  <a:schemeClr val="tx2"/>
                </a:solidFill>
                <a:latin typeface="+mn-lt"/>
                <a:ea typeface="HGP創英角ｺﾞｼｯｸUB" pitchFamily="50" charset="-128"/>
              </a:rPr>
              <a:t>Resistance design</a:t>
            </a:r>
            <a:endParaRPr kumimoji="0" lang="en-US" altLang="ja-JP" sz="1200">
              <a:solidFill>
                <a:srgbClr val="FF0000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7876996" y="6223000"/>
            <a:ext cx="984565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QC/T743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956689" y="2892623"/>
            <a:ext cx="806311" cy="30777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FMVSS</a:t>
            </a:r>
          </a:p>
        </p:txBody>
      </p:sp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-11113" y="1035050"/>
            <a:ext cx="9290051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>
                <a:latin typeface="+mn-lt"/>
                <a:ea typeface="HGP創英角ｺﾞｼｯｸUB" pitchFamily="50" charset="-128"/>
              </a:rPr>
              <a:t>Vehicle,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battery 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pack and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modules 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are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designed to act as ‘barriers’ to potentially harmful events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Apply global 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regulations and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standards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40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Battery Safety Design Concept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6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atteryPack_EV_7_0910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9113" y="2301875"/>
            <a:ext cx="21859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474788" y="1679575"/>
            <a:ext cx="6134100" cy="2108200"/>
          </a:xfrm>
          <a:prstGeom prst="triangle">
            <a:avLst>
              <a:gd name="adj" fmla="val 50000"/>
            </a:avLst>
          </a:prstGeom>
          <a:solidFill>
            <a:srgbClr val="6699FF">
              <a:alpha val="20000"/>
            </a:srgbClr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11163" y="3524250"/>
            <a:ext cx="2203450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Long life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2592388" y="1374775"/>
            <a:ext cx="3808412" cy="7937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High energy performance</a:t>
            </a:r>
          </a:p>
          <a:p>
            <a:pPr algn="ctr"/>
            <a:r>
              <a:rPr lang="en-US" altLang="ja-JP" sz="1400" b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(light weight and compact)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433763" y="3524250"/>
            <a:ext cx="2205037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Low cost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5969000" y="3524250"/>
            <a:ext cx="2870200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Safety/Reliability</a:t>
            </a:r>
            <a:endParaRPr lang="en-US" altLang="ja-JP" sz="2000" b="1" dirty="0">
              <a:solidFill>
                <a:schemeClr val="bg1"/>
              </a:solidFill>
              <a:latin typeface="+mn-lt"/>
              <a:ea typeface="HGP創英角ｺﾞｼｯｸUB" pitchFamily="50" charset="-128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5" y="2568575"/>
            <a:ext cx="1614488" cy="107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952073" y="2130425"/>
            <a:ext cx="5170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>
                <a:latin typeface="+mn-lt"/>
                <a:ea typeface="HGP創英角ｺﾞｼｯｸUB" pitchFamily="50" charset="-128"/>
              </a:rPr>
              <a:t>Highly balanced total performance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693863" y="4472454"/>
            <a:ext cx="5926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latin typeface="+mn-lt"/>
                <a:ea typeface="HGP創英角ｺﾞｼｯｸUB" pitchFamily="50" charset="-128"/>
              </a:rPr>
              <a:t>Mechanical </a:t>
            </a:r>
            <a:r>
              <a:rPr lang="en-US" altLang="ja-JP" sz="2400" dirty="0" smtClean="0">
                <a:latin typeface="+mn-lt"/>
                <a:ea typeface="HGP創英角ｺﾞｼｯｸUB" pitchFamily="50" charset="-128"/>
              </a:rPr>
              <a:t>cell support</a:t>
            </a:r>
            <a:endParaRPr lang="en-US" altLang="ja-JP" sz="2400" dirty="0">
              <a:latin typeface="+mn-lt"/>
              <a:ea typeface="HGP創英角ｺﾞｼｯｸUB" pitchFamily="50" charset="-12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latin typeface="+mn-lt"/>
                <a:ea typeface="HGP創英角ｺﾞｼｯｸUB" pitchFamily="50" charset="-128"/>
              </a:rPr>
              <a:t>Thermal management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latin typeface="+mn-lt"/>
                <a:ea typeface="HGP創英角ｺﾞｼｯｸUB" pitchFamily="50" charset="-128"/>
              </a:rPr>
              <a:t>Waterproof</a:t>
            </a:r>
            <a:endParaRPr lang="en-US" altLang="ja-JP" sz="2400" dirty="0">
              <a:latin typeface="+mn-lt"/>
              <a:ea typeface="HGP創英角ｺﾞｼｯｸUB" pitchFamily="50" charset="-128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>
                <a:latin typeface="+mn-lt"/>
                <a:ea typeface="HGP創英角ｺﾞｼｯｸUB" pitchFamily="50" charset="-128"/>
              </a:rPr>
              <a:t>Insulation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ja-JP" sz="2400" dirty="0" smtClean="0">
                <a:latin typeface="+mn-lt"/>
                <a:ea typeface="HGP創英角ｺﾞｼｯｸUB" pitchFamily="50" charset="-128"/>
              </a:rPr>
              <a:t>Lay-out </a:t>
            </a:r>
            <a:r>
              <a:rPr lang="en-US" altLang="ja-JP" sz="2400" dirty="0">
                <a:latin typeface="+mn-lt"/>
                <a:ea typeface="HGP創英角ｺﾞｼｯｸUB" pitchFamily="50" charset="-128"/>
              </a:rPr>
              <a:t>versatility </a:t>
            </a:r>
            <a:r>
              <a:rPr lang="en-US" altLang="ja-JP" sz="2400" dirty="0" smtClean="0">
                <a:latin typeface="+mn-lt"/>
                <a:ea typeface="HGP創英角ｺﾞｼｯｸUB" pitchFamily="50" charset="-128"/>
              </a:rPr>
              <a:t>etc</a:t>
            </a:r>
            <a:r>
              <a:rPr lang="en-US" altLang="ja-JP" sz="2400" dirty="0">
                <a:latin typeface="+mn-lt"/>
                <a:ea typeface="HGP創英角ｺﾞｼｯｸUB" pitchFamily="50" charset="-128"/>
              </a:rPr>
              <a:t>.</a:t>
            </a: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Module/Pack Design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54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 rot="10800000">
            <a:off x="2027238" y="3224213"/>
            <a:ext cx="1520825" cy="6731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 rot="5400000">
            <a:off x="1115219" y="2634456"/>
            <a:ext cx="742950" cy="212883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9850" y="1295400"/>
            <a:ext cx="8909050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>
                <a:latin typeface="+mn-lt"/>
                <a:ea typeface="HGP創英角ｺﾞｼｯｸUB" pitchFamily="50" charset="-128"/>
              </a:rPr>
              <a:t>Battery case is made from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steel to create a sealed structure 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Pack uses a robust interior of metal fixtures to secure components; this helps maintain the 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pack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structure 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in case of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accident or fire</a:t>
            </a:r>
            <a:r>
              <a:rPr lang="en-US" altLang="ja-JP" sz="2000" dirty="0">
                <a:latin typeface="+mn-lt"/>
                <a:ea typeface="HGP創英角ｺﾞｼｯｸUB" pitchFamily="50" charset="-128"/>
              </a:rPr>
              <a:t>.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LEAF Battery Structure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11487"/>
            <a:ext cx="42862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09464"/>
            <a:ext cx="40290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51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screen"/>
          <a:srcRect t="20583"/>
          <a:stretch>
            <a:fillRect/>
          </a:stretch>
        </p:blipFill>
        <p:spPr bwMode="auto">
          <a:xfrm>
            <a:off x="838200" y="1990725"/>
            <a:ext cx="7467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257800" y="1320800"/>
            <a:ext cx="234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20000"/>
              </a:spcBef>
            </a:pPr>
            <a:r>
              <a:rPr lang="en-US" altLang="ja-JP" sz="1600">
                <a:latin typeface="+mn-lt"/>
                <a:ea typeface="HGP創英角ｺﾞｼｯｸUB" pitchFamily="50" charset="-128"/>
              </a:rPr>
              <a:t>test time: 1 hour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667000" y="6162675"/>
            <a:ext cx="3810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1775" indent="-231775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No leak into the Pack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893763" y="1219200"/>
            <a:ext cx="4241800" cy="504825"/>
            <a:chOff x="1383" y="3521"/>
            <a:chExt cx="2466" cy="318"/>
          </a:xfrm>
        </p:grpSpPr>
        <p:sp>
          <p:nvSpPr>
            <p:cNvPr id="604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83" y="3521"/>
              <a:ext cx="246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1392" y="3536"/>
              <a:ext cx="225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938" y="3602"/>
              <a:ext cx="906" cy="222"/>
              <a:chOff x="1938" y="3602"/>
              <a:chExt cx="906" cy="222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938" y="3674"/>
                <a:ext cx="906" cy="72"/>
                <a:chOff x="1938" y="3674"/>
                <a:chExt cx="906" cy="72"/>
              </a:xfrm>
            </p:grpSpPr>
            <p:sp>
              <p:nvSpPr>
                <p:cNvPr id="60427" name="Rectangle 11"/>
                <p:cNvSpPr>
                  <a:spLocks noChangeArrowheads="1"/>
                </p:cNvSpPr>
                <p:nvPr/>
              </p:nvSpPr>
              <p:spPr bwMode="auto">
                <a:xfrm>
                  <a:off x="1938" y="3674"/>
                  <a:ext cx="906" cy="72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28" name="Rectangle 12"/>
                <p:cNvSpPr>
                  <a:spLocks noChangeArrowheads="1"/>
                </p:cNvSpPr>
                <p:nvPr/>
              </p:nvSpPr>
              <p:spPr bwMode="auto">
                <a:xfrm>
                  <a:off x="1938" y="3674"/>
                  <a:ext cx="906" cy="72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938" y="3752"/>
                <a:ext cx="906" cy="72"/>
                <a:chOff x="1938" y="3752"/>
                <a:chExt cx="906" cy="72"/>
              </a:xfrm>
            </p:grpSpPr>
            <p:sp>
              <p:nvSpPr>
                <p:cNvPr id="60430" name="Rectangle 14"/>
                <p:cNvSpPr>
                  <a:spLocks noChangeArrowheads="1"/>
                </p:cNvSpPr>
                <p:nvPr/>
              </p:nvSpPr>
              <p:spPr bwMode="auto">
                <a:xfrm>
                  <a:off x="1938" y="3752"/>
                  <a:ext cx="906" cy="72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1" name="Rectangle 15"/>
                <p:cNvSpPr>
                  <a:spLocks noChangeArrowheads="1"/>
                </p:cNvSpPr>
                <p:nvPr/>
              </p:nvSpPr>
              <p:spPr bwMode="auto">
                <a:xfrm>
                  <a:off x="1938" y="3752"/>
                  <a:ext cx="906" cy="72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616" y="3602"/>
                <a:ext cx="228" cy="72"/>
                <a:chOff x="2616" y="3602"/>
                <a:chExt cx="228" cy="72"/>
              </a:xfrm>
            </p:grpSpPr>
            <p:sp>
              <p:nvSpPr>
                <p:cNvPr id="60433" name="Rectangle 17"/>
                <p:cNvSpPr>
                  <a:spLocks noChangeArrowheads="1"/>
                </p:cNvSpPr>
                <p:nvPr/>
              </p:nvSpPr>
              <p:spPr bwMode="auto">
                <a:xfrm>
                  <a:off x="2616" y="3602"/>
                  <a:ext cx="228" cy="72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4" name="Rectangle 18"/>
                <p:cNvSpPr>
                  <a:spLocks noChangeArrowheads="1"/>
                </p:cNvSpPr>
                <p:nvPr/>
              </p:nvSpPr>
              <p:spPr bwMode="auto">
                <a:xfrm>
                  <a:off x="2616" y="3602"/>
                  <a:ext cx="228" cy="72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2424" y="3632"/>
                <a:ext cx="126" cy="42"/>
                <a:chOff x="2424" y="3632"/>
                <a:chExt cx="126" cy="42"/>
              </a:xfrm>
            </p:grpSpPr>
            <p:sp>
              <p:nvSpPr>
                <p:cNvPr id="60436" name="Rectangle 20"/>
                <p:cNvSpPr>
                  <a:spLocks noChangeArrowheads="1"/>
                </p:cNvSpPr>
                <p:nvPr/>
              </p:nvSpPr>
              <p:spPr bwMode="auto">
                <a:xfrm>
                  <a:off x="2424" y="3632"/>
                  <a:ext cx="126" cy="42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37" name="Rectangle 21"/>
                <p:cNvSpPr>
                  <a:spLocks noChangeArrowheads="1"/>
                </p:cNvSpPr>
                <p:nvPr/>
              </p:nvSpPr>
              <p:spPr bwMode="auto">
                <a:xfrm>
                  <a:off x="2424" y="3632"/>
                  <a:ext cx="126" cy="42"/>
                </a:xfrm>
                <a:prstGeom prst="rect">
                  <a:avLst/>
                </a:prstGeom>
                <a:noFill/>
                <a:ln w="952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1386" y="3830"/>
              <a:ext cx="2454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2850" y="3536"/>
              <a:ext cx="273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>
              <a:off x="2850" y="3752"/>
              <a:ext cx="273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41" name="Freeform 25"/>
            <p:cNvSpPr>
              <a:spLocks noEditPoints="1"/>
            </p:cNvSpPr>
            <p:nvPr/>
          </p:nvSpPr>
          <p:spPr bwMode="auto">
            <a:xfrm>
              <a:off x="2964" y="3530"/>
              <a:ext cx="48" cy="222"/>
            </a:xfrm>
            <a:custGeom>
              <a:avLst/>
              <a:gdLst/>
              <a:ahLst/>
              <a:cxnLst>
                <a:cxn ang="0">
                  <a:pos x="54" y="521"/>
                </a:cxn>
                <a:cxn ang="0">
                  <a:pos x="54" y="72"/>
                </a:cxn>
                <a:cxn ang="0">
                  <a:pos x="64" y="61"/>
                </a:cxn>
                <a:cxn ang="0">
                  <a:pos x="75" y="72"/>
                </a:cxn>
                <a:cxn ang="0">
                  <a:pos x="75" y="521"/>
                </a:cxn>
                <a:cxn ang="0">
                  <a:pos x="64" y="532"/>
                </a:cxn>
                <a:cxn ang="0">
                  <a:pos x="54" y="521"/>
                </a:cxn>
                <a:cxn ang="0">
                  <a:pos x="128" y="464"/>
                </a:cxn>
                <a:cxn ang="0">
                  <a:pos x="64" y="592"/>
                </a:cxn>
                <a:cxn ang="0">
                  <a:pos x="0" y="464"/>
                </a:cxn>
                <a:cxn ang="0">
                  <a:pos x="128" y="464"/>
                </a:cxn>
                <a:cxn ang="0">
                  <a:pos x="0" y="128"/>
                </a:cxn>
                <a:cxn ang="0">
                  <a:pos x="64" y="0"/>
                </a:cxn>
                <a:cxn ang="0">
                  <a:pos x="128" y="128"/>
                </a:cxn>
                <a:cxn ang="0">
                  <a:pos x="0" y="128"/>
                </a:cxn>
              </a:cxnLst>
              <a:rect l="0" t="0" r="r" b="b"/>
              <a:pathLst>
                <a:path w="128" h="592">
                  <a:moveTo>
                    <a:pt x="54" y="521"/>
                  </a:moveTo>
                  <a:lnTo>
                    <a:pt x="54" y="72"/>
                  </a:lnTo>
                  <a:cubicBezTo>
                    <a:pt x="54" y="66"/>
                    <a:pt x="59" y="61"/>
                    <a:pt x="64" y="61"/>
                  </a:cubicBezTo>
                  <a:cubicBezTo>
                    <a:pt x="70" y="61"/>
                    <a:pt x="75" y="66"/>
                    <a:pt x="75" y="72"/>
                  </a:cubicBezTo>
                  <a:lnTo>
                    <a:pt x="75" y="521"/>
                  </a:lnTo>
                  <a:cubicBezTo>
                    <a:pt x="75" y="527"/>
                    <a:pt x="70" y="532"/>
                    <a:pt x="64" y="532"/>
                  </a:cubicBezTo>
                  <a:cubicBezTo>
                    <a:pt x="59" y="532"/>
                    <a:pt x="54" y="527"/>
                    <a:pt x="54" y="521"/>
                  </a:cubicBezTo>
                  <a:close/>
                  <a:moveTo>
                    <a:pt x="128" y="464"/>
                  </a:moveTo>
                  <a:lnTo>
                    <a:pt x="64" y="592"/>
                  </a:lnTo>
                  <a:lnTo>
                    <a:pt x="0" y="464"/>
                  </a:lnTo>
                  <a:lnTo>
                    <a:pt x="128" y="464"/>
                  </a:lnTo>
                  <a:close/>
                  <a:moveTo>
                    <a:pt x="0" y="128"/>
                  </a:moveTo>
                  <a:lnTo>
                    <a:pt x="64" y="0"/>
                  </a:lnTo>
                  <a:lnTo>
                    <a:pt x="128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Immersion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97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7" name="Rectangle 39"/>
          <p:cNvSpPr>
            <a:spLocks noChangeArrowheads="1"/>
          </p:cNvSpPr>
          <p:nvPr/>
        </p:nvSpPr>
        <p:spPr bwMode="auto">
          <a:xfrm>
            <a:off x="446087" y="1254204"/>
            <a:ext cx="7859713" cy="532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The LEAF battery management system performs continuous self diagnostics by monitoring: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Individual cell voltage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State of charge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Battery temperature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Battery pack hardware conditions</a:t>
            </a:r>
          </a:p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BMS optimizes conditions to provide power on demand</a:t>
            </a:r>
          </a:p>
          <a:p>
            <a:pPr marL="457200" indent="-45720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BMS responds to unexpected conditions by going to failsafe mode or complete shut down depending on the circumstances; examples: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Overcharging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Over-temp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Cell failure</a:t>
            </a:r>
          </a:p>
          <a:p>
            <a:pPr marL="914400" lvl="1" indent="-457200">
              <a:spcBef>
                <a:spcPct val="3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Crash</a:t>
            </a: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Battery Management System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68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533400" y="1828800"/>
            <a:ext cx="8077200" cy="1680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1.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LEAF Overview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2.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Lithium Battery Development at Nissan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3.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Lithium Battery System Design and Safety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3597275" y="228600"/>
            <a:ext cx="554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3988" y="1066800"/>
            <a:ext cx="8847137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>
                <a:latin typeface="+mn-lt"/>
                <a:ea typeface="HGP創英角ｺﾞｼｯｸUB" pitchFamily="50" charset="-128"/>
              </a:rPr>
              <a:t>High voltage circuit is initially open and activated only when control system is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correct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  <a:p>
            <a:pPr marL="273050" indent="-27305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dirty="0">
                <a:latin typeface="+mn-lt"/>
                <a:ea typeface="HGP創英角ｺﾞｼｯｸUB" pitchFamily="50" charset="-128"/>
              </a:rPr>
              <a:t>Main RLY is cut off when detecting vehicle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crash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3182" y="2210387"/>
            <a:ext cx="6795659" cy="4410428"/>
            <a:chOff x="400" y="981"/>
            <a:chExt cx="4954" cy="3215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802" y="3045"/>
              <a:ext cx="1004" cy="393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734" y="3640"/>
              <a:ext cx="827" cy="42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1262" y="2330"/>
              <a:ext cx="1024" cy="559"/>
            </a:xfrm>
            <a:custGeom>
              <a:avLst/>
              <a:gdLst/>
              <a:ahLst/>
              <a:cxnLst>
                <a:cxn ang="0">
                  <a:pos x="1101" y="153"/>
                </a:cxn>
                <a:cxn ang="0">
                  <a:pos x="1101" y="0"/>
                </a:cxn>
                <a:cxn ang="0">
                  <a:pos x="0" y="0"/>
                </a:cxn>
                <a:cxn ang="0">
                  <a:pos x="0" y="559"/>
                </a:cxn>
                <a:cxn ang="0">
                  <a:pos x="1109" y="559"/>
                </a:cxn>
                <a:cxn ang="0">
                  <a:pos x="1109" y="424"/>
                </a:cxn>
              </a:cxnLst>
              <a:rect l="0" t="0" r="r" b="b"/>
              <a:pathLst>
                <a:path w="1109" h="559">
                  <a:moveTo>
                    <a:pt x="1101" y="153"/>
                  </a:moveTo>
                  <a:lnTo>
                    <a:pt x="1101" y="0"/>
                  </a:lnTo>
                  <a:lnTo>
                    <a:pt x="0" y="0"/>
                  </a:lnTo>
                  <a:lnTo>
                    <a:pt x="0" y="559"/>
                  </a:lnTo>
                  <a:lnTo>
                    <a:pt x="1109" y="559"/>
                  </a:lnTo>
                  <a:lnTo>
                    <a:pt x="1109" y="424"/>
                  </a:lnTo>
                </a:path>
              </a:pathLst>
            </a:custGeom>
            <a:solidFill>
              <a:srgbClr val="DDDDDD"/>
            </a:solidFill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2792" y="1002"/>
              <a:ext cx="2472" cy="2795"/>
            </a:xfrm>
            <a:custGeom>
              <a:avLst/>
              <a:gdLst/>
              <a:ahLst/>
              <a:cxnLst>
                <a:cxn ang="0">
                  <a:pos x="1" y="1427"/>
                </a:cxn>
                <a:cxn ang="0">
                  <a:pos x="0" y="0"/>
                </a:cxn>
                <a:cxn ang="0">
                  <a:pos x="2678" y="0"/>
                </a:cxn>
                <a:cxn ang="0">
                  <a:pos x="2678" y="2751"/>
                </a:cxn>
                <a:cxn ang="0">
                  <a:pos x="0" y="2751"/>
                </a:cxn>
                <a:cxn ang="0">
                  <a:pos x="1" y="1691"/>
                </a:cxn>
              </a:cxnLst>
              <a:rect l="0" t="0" r="r" b="b"/>
              <a:pathLst>
                <a:path w="2678" h="2751">
                  <a:moveTo>
                    <a:pt x="1" y="1427"/>
                  </a:moveTo>
                  <a:lnTo>
                    <a:pt x="0" y="0"/>
                  </a:lnTo>
                  <a:lnTo>
                    <a:pt x="2678" y="0"/>
                  </a:lnTo>
                  <a:lnTo>
                    <a:pt x="2678" y="2751"/>
                  </a:lnTo>
                  <a:lnTo>
                    <a:pt x="0" y="2751"/>
                  </a:lnTo>
                  <a:lnTo>
                    <a:pt x="1" y="1691"/>
                  </a:lnTo>
                </a:path>
              </a:pathLst>
            </a:custGeom>
            <a:solidFill>
              <a:srgbClr val="DDDDDD"/>
            </a:solidFill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AutoShape 9"/>
            <p:cNvSpPr>
              <a:spLocks noChangeArrowheads="1"/>
            </p:cNvSpPr>
            <p:nvPr/>
          </p:nvSpPr>
          <p:spPr bwMode="auto">
            <a:xfrm>
              <a:off x="981" y="991"/>
              <a:ext cx="1000" cy="2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820" y="3716"/>
              <a:ext cx="679" cy="25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2149" y="3007"/>
              <a:ext cx="399" cy="2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1724" y="2487"/>
              <a:ext cx="399" cy="25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Oval 13"/>
            <p:cNvSpPr>
              <a:spLocks noChangeAspect="1" noChangeArrowheads="1"/>
            </p:cNvSpPr>
            <p:nvPr/>
          </p:nvSpPr>
          <p:spPr bwMode="auto">
            <a:xfrm>
              <a:off x="1306" y="2433"/>
              <a:ext cx="332" cy="36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Text Box 14"/>
            <p:cNvSpPr txBox="1">
              <a:spLocks noChangeArrowheads="1"/>
            </p:cNvSpPr>
            <p:nvPr/>
          </p:nvSpPr>
          <p:spPr bwMode="auto">
            <a:xfrm>
              <a:off x="1259" y="2501"/>
              <a:ext cx="430" cy="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1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Motor</a:t>
              </a:r>
            </a:p>
          </p:txBody>
        </p:sp>
        <p:sp>
          <p:nvSpPr>
            <p:cNvPr id="44047" name="Text Box 15"/>
            <p:cNvSpPr txBox="1">
              <a:spLocks noChangeArrowheads="1"/>
            </p:cNvSpPr>
            <p:nvPr/>
          </p:nvSpPr>
          <p:spPr bwMode="auto">
            <a:xfrm>
              <a:off x="1667" y="2519"/>
              <a:ext cx="518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Inverter</a:t>
              </a:r>
            </a:p>
          </p:txBody>
        </p:sp>
        <p:sp>
          <p:nvSpPr>
            <p:cNvPr id="44048" name="Oval 16"/>
            <p:cNvSpPr>
              <a:spLocks noChangeArrowheads="1"/>
            </p:cNvSpPr>
            <p:nvPr/>
          </p:nvSpPr>
          <p:spPr bwMode="auto">
            <a:xfrm>
              <a:off x="2230" y="3143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Oval 17"/>
            <p:cNvSpPr>
              <a:spLocks noChangeArrowheads="1"/>
            </p:cNvSpPr>
            <p:nvPr/>
          </p:nvSpPr>
          <p:spPr bwMode="auto">
            <a:xfrm>
              <a:off x="2393" y="3143"/>
              <a:ext cx="73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2238" y="3099"/>
              <a:ext cx="2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1975" y="2869"/>
              <a:ext cx="678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Charge RLY</a:t>
              </a:r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3209" y="2381"/>
              <a:ext cx="398" cy="2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3" name="Oval 21"/>
            <p:cNvSpPr>
              <a:spLocks noChangeArrowheads="1"/>
            </p:cNvSpPr>
            <p:nvPr/>
          </p:nvSpPr>
          <p:spPr bwMode="auto">
            <a:xfrm>
              <a:off x="3290" y="2517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Oval 22"/>
            <p:cNvSpPr>
              <a:spLocks noChangeArrowheads="1"/>
            </p:cNvSpPr>
            <p:nvPr/>
          </p:nvSpPr>
          <p:spPr bwMode="auto">
            <a:xfrm>
              <a:off x="3452" y="2517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>
              <a:off x="3297" y="2467"/>
              <a:ext cx="2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Text Box 24"/>
            <p:cNvSpPr txBox="1">
              <a:spLocks noChangeArrowheads="1"/>
            </p:cNvSpPr>
            <p:nvPr/>
          </p:nvSpPr>
          <p:spPr bwMode="auto">
            <a:xfrm>
              <a:off x="3070" y="2228"/>
              <a:ext cx="689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9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Bat Main RLY</a:t>
              </a:r>
            </a:p>
          </p:txBody>
        </p:sp>
        <p:sp>
          <p:nvSpPr>
            <p:cNvPr id="44057" name="Text Box 25"/>
            <p:cNvSpPr txBox="1">
              <a:spLocks noChangeArrowheads="1"/>
            </p:cNvSpPr>
            <p:nvPr/>
          </p:nvSpPr>
          <p:spPr bwMode="auto">
            <a:xfrm>
              <a:off x="760" y="3760"/>
              <a:ext cx="789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Quick charger</a:t>
              </a:r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1589" y="3594"/>
              <a:ext cx="398" cy="2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1670" y="3730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auto">
            <a:xfrm>
              <a:off x="1832" y="3730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677" y="3686"/>
              <a:ext cx="2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1287" y="3438"/>
              <a:ext cx="794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Q/Charge RLY</a:t>
              </a:r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3209" y="3052"/>
              <a:ext cx="398" cy="25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auto">
            <a:xfrm>
              <a:off x="3290" y="3188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3452" y="3188"/>
              <a:ext cx="74" cy="8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>
              <a:off x="3297" y="3138"/>
              <a:ext cx="2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Text Box 35"/>
            <p:cNvSpPr txBox="1">
              <a:spLocks noChangeArrowheads="1"/>
            </p:cNvSpPr>
            <p:nvPr/>
          </p:nvSpPr>
          <p:spPr bwMode="auto">
            <a:xfrm>
              <a:off x="3059" y="2890"/>
              <a:ext cx="689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9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Bat Main RLY</a:t>
              </a:r>
            </a:p>
          </p:txBody>
        </p:sp>
        <p:sp>
          <p:nvSpPr>
            <p:cNvPr id="44068" name="Rectangle 36"/>
            <p:cNvSpPr>
              <a:spLocks noChangeArrowheads="1"/>
            </p:cNvSpPr>
            <p:nvPr/>
          </p:nvSpPr>
          <p:spPr bwMode="auto">
            <a:xfrm>
              <a:off x="745" y="1497"/>
              <a:ext cx="1304" cy="34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auto">
            <a:xfrm>
              <a:off x="745" y="1478"/>
              <a:ext cx="1316" cy="3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kumimoji="0" lang="en-US" altLang="ja-JP" sz="14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Vehicle control module (VCM)</a:t>
              </a: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4031" y="2409"/>
              <a:ext cx="59" cy="304"/>
              <a:chOff x="3624" y="1624"/>
              <a:chExt cx="64" cy="304"/>
            </a:xfrm>
          </p:grpSpPr>
          <p:sp>
            <p:nvSpPr>
              <p:cNvPr id="44071" name="Line 39"/>
              <p:cNvSpPr>
                <a:spLocks noChangeShapeType="1"/>
              </p:cNvSpPr>
              <p:nvPr/>
            </p:nvSpPr>
            <p:spPr bwMode="auto">
              <a:xfrm>
                <a:off x="3624" y="1624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3688" y="16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4157" y="2409"/>
              <a:ext cx="59" cy="304"/>
              <a:chOff x="3624" y="1624"/>
              <a:chExt cx="64" cy="304"/>
            </a:xfrm>
          </p:grpSpPr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>
                <a:off x="3624" y="1624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Line 43"/>
              <p:cNvSpPr>
                <a:spLocks noChangeShapeType="1"/>
              </p:cNvSpPr>
              <p:nvPr/>
            </p:nvSpPr>
            <p:spPr bwMode="auto">
              <a:xfrm>
                <a:off x="3688" y="16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4607" y="2409"/>
              <a:ext cx="59" cy="304"/>
              <a:chOff x="3624" y="1624"/>
              <a:chExt cx="64" cy="304"/>
            </a:xfrm>
          </p:grpSpPr>
          <p:sp>
            <p:nvSpPr>
              <p:cNvPr id="44077" name="Line 45"/>
              <p:cNvSpPr>
                <a:spLocks noChangeShapeType="1"/>
              </p:cNvSpPr>
              <p:nvPr/>
            </p:nvSpPr>
            <p:spPr bwMode="auto">
              <a:xfrm>
                <a:off x="3624" y="1624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Line 46"/>
              <p:cNvSpPr>
                <a:spLocks noChangeShapeType="1"/>
              </p:cNvSpPr>
              <p:nvPr/>
            </p:nvSpPr>
            <p:spPr bwMode="auto">
              <a:xfrm>
                <a:off x="3688" y="16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733" y="2409"/>
              <a:ext cx="59" cy="304"/>
              <a:chOff x="3624" y="1624"/>
              <a:chExt cx="64" cy="304"/>
            </a:xfrm>
          </p:grpSpPr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>
                <a:off x="3624" y="1624"/>
                <a:ext cx="0" cy="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Line 49"/>
              <p:cNvSpPr>
                <a:spLocks noChangeShapeType="1"/>
              </p:cNvSpPr>
              <p:nvPr/>
            </p:nvSpPr>
            <p:spPr bwMode="auto">
              <a:xfrm>
                <a:off x="3688" y="1688"/>
                <a:ext cx="0" cy="1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82" name="Rectangle 50"/>
            <p:cNvSpPr>
              <a:spLocks noChangeArrowheads="1"/>
            </p:cNvSpPr>
            <p:nvPr/>
          </p:nvSpPr>
          <p:spPr bwMode="auto">
            <a:xfrm>
              <a:off x="4341" y="2449"/>
              <a:ext cx="141" cy="19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>
              <a:off x="4349" y="2457"/>
              <a:ext cx="125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>
              <a:off x="4341" y="2449"/>
              <a:ext cx="141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4408" y="2345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Line 54"/>
            <p:cNvSpPr>
              <a:spLocks noChangeShapeType="1"/>
            </p:cNvSpPr>
            <p:nvPr/>
          </p:nvSpPr>
          <p:spPr bwMode="auto">
            <a:xfrm>
              <a:off x="4341" y="2337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Line 55"/>
            <p:cNvSpPr>
              <a:spLocks noChangeShapeType="1"/>
            </p:cNvSpPr>
            <p:nvPr/>
          </p:nvSpPr>
          <p:spPr bwMode="auto">
            <a:xfrm>
              <a:off x="1632" y="2559"/>
              <a:ext cx="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Line 56"/>
            <p:cNvSpPr>
              <a:spLocks noChangeShapeType="1"/>
            </p:cNvSpPr>
            <p:nvPr/>
          </p:nvSpPr>
          <p:spPr bwMode="auto">
            <a:xfrm>
              <a:off x="1632" y="2618"/>
              <a:ext cx="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Line 57"/>
            <p:cNvSpPr>
              <a:spLocks noChangeShapeType="1"/>
            </p:cNvSpPr>
            <p:nvPr/>
          </p:nvSpPr>
          <p:spPr bwMode="auto">
            <a:xfrm>
              <a:off x="1632" y="2677"/>
              <a:ext cx="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Line 58"/>
            <p:cNvSpPr>
              <a:spLocks noChangeShapeType="1"/>
            </p:cNvSpPr>
            <p:nvPr/>
          </p:nvSpPr>
          <p:spPr bwMode="auto">
            <a:xfrm>
              <a:off x="2132" y="2567"/>
              <a:ext cx="11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Line 59"/>
            <p:cNvSpPr>
              <a:spLocks noChangeShapeType="1"/>
            </p:cNvSpPr>
            <p:nvPr/>
          </p:nvSpPr>
          <p:spPr bwMode="auto">
            <a:xfrm>
              <a:off x="2132" y="2669"/>
              <a:ext cx="8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Line 60"/>
            <p:cNvSpPr>
              <a:spLocks noChangeShapeType="1"/>
            </p:cNvSpPr>
            <p:nvPr/>
          </p:nvSpPr>
          <p:spPr bwMode="auto">
            <a:xfrm>
              <a:off x="2231" y="2483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Line 61"/>
            <p:cNvSpPr>
              <a:spLocks noChangeShapeType="1"/>
            </p:cNvSpPr>
            <p:nvPr/>
          </p:nvSpPr>
          <p:spPr bwMode="auto">
            <a:xfrm>
              <a:off x="2231" y="2754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>
              <a:off x="2993" y="2669"/>
              <a:ext cx="297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6"/>
                </a:cxn>
                <a:cxn ang="0">
                  <a:pos x="331" y="576"/>
                </a:cxn>
              </a:cxnLst>
              <a:rect l="0" t="0" r="r" b="b"/>
              <a:pathLst>
                <a:path w="331" h="576">
                  <a:moveTo>
                    <a:pt x="0" y="0"/>
                  </a:moveTo>
                  <a:lnTo>
                    <a:pt x="0" y="576"/>
                  </a:lnTo>
                  <a:lnTo>
                    <a:pt x="331" y="57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Rectangle 63"/>
            <p:cNvSpPr>
              <a:spLocks noChangeArrowheads="1"/>
            </p:cNvSpPr>
            <p:nvPr/>
          </p:nvSpPr>
          <p:spPr bwMode="auto">
            <a:xfrm>
              <a:off x="3111" y="2059"/>
              <a:ext cx="602" cy="1407"/>
            </a:xfrm>
            <a:prstGeom prst="rect">
              <a:avLst/>
            </a:prstGeom>
            <a:noFill/>
            <a:ln w="28575" algn="ctr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6" name="Line 64"/>
            <p:cNvSpPr>
              <a:spLocks noChangeShapeType="1"/>
            </p:cNvSpPr>
            <p:nvPr/>
          </p:nvSpPr>
          <p:spPr bwMode="auto">
            <a:xfrm>
              <a:off x="3523" y="2561"/>
              <a:ext cx="4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65"/>
            <p:cNvSpPr>
              <a:spLocks noChangeShapeType="1"/>
            </p:cNvSpPr>
            <p:nvPr/>
          </p:nvSpPr>
          <p:spPr bwMode="auto">
            <a:xfrm>
              <a:off x="4098" y="2561"/>
              <a:ext cx="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66"/>
            <p:cNvSpPr>
              <a:spLocks noChangeShapeType="1"/>
            </p:cNvSpPr>
            <p:nvPr/>
          </p:nvSpPr>
          <p:spPr bwMode="auto">
            <a:xfrm>
              <a:off x="4224" y="2561"/>
              <a:ext cx="1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67"/>
            <p:cNvSpPr>
              <a:spLocks noChangeShapeType="1"/>
            </p:cNvSpPr>
            <p:nvPr/>
          </p:nvSpPr>
          <p:spPr bwMode="auto">
            <a:xfrm>
              <a:off x="4478" y="2561"/>
              <a:ext cx="1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Line 68"/>
            <p:cNvSpPr>
              <a:spLocks noChangeShapeType="1"/>
            </p:cNvSpPr>
            <p:nvPr/>
          </p:nvSpPr>
          <p:spPr bwMode="auto">
            <a:xfrm>
              <a:off x="4662" y="2561"/>
              <a:ext cx="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69"/>
            <p:cNvSpPr>
              <a:spLocks/>
            </p:cNvSpPr>
            <p:nvPr/>
          </p:nvSpPr>
          <p:spPr bwMode="auto">
            <a:xfrm>
              <a:off x="3523" y="2561"/>
              <a:ext cx="1409" cy="676"/>
            </a:xfrm>
            <a:custGeom>
              <a:avLst/>
              <a:gdLst/>
              <a:ahLst/>
              <a:cxnLst>
                <a:cxn ang="0">
                  <a:pos x="1390" y="0"/>
                </a:cxn>
                <a:cxn ang="0">
                  <a:pos x="1536" y="0"/>
                </a:cxn>
                <a:cxn ang="0">
                  <a:pos x="1536" y="704"/>
                </a:cxn>
                <a:cxn ang="0">
                  <a:pos x="0" y="704"/>
                </a:cxn>
              </a:cxnLst>
              <a:rect l="0" t="0" r="r" b="b"/>
              <a:pathLst>
                <a:path w="1536" h="704">
                  <a:moveTo>
                    <a:pt x="1390" y="0"/>
                  </a:moveTo>
                  <a:lnTo>
                    <a:pt x="1536" y="0"/>
                  </a:lnTo>
                  <a:lnTo>
                    <a:pt x="1536" y="704"/>
                  </a:lnTo>
                  <a:lnTo>
                    <a:pt x="0" y="70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Rectangle 70"/>
            <p:cNvSpPr>
              <a:spLocks noChangeArrowheads="1"/>
            </p:cNvSpPr>
            <p:nvPr/>
          </p:nvSpPr>
          <p:spPr bwMode="auto">
            <a:xfrm>
              <a:off x="3558" y="1497"/>
              <a:ext cx="1141" cy="25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71"/>
            <p:cNvSpPr txBox="1">
              <a:spLocks noChangeArrowheads="1"/>
            </p:cNvSpPr>
            <p:nvPr/>
          </p:nvSpPr>
          <p:spPr bwMode="auto">
            <a:xfrm>
              <a:off x="3918" y="1520"/>
              <a:ext cx="424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4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BMS</a:t>
              </a:r>
            </a:p>
          </p:txBody>
        </p:sp>
        <p:sp>
          <p:nvSpPr>
            <p:cNvPr id="44104" name="AutoShape 72"/>
            <p:cNvSpPr>
              <a:spLocks/>
            </p:cNvSpPr>
            <p:nvPr/>
          </p:nvSpPr>
          <p:spPr bwMode="auto">
            <a:xfrm rot="5400000" flipH="1">
              <a:off x="4332" y="1838"/>
              <a:ext cx="130" cy="853"/>
            </a:xfrm>
            <a:prstGeom prst="rightBrace">
              <a:avLst>
                <a:gd name="adj1" fmla="val 5467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5" name="AutoShape 73"/>
            <p:cNvSpPr>
              <a:spLocks noChangeArrowheads="1"/>
            </p:cNvSpPr>
            <p:nvPr/>
          </p:nvSpPr>
          <p:spPr bwMode="auto">
            <a:xfrm flipV="1">
              <a:off x="4319" y="1797"/>
              <a:ext cx="146" cy="372"/>
            </a:xfrm>
            <a:prstGeom prst="upArrow">
              <a:avLst>
                <a:gd name="adj1" fmla="val 43167"/>
                <a:gd name="adj2" fmla="val 79446"/>
              </a:avLst>
            </a:prstGeom>
            <a:solidFill>
              <a:srgbClr val="66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6" name="Text Box 74"/>
            <p:cNvSpPr txBox="1">
              <a:spLocks noChangeArrowheads="1"/>
            </p:cNvSpPr>
            <p:nvPr/>
          </p:nvSpPr>
          <p:spPr bwMode="auto">
            <a:xfrm>
              <a:off x="3553" y="1777"/>
              <a:ext cx="1801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2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Check each (96 cells) voltage</a:t>
              </a:r>
            </a:p>
            <a:p>
              <a:pPr algn="ctr"/>
              <a:r>
                <a:rPr kumimoji="0" lang="en-US" altLang="ja-JP" sz="12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and total voltage</a:t>
              </a:r>
            </a:p>
          </p:txBody>
        </p:sp>
        <p:sp>
          <p:nvSpPr>
            <p:cNvPr id="44107" name="Line 75"/>
            <p:cNvSpPr>
              <a:spLocks noChangeShapeType="1"/>
            </p:cNvSpPr>
            <p:nvPr/>
          </p:nvSpPr>
          <p:spPr bwMode="auto">
            <a:xfrm flipH="1">
              <a:off x="2063" y="1624"/>
              <a:ext cx="14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Text Box 76"/>
            <p:cNvSpPr txBox="1">
              <a:spLocks noChangeArrowheads="1"/>
            </p:cNvSpPr>
            <p:nvPr/>
          </p:nvSpPr>
          <p:spPr bwMode="auto">
            <a:xfrm>
              <a:off x="2165" y="1414"/>
              <a:ext cx="1256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4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Request RLY CUT</a:t>
              </a:r>
            </a:p>
          </p:txBody>
        </p:sp>
        <p:sp>
          <p:nvSpPr>
            <p:cNvPr id="44109" name="Freeform 77"/>
            <p:cNvSpPr>
              <a:spLocks/>
            </p:cNvSpPr>
            <p:nvPr/>
          </p:nvSpPr>
          <p:spPr bwMode="auto">
            <a:xfrm>
              <a:off x="1517" y="1830"/>
              <a:ext cx="1897" cy="4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50"/>
                </a:cxn>
                <a:cxn ang="0">
                  <a:pos x="2055" y="150"/>
                </a:cxn>
                <a:cxn ang="0">
                  <a:pos x="2055" y="415"/>
                </a:cxn>
              </a:cxnLst>
              <a:rect l="0" t="0" r="r" b="b"/>
              <a:pathLst>
                <a:path w="2055" h="415">
                  <a:moveTo>
                    <a:pt x="1" y="0"/>
                  </a:moveTo>
                  <a:lnTo>
                    <a:pt x="0" y="150"/>
                  </a:lnTo>
                  <a:lnTo>
                    <a:pt x="2055" y="150"/>
                  </a:lnTo>
                  <a:lnTo>
                    <a:pt x="2055" y="415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Text Box 78"/>
            <p:cNvSpPr txBox="1">
              <a:spLocks noChangeArrowheads="1"/>
            </p:cNvSpPr>
            <p:nvPr/>
          </p:nvSpPr>
          <p:spPr bwMode="auto">
            <a:xfrm>
              <a:off x="1932" y="1785"/>
              <a:ext cx="1209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4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Cut off Main RLY</a:t>
              </a:r>
            </a:p>
          </p:txBody>
        </p:sp>
        <p:sp>
          <p:nvSpPr>
            <p:cNvPr id="44111" name="Text Box 79"/>
            <p:cNvSpPr txBox="1">
              <a:spLocks noChangeArrowheads="1"/>
            </p:cNvSpPr>
            <p:nvPr/>
          </p:nvSpPr>
          <p:spPr bwMode="auto">
            <a:xfrm>
              <a:off x="981" y="981"/>
              <a:ext cx="960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400" b="1" dirty="0">
                  <a:solidFill>
                    <a:srgbClr val="FF0000"/>
                  </a:solidFill>
                  <a:latin typeface="+mn-lt"/>
                  <a:ea typeface="HGP創英角ｺﾞｼｯｸUB" pitchFamily="50" charset="-128"/>
                </a:rPr>
                <a:t>A/B sensor</a:t>
              </a:r>
            </a:p>
          </p:txBody>
        </p:sp>
        <p:sp>
          <p:nvSpPr>
            <p:cNvPr id="44112" name="Text Box 80"/>
            <p:cNvSpPr txBox="1">
              <a:spLocks noChangeArrowheads="1"/>
            </p:cNvSpPr>
            <p:nvPr/>
          </p:nvSpPr>
          <p:spPr bwMode="auto">
            <a:xfrm>
              <a:off x="1480" y="1179"/>
              <a:ext cx="644" cy="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2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Request</a:t>
              </a:r>
            </a:p>
            <a:p>
              <a:pPr algn="ctr"/>
              <a:r>
                <a:rPr kumimoji="0" lang="en-US" altLang="ja-JP" sz="12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 RLY CUT</a:t>
              </a:r>
            </a:p>
          </p:txBody>
        </p:sp>
        <p:sp>
          <p:nvSpPr>
            <p:cNvPr id="44113" name="Line 81"/>
            <p:cNvSpPr>
              <a:spLocks noChangeShapeType="1"/>
            </p:cNvSpPr>
            <p:nvPr/>
          </p:nvSpPr>
          <p:spPr bwMode="auto">
            <a:xfrm>
              <a:off x="1508" y="1216"/>
              <a:ext cx="0" cy="2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Text Box 82"/>
            <p:cNvSpPr txBox="1">
              <a:spLocks noChangeArrowheads="1"/>
            </p:cNvSpPr>
            <p:nvPr/>
          </p:nvSpPr>
          <p:spPr bwMode="auto">
            <a:xfrm>
              <a:off x="2767" y="3438"/>
              <a:ext cx="1426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400" b="1" dirty="0">
                  <a:solidFill>
                    <a:srgbClr val="FF0000"/>
                  </a:solidFill>
                  <a:latin typeface="+mn-lt"/>
                  <a:ea typeface="HGP創英角ｺﾞｼｯｸUB" pitchFamily="50" charset="-128"/>
                </a:rPr>
                <a:t>Normal Open RLY</a:t>
              </a:r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2732" y="2479"/>
              <a:ext cx="111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Line 84"/>
            <p:cNvSpPr>
              <a:spLocks noChangeShapeType="1"/>
            </p:cNvSpPr>
            <p:nvPr/>
          </p:nvSpPr>
          <p:spPr bwMode="auto">
            <a:xfrm>
              <a:off x="2732" y="2737"/>
              <a:ext cx="111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85"/>
            <p:cNvSpPr>
              <a:spLocks/>
            </p:cNvSpPr>
            <p:nvPr/>
          </p:nvSpPr>
          <p:spPr bwMode="auto">
            <a:xfrm>
              <a:off x="2465" y="2570"/>
              <a:ext cx="152" cy="607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750"/>
                </a:cxn>
                <a:cxn ang="0">
                  <a:pos x="0" y="750"/>
                </a:cxn>
              </a:cxnLst>
              <a:rect l="0" t="0" r="r" b="b"/>
              <a:pathLst>
                <a:path w="110" h="750">
                  <a:moveTo>
                    <a:pt x="110" y="0"/>
                  </a:moveTo>
                  <a:lnTo>
                    <a:pt x="110" y="750"/>
                  </a:lnTo>
                  <a:lnTo>
                    <a:pt x="0" y="75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 flipH="1">
              <a:off x="1742" y="3177"/>
              <a:ext cx="479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Line 87"/>
            <p:cNvSpPr>
              <a:spLocks noChangeShapeType="1"/>
            </p:cNvSpPr>
            <p:nvPr/>
          </p:nvSpPr>
          <p:spPr bwMode="auto">
            <a:xfrm>
              <a:off x="1773" y="3148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Line 88"/>
            <p:cNvSpPr>
              <a:spLocks noChangeShapeType="1"/>
            </p:cNvSpPr>
            <p:nvPr/>
          </p:nvSpPr>
          <p:spPr bwMode="auto">
            <a:xfrm>
              <a:off x="1773" y="3344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89"/>
            <p:cNvSpPr>
              <a:spLocks/>
            </p:cNvSpPr>
            <p:nvPr/>
          </p:nvSpPr>
          <p:spPr bwMode="auto">
            <a:xfrm>
              <a:off x="1726" y="2670"/>
              <a:ext cx="976" cy="632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750"/>
                </a:cxn>
                <a:cxn ang="0">
                  <a:pos x="0" y="750"/>
                </a:cxn>
              </a:cxnLst>
              <a:rect l="0" t="0" r="r" b="b"/>
              <a:pathLst>
                <a:path w="110" h="750">
                  <a:moveTo>
                    <a:pt x="110" y="0"/>
                  </a:moveTo>
                  <a:lnTo>
                    <a:pt x="110" y="750"/>
                  </a:lnTo>
                  <a:lnTo>
                    <a:pt x="0" y="75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Rectangle 90"/>
            <p:cNvSpPr>
              <a:spLocks noChangeArrowheads="1"/>
            </p:cNvSpPr>
            <p:nvPr/>
          </p:nvSpPr>
          <p:spPr bwMode="auto">
            <a:xfrm>
              <a:off x="860" y="3110"/>
              <a:ext cx="872" cy="256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3" name="Line 91"/>
            <p:cNvSpPr>
              <a:spLocks noChangeShapeType="1"/>
            </p:cNvSpPr>
            <p:nvPr/>
          </p:nvSpPr>
          <p:spPr bwMode="auto">
            <a:xfrm>
              <a:off x="1526" y="3732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Line 92"/>
            <p:cNvSpPr>
              <a:spLocks noChangeShapeType="1"/>
            </p:cNvSpPr>
            <p:nvPr/>
          </p:nvSpPr>
          <p:spPr bwMode="auto">
            <a:xfrm>
              <a:off x="1526" y="3928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93"/>
            <p:cNvSpPr>
              <a:spLocks/>
            </p:cNvSpPr>
            <p:nvPr/>
          </p:nvSpPr>
          <p:spPr bwMode="auto">
            <a:xfrm>
              <a:off x="1897" y="3178"/>
              <a:ext cx="144" cy="595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750"/>
                </a:cxn>
                <a:cxn ang="0">
                  <a:pos x="0" y="750"/>
                </a:cxn>
              </a:cxnLst>
              <a:rect l="0" t="0" r="r" b="b"/>
              <a:pathLst>
                <a:path w="110" h="750">
                  <a:moveTo>
                    <a:pt x="110" y="0"/>
                  </a:moveTo>
                  <a:lnTo>
                    <a:pt x="110" y="750"/>
                  </a:lnTo>
                  <a:lnTo>
                    <a:pt x="0" y="75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94"/>
            <p:cNvSpPr>
              <a:spLocks/>
            </p:cNvSpPr>
            <p:nvPr/>
          </p:nvSpPr>
          <p:spPr bwMode="auto">
            <a:xfrm>
              <a:off x="1488" y="3302"/>
              <a:ext cx="630" cy="573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750"/>
                </a:cxn>
                <a:cxn ang="0">
                  <a:pos x="0" y="750"/>
                </a:cxn>
              </a:cxnLst>
              <a:rect l="0" t="0" r="r" b="b"/>
              <a:pathLst>
                <a:path w="110" h="750">
                  <a:moveTo>
                    <a:pt x="110" y="0"/>
                  </a:moveTo>
                  <a:lnTo>
                    <a:pt x="110" y="750"/>
                  </a:lnTo>
                  <a:lnTo>
                    <a:pt x="0" y="75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oval" w="sm" len="sm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95"/>
            <p:cNvSpPr>
              <a:spLocks/>
            </p:cNvSpPr>
            <p:nvPr/>
          </p:nvSpPr>
          <p:spPr bwMode="auto">
            <a:xfrm>
              <a:off x="738" y="3627"/>
              <a:ext cx="820" cy="96"/>
            </a:xfrm>
            <a:custGeom>
              <a:avLst/>
              <a:gdLst/>
              <a:ahLst/>
              <a:cxnLst>
                <a:cxn ang="0">
                  <a:pos x="888" y="96"/>
                </a:cxn>
                <a:cxn ang="0">
                  <a:pos x="888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88" h="96">
                  <a:moveTo>
                    <a:pt x="888" y="96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96"/>
            <p:cNvSpPr>
              <a:spLocks/>
            </p:cNvSpPr>
            <p:nvPr/>
          </p:nvSpPr>
          <p:spPr bwMode="auto">
            <a:xfrm flipV="1">
              <a:off x="738" y="3947"/>
              <a:ext cx="820" cy="112"/>
            </a:xfrm>
            <a:custGeom>
              <a:avLst/>
              <a:gdLst/>
              <a:ahLst/>
              <a:cxnLst>
                <a:cxn ang="0">
                  <a:pos x="888" y="96"/>
                </a:cxn>
                <a:cxn ang="0">
                  <a:pos x="888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88" h="96">
                  <a:moveTo>
                    <a:pt x="888" y="96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Line 97"/>
            <p:cNvSpPr>
              <a:spLocks noChangeShapeType="1"/>
            </p:cNvSpPr>
            <p:nvPr/>
          </p:nvSpPr>
          <p:spPr bwMode="auto">
            <a:xfrm>
              <a:off x="691" y="3732"/>
              <a:ext cx="95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Line 98"/>
            <p:cNvSpPr>
              <a:spLocks noChangeShapeType="1"/>
            </p:cNvSpPr>
            <p:nvPr/>
          </p:nvSpPr>
          <p:spPr bwMode="auto">
            <a:xfrm>
              <a:off x="691" y="3928"/>
              <a:ext cx="95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Line 99"/>
            <p:cNvSpPr>
              <a:spLocks noChangeShapeType="1"/>
            </p:cNvSpPr>
            <p:nvPr/>
          </p:nvSpPr>
          <p:spPr bwMode="auto">
            <a:xfrm flipH="1">
              <a:off x="620" y="3771"/>
              <a:ext cx="1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Line 100"/>
            <p:cNvSpPr>
              <a:spLocks noChangeShapeType="1"/>
            </p:cNvSpPr>
            <p:nvPr/>
          </p:nvSpPr>
          <p:spPr bwMode="auto">
            <a:xfrm flipH="1">
              <a:off x="620" y="3883"/>
              <a:ext cx="1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Rectangle 101"/>
            <p:cNvSpPr>
              <a:spLocks noChangeArrowheads="1"/>
            </p:cNvSpPr>
            <p:nvPr/>
          </p:nvSpPr>
          <p:spPr bwMode="auto">
            <a:xfrm>
              <a:off x="539" y="3723"/>
              <a:ext cx="89" cy="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Line 102"/>
            <p:cNvSpPr>
              <a:spLocks noChangeShapeType="1"/>
            </p:cNvSpPr>
            <p:nvPr/>
          </p:nvSpPr>
          <p:spPr bwMode="auto">
            <a:xfrm flipH="1">
              <a:off x="1493" y="3774"/>
              <a:ext cx="17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Text Box 103"/>
            <p:cNvSpPr txBox="1">
              <a:spLocks noChangeArrowheads="1"/>
            </p:cNvSpPr>
            <p:nvPr/>
          </p:nvSpPr>
          <p:spPr bwMode="auto">
            <a:xfrm>
              <a:off x="400" y="3904"/>
              <a:ext cx="389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Input</a:t>
              </a:r>
            </a:p>
            <a:p>
              <a:pPr algn="ctr"/>
              <a:r>
                <a:rPr kumimoji="0" lang="en-US" altLang="ja-JP" sz="10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AC</a:t>
              </a:r>
            </a:p>
          </p:txBody>
        </p:sp>
        <p:sp>
          <p:nvSpPr>
            <p:cNvPr id="44136" name="Freeform 104"/>
            <p:cNvSpPr>
              <a:spLocks/>
            </p:cNvSpPr>
            <p:nvPr/>
          </p:nvSpPr>
          <p:spPr bwMode="auto">
            <a:xfrm>
              <a:off x="810" y="3039"/>
              <a:ext cx="1003" cy="96"/>
            </a:xfrm>
            <a:custGeom>
              <a:avLst/>
              <a:gdLst/>
              <a:ahLst/>
              <a:cxnLst>
                <a:cxn ang="0">
                  <a:pos x="888" y="96"/>
                </a:cxn>
                <a:cxn ang="0">
                  <a:pos x="888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88" h="96">
                  <a:moveTo>
                    <a:pt x="888" y="96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105"/>
            <p:cNvSpPr>
              <a:spLocks/>
            </p:cNvSpPr>
            <p:nvPr/>
          </p:nvSpPr>
          <p:spPr bwMode="auto">
            <a:xfrm flipV="1">
              <a:off x="810" y="3339"/>
              <a:ext cx="1003" cy="96"/>
            </a:xfrm>
            <a:custGeom>
              <a:avLst/>
              <a:gdLst/>
              <a:ahLst/>
              <a:cxnLst>
                <a:cxn ang="0">
                  <a:pos x="888" y="96"/>
                </a:cxn>
                <a:cxn ang="0">
                  <a:pos x="888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888" h="96">
                  <a:moveTo>
                    <a:pt x="888" y="96"/>
                  </a:moveTo>
                  <a:lnTo>
                    <a:pt x="888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28575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Line 106"/>
            <p:cNvSpPr>
              <a:spLocks noChangeShapeType="1"/>
            </p:cNvSpPr>
            <p:nvPr/>
          </p:nvSpPr>
          <p:spPr bwMode="auto">
            <a:xfrm>
              <a:off x="747" y="3138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Line 107"/>
            <p:cNvSpPr>
              <a:spLocks noChangeShapeType="1"/>
            </p:cNvSpPr>
            <p:nvPr/>
          </p:nvSpPr>
          <p:spPr bwMode="auto">
            <a:xfrm>
              <a:off x="747" y="3334"/>
              <a:ext cx="94" cy="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Line 108"/>
            <p:cNvSpPr>
              <a:spLocks noChangeShapeType="1"/>
            </p:cNvSpPr>
            <p:nvPr/>
          </p:nvSpPr>
          <p:spPr bwMode="auto">
            <a:xfrm flipH="1">
              <a:off x="676" y="3177"/>
              <a:ext cx="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Line 109"/>
            <p:cNvSpPr>
              <a:spLocks noChangeShapeType="1"/>
            </p:cNvSpPr>
            <p:nvPr/>
          </p:nvSpPr>
          <p:spPr bwMode="auto">
            <a:xfrm flipH="1">
              <a:off x="676" y="3289"/>
              <a:ext cx="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Rectangle 110"/>
            <p:cNvSpPr>
              <a:spLocks noChangeArrowheads="1"/>
            </p:cNvSpPr>
            <p:nvPr/>
          </p:nvSpPr>
          <p:spPr bwMode="auto">
            <a:xfrm>
              <a:off x="594" y="3129"/>
              <a:ext cx="89" cy="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" name="Text Box 111"/>
            <p:cNvSpPr txBox="1">
              <a:spLocks noChangeArrowheads="1"/>
            </p:cNvSpPr>
            <p:nvPr/>
          </p:nvSpPr>
          <p:spPr bwMode="auto">
            <a:xfrm>
              <a:off x="456" y="3310"/>
              <a:ext cx="389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Input</a:t>
              </a:r>
            </a:p>
            <a:p>
              <a:pPr algn="ctr"/>
              <a:r>
                <a:rPr kumimoji="0" lang="en-US" altLang="ja-JP" sz="10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AC</a:t>
              </a:r>
            </a:p>
          </p:txBody>
        </p:sp>
        <p:sp>
          <p:nvSpPr>
            <p:cNvPr id="44144" name="Freeform 112"/>
            <p:cNvSpPr>
              <a:spLocks/>
            </p:cNvSpPr>
            <p:nvPr/>
          </p:nvSpPr>
          <p:spPr bwMode="auto">
            <a:xfrm>
              <a:off x="3151" y="2564"/>
              <a:ext cx="504" cy="2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8"/>
                </a:cxn>
                <a:cxn ang="0">
                  <a:pos x="570" y="228"/>
                </a:cxn>
                <a:cxn ang="0">
                  <a:pos x="570" y="0"/>
                </a:cxn>
              </a:cxnLst>
              <a:rect l="0" t="0" r="r" b="b"/>
              <a:pathLst>
                <a:path w="570" h="228">
                  <a:moveTo>
                    <a:pt x="0" y="0"/>
                  </a:moveTo>
                  <a:lnTo>
                    <a:pt x="0" y="228"/>
                  </a:lnTo>
                  <a:lnTo>
                    <a:pt x="570" y="228"/>
                  </a:lnTo>
                  <a:lnTo>
                    <a:pt x="57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3445" y="2749"/>
              <a:ext cx="126" cy="70"/>
              <a:chOff x="2610" y="1803"/>
              <a:chExt cx="329" cy="168"/>
            </a:xfrm>
          </p:grpSpPr>
          <p:sp>
            <p:nvSpPr>
              <p:cNvPr id="44146" name="Rectangle 114"/>
              <p:cNvSpPr>
                <a:spLocks noChangeArrowheads="1"/>
              </p:cNvSpPr>
              <p:nvPr/>
            </p:nvSpPr>
            <p:spPr bwMode="auto">
              <a:xfrm>
                <a:off x="2610" y="1806"/>
                <a:ext cx="318" cy="13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15"/>
              <p:cNvGrpSpPr>
                <a:grpSpLocks/>
              </p:cNvGrpSpPr>
              <p:nvPr/>
            </p:nvGrpSpPr>
            <p:grpSpPr bwMode="auto">
              <a:xfrm>
                <a:off x="2610" y="1803"/>
                <a:ext cx="329" cy="168"/>
                <a:chOff x="2514" y="1811"/>
                <a:chExt cx="256" cy="130"/>
              </a:xfrm>
            </p:grpSpPr>
            <p:sp>
              <p:nvSpPr>
                <p:cNvPr id="44148" name="Oval 116"/>
                <p:cNvSpPr>
                  <a:spLocks noChangeArrowheads="1"/>
                </p:cNvSpPr>
                <p:nvPr/>
              </p:nvSpPr>
              <p:spPr bwMode="auto">
                <a:xfrm>
                  <a:off x="2514" y="1861"/>
                  <a:ext cx="80" cy="8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49" name="Oval 117"/>
                <p:cNvSpPr>
                  <a:spLocks noChangeArrowheads="1"/>
                </p:cNvSpPr>
                <p:nvPr/>
              </p:nvSpPr>
              <p:spPr bwMode="auto">
                <a:xfrm>
                  <a:off x="2690" y="1861"/>
                  <a:ext cx="80" cy="8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50" name="Line 118"/>
                <p:cNvSpPr>
                  <a:spLocks noChangeShapeType="1"/>
                </p:cNvSpPr>
                <p:nvPr/>
              </p:nvSpPr>
              <p:spPr bwMode="auto">
                <a:xfrm>
                  <a:off x="2522" y="1811"/>
                  <a:ext cx="2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19"/>
            <p:cNvGrpSpPr>
              <a:grpSpLocks/>
            </p:cNvGrpSpPr>
            <p:nvPr/>
          </p:nvGrpSpPr>
          <p:grpSpPr bwMode="auto">
            <a:xfrm>
              <a:off x="3255" y="2758"/>
              <a:ext cx="99" cy="66"/>
              <a:chOff x="2574" y="1896"/>
              <a:chExt cx="108" cy="66"/>
            </a:xfrm>
          </p:grpSpPr>
          <p:sp>
            <p:nvSpPr>
              <p:cNvPr id="44152" name="Rectangle 120"/>
              <p:cNvSpPr>
                <a:spLocks noChangeArrowheads="1"/>
              </p:cNvSpPr>
              <p:nvPr/>
            </p:nvSpPr>
            <p:spPr bwMode="auto">
              <a:xfrm>
                <a:off x="2574" y="1896"/>
                <a:ext cx="108" cy="6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3" name="Freeform 121"/>
              <p:cNvSpPr>
                <a:spLocks/>
              </p:cNvSpPr>
              <p:nvPr/>
            </p:nvSpPr>
            <p:spPr bwMode="auto">
              <a:xfrm>
                <a:off x="2589" y="1902"/>
                <a:ext cx="78" cy="60"/>
              </a:xfrm>
              <a:custGeom>
                <a:avLst/>
                <a:gdLst/>
                <a:ahLst/>
                <a:cxnLst>
                  <a:cxn ang="0">
                    <a:pos x="78" y="33"/>
                  </a:cxn>
                  <a:cxn ang="0">
                    <a:pos x="60" y="0"/>
                  </a:cxn>
                  <a:cxn ang="0">
                    <a:pos x="51" y="60"/>
                  </a:cxn>
                  <a:cxn ang="0">
                    <a:pos x="27" y="2"/>
                  </a:cxn>
                  <a:cxn ang="0">
                    <a:pos x="22" y="60"/>
                  </a:cxn>
                  <a:cxn ang="0">
                    <a:pos x="0" y="30"/>
                  </a:cxn>
                </a:cxnLst>
                <a:rect l="0" t="0" r="r" b="b"/>
                <a:pathLst>
                  <a:path w="78" h="60">
                    <a:moveTo>
                      <a:pt x="78" y="33"/>
                    </a:moveTo>
                    <a:lnTo>
                      <a:pt x="60" y="0"/>
                    </a:lnTo>
                    <a:lnTo>
                      <a:pt x="51" y="60"/>
                    </a:lnTo>
                    <a:lnTo>
                      <a:pt x="27" y="2"/>
                    </a:lnTo>
                    <a:lnTo>
                      <a:pt x="22" y="60"/>
                    </a:lnTo>
                    <a:lnTo>
                      <a:pt x="0" y="3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2"/>
            <p:cNvGrpSpPr>
              <a:grpSpLocks/>
            </p:cNvGrpSpPr>
            <p:nvPr/>
          </p:nvGrpSpPr>
          <p:grpSpPr bwMode="auto">
            <a:xfrm>
              <a:off x="3574" y="3150"/>
              <a:ext cx="170" cy="178"/>
              <a:chOff x="5040" y="3344"/>
              <a:chExt cx="184" cy="178"/>
            </a:xfrm>
          </p:grpSpPr>
          <p:sp>
            <p:nvSpPr>
              <p:cNvPr id="44155" name="Oval 123"/>
              <p:cNvSpPr>
                <a:spLocks noChangeArrowheads="1"/>
              </p:cNvSpPr>
              <p:nvPr/>
            </p:nvSpPr>
            <p:spPr bwMode="auto">
              <a:xfrm>
                <a:off x="5088" y="3384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6" name="Text Box 124"/>
              <p:cNvSpPr txBox="1">
                <a:spLocks noChangeArrowheads="1"/>
              </p:cNvSpPr>
              <p:nvPr/>
            </p:nvSpPr>
            <p:spPr bwMode="auto">
              <a:xfrm>
                <a:off x="5040" y="3344"/>
                <a:ext cx="184" cy="1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en-US" altLang="ja-JP" sz="1000">
                    <a:solidFill>
                      <a:schemeClr val="tx2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A</a:t>
                </a:r>
              </a:p>
            </p:txBody>
          </p:sp>
        </p:grpSp>
        <p:sp>
          <p:nvSpPr>
            <p:cNvPr id="44157" name="Text Box 125"/>
            <p:cNvSpPr txBox="1">
              <a:spLocks noChangeArrowheads="1"/>
            </p:cNvSpPr>
            <p:nvPr/>
          </p:nvSpPr>
          <p:spPr bwMode="auto">
            <a:xfrm>
              <a:off x="3425" y="1047"/>
              <a:ext cx="133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HGP創英角ｺﾞｼｯｸUB" pitchFamily="50" charset="-128"/>
                </a:rPr>
                <a:t>Battery pack</a:t>
              </a:r>
            </a:p>
          </p:txBody>
        </p:sp>
        <p:sp>
          <p:nvSpPr>
            <p:cNvPr id="44158" name="Text Box 126"/>
            <p:cNvSpPr txBox="1">
              <a:spLocks noChangeArrowheads="1"/>
            </p:cNvSpPr>
            <p:nvPr/>
          </p:nvSpPr>
          <p:spPr bwMode="auto">
            <a:xfrm>
              <a:off x="803" y="3143"/>
              <a:ext cx="962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ja-JP" sz="1000" dirty="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On board charger</a:t>
              </a:r>
            </a:p>
          </p:txBody>
        </p:sp>
        <p:sp>
          <p:nvSpPr>
            <p:cNvPr id="44159" name="Text Box 127"/>
            <p:cNvSpPr txBox="1">
              <a:spLocks noChangeArrowheads="1"/>
            </p:cNvSpPr>
            <p:nvPr/>
          </p:nvSpPr>
          <p:spPr bwMode="auto">
            <a:xfrm>
              <a:off x="4202" y="2698"/>
              <a:ext cx="604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14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SD/SW</a:t>
              </a:r>
            </a:p>
          </p:txBody>
        </p:sp>
        <p:sp>
          <p:nvSpPr>
            <p:cNvPr id="44160" name="Text Box 128"/>
            <p:cNvSpPr txBox="1">
              <a:spLocks noChangeArrowheads="1"/>
            </p:cNvSpPr>
            <p:nvPr/>
          </p:nvSpPr>
          <p:spPr bwMode="auto">
            <a:xfrm>
              <a:off x="3282" y="3274"/>
              <a:ext cx="344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1400">
                  <a:solidFill>
                    <a:schemeClr val="tx2"/>
                  </a:solidFill>
                  <a:latin typeface="+mn-lt"/>
                  <a:ea typeface="HGP創英角ｺﾞｼｯｸUB" pitchFamily="50" charset="-128"/>
                </a:rPr>
                <a:t>J/B</a:t>
              </a:r>
            </a:p>
          </p:txBody>
        </p:sp>
      </p:grpSp>
      <p:sp>
        <p:nvSpPr>
          <p:cNvPr id="129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High Voltage Circuit Diagram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7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74"/>
          <p:cNvSpPr txBox="1">
            <a:spLocks noChangeArrowheads="1"/>
          </p:cNvSpPr>
          <p:nvPr/>
        </p:nvSpPr>
        <p:spPr bwMode="auto">
          <a:xfrm>
            <a:off x="331788" y="1123950"/>
            <a:ext cx="889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 Impact safety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concepts</a:t>
            </a:r>
            <a:endParaRPr kumimoji="0" lang="en-US" altLang="ja-JP" sz="2000" dirty="0">
              <a:latin typeface="+mn-lt"/>
              <a:ea typeface="HGP創英角ｺﾞｼｯｸUB" pitchFamily="50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8804" y="1838325"/>
            <a:ext cx="7704137" cy="4562475"/>
            <a:chOff x="451" y="984"/>
            <a:chExt cx="4853" cy="287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451" y="984"/>
              <a:ext cx="2385" cy="2874"/>
            </a:xfrm>
            <a:prstGeom prst="roundRect">
              <a:avLst>
                <a:gd name="adj" fmla="val 4815"/>
              </a:avLst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2919" y="984"/>
              <a:ext cx="2385" cy="2874"/>
            </a:xfrm>
            <a:prstGeom prst="roundRect">
              <a:avLst>
                <a:gd name="adj" fmla="val 4815"/>
              </a:avLst>
            </a:prstGeom>
            <a:solidFill>
              <a:srgbClr val="6BC400">
                <a:alpha val="63136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0181" name="AutoShape 26"/>
          <p:cNvSpPr>
            <a:spLocks noChangeArrowheads="1"/>
          </p:cNvSpPr>
          <p:nvPr/>
        </p:nvSpPr>
        <p:spPr bwMode="auto">
          <a:xfrm>
            <a:off x="4756150" y="4013200"/>
            <a:ext cx="3487738" cy="2159000"/>
          </a:xfrm>
          <a:prstGeom prst="roundRect">
            <a:avLst>
              <a:gd name="adj" fmla="val 4815"/>
            </a:avLst>
          </a:prstGeom>
          <a:solidFill>
            <a:schemeClr val="bg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0182" name="AutoShape 24"/>
          <p:cNvSpPr>
            <a:spLocks noChangeArrowheads="1"/>
          </p:cNvSpPr>
          <p:nvPr/>
        </p:nvSpPr>
        <p:spPr bwMode="auto">
          <a:xfrm>
            <a:off x="928688" y="4013200"/>
            <a:ext cx="3414712" cy="2159000"/>
          </a:xfrm>
          <a:prstGeom prst="roundRect">
            <a:avLst>
              <a:gd name="adj" fmla="val 4815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>
              <a:spcBef>
                <a:spcPct val="50000"/>
              </a:spcBef>
            </a:pPr>
            <a:endParaRPr kumimoji="0" lang="en-US" altLang="ja-JP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559" name="AutoShape 67"/>
          <p:cNvSpPr>
            <a:spLocks noChangeArrowheads="1"/>
          </p:cNvSpPr>
          <p:nvPr/>
        </p:nvSpPr>
        <p:spPr bwMode="auto">
          <a:xfrm>
            <a:off x="1482725" y="1952625"/>
            <a:ext cx="2197100" cy="317500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ICE</a:t>
            </a:r>
          </a:p>
        </p:txBody>
      </p:sp>
      <p:sp>
        <p:nvSpPr>
          <p:cNvPr id="23560" name="AutoShape 67"/>
          <p:cNvSpPr>
            <a:spLocks noChangeArrowheads="1"/>
          </p:cNvSpPr>
          <p:nvPr/>
        </p:nvSpPr>
        <p:spPr bwMode="auto">
          <a:xfrm>
            <a:off x="5402263" y="1952625"/>
            <a:ext cx="2197100" cy="317500"/>
          </a:xfrm>
          <a:prstGeom prst="roundRect">
            <a:avLst>
              <a:gd name="adj" fmla="val 50000"/>
            </a:avLst>
          </a:prstGeom>
          <a:solidFill>
            <a:srgbClr val="657FFF"/>
          </a:solidFill>
          <a:ln w="6350">
            <a:solidFill>
              <a:srgbClr val="6BC4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en-US" altLang="ja-JP" sz="24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EV</a:t>
            </a:r>
          </a:p>
        </p:txBody>
      </p:sp>
      <p:sp>
        <p:nvSpPr>
          <p:cNvPr id="23561" name="AutoShape 67"/>
          <p:cNvSpPr>
            <a:spLocks noChangeArrowheads="1"/>
          </p:cNvSpPr>
          <p:nvPr/>
        </p:nvSpPr>
        <p:spPr bwMode="auto">
          <a:xfrm>
            <a:off x="838200" y="2438400"/>
            <a:ext cx="7413625" cy="1219200"/>
          </a:xfrm>
          <a:prstGeom prst="roundRect">
            <a:avLst>
              <a:gd name="adj" fmla="val 7292"/>
            </a:avLst>
          </a:prstGeom>
          <a:solidFill>
            <a:srgbClr val="CCFFCC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en-US" altLang="ja-JP" sz="2000" b="1">
                <a:solidFill>
                  <a:srgbClr val="0000CC"/>
                </a:solidFill>
                <a:latin typeface="+mn-lt"/>
                <a:ea typeface="HGP創英角ｺﾞｼｯｸUB" pitchFamily="50" charset="-128"/>
              </a:rPr>
              <a:t>Passenger Protection</a:t>
            </a:r>
          </a:p>
          <a:p>
            <a:pPr algn="ctr"/>
            <a:endParaRPr kumimoji="0" lang="en-US" altLang="ja-JP" sz="800" b="1">
              <a:solidFill>
                <a:srgbClr val="0000CC"/>
              </a:solidFill>
              <a:latin typeface="+mn-lt"/>
              <a:ea typeface="HGP創英角ｺﾞｼｯｸUB" pitchFamily="50" charset="-128"/>
            </a:endParaRPr>
          </a:p>
          <a:p>
            <a:pPr algn="ctr"/>
            <a:r>
              <a:rPr kumimoji="0" lang="en-US" altLang="ja-JP" sz="1600" b="1">
                <a:latin typeface="+mn-lt"/>
                <a:ea typeface="HGP創英角ｺﾞｼｯｸUB" pitchFamily="50" charset="-128"/>
              </a:rPr>
              <a:t>Body deformation control</a:t>
            </a:r>
          </a:p>
          <a:p>
            <a:pPr algn="ctr"/>
            <a:r>
              <a:rPr kumimoji="0" lang="en-US" altLang="ja-JP" sz="1600" b="1">
                <a:latin typeface="+mn-lt"/>
                <a:ea typeface="HGP創英角ｺﾞｼｯｸUB" pitchFamily="50" charset="-128"/>
              </a:rPr>
              <a:t>Optimization of restraint systems</a:t>
            </a:r>
          </a:p>
        </p:txBody>
      </p:sp>
      <p:pic>
        <p:nvPicPr>
          <p:cNvPr id="50186" name="Picture 22" descr="DSC_0048"/>
          <p:cNvPicPr>
            <a:picLocks noChangeAspect="1" noChangeArrowheads="1"/>
          </p:cNvPicPr>
          <p:nvPr/>
        </p:nvPicPr>
        <p:blipFill>
          <a:blip r:embed="rId3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1033463" y="2603500"/>
            <a:ext cx="13541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1000" y="2538413"/>
            <a:ext cx="13017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テキスト ボックス 21"/>
          <p:cNvSpPr txBox="1">
            <a:spLocks noChangeArrowheads="1"/>
          </p:cNvSpPr>
          <p:nvPr/>
        </p:nvSpPr>
        <p:spPr bwMode="auto">
          <a:xfrm>
            <a:off x="838200" y="4073525"/>
            <a:ext cx="35052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500">
                <a:solidFill>
                  <a:srgbClr val="0000CC"/>
                </a:solidFill>
                <a:latin typeface="+mn-lt"/>
                <a:ea typeface="HGP創英角ｺﾞｼｯｸUB" pitchFamily="50" charset="-128"/>
              </a:rPr>
              <a:t>Prevention of secondary accident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Protection of fuel system</a:t>
            </a:r>
          </a:p>
        </p:txBody>
      </p:sp>
      <p:sp>
        <p:nvSpPr>
          <p:cNvPr id="23565" name="テキスト ボックス 22"/>
          <p:cNvSpPr txBox="1">
            <a:spLocks noChangeArrowheads="1"/>
          </p:cNvSpPr>
          <p:nvPr/>
        </p:nvSpPr>
        <p:spPr bwMode="auto">
          <a:xfrm>
            <a:off x="4640263" y="4073525"/>
            <a:ext cx="36830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1500">
                <a:solidFill>
                  <a:srgbClr val="0000CC"/>
                </a:solidFill>
                <a:latin typeface="+mn-lt"/>
                <a:ea typeface="HGP創英角ｺﾞｼｯｸUB" pitchFamily="50" charset="-128"/>
              </a:rPr>
              <a:t>Prevention of secondary accident</a:t>
            </a:r>
          </a:p>
          <a:p>
            <a:pPr algn="ctr">
              <a:spcBef>
                <a:spcPct val="50000"/>
              </a:spcBef>
            </a:pPr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Protection of high voltage system</a:t>
            </a:r>
          </a:p>
        </p:txBody>
      </p:sp>
      <p:sp>
        <p:nvSpPr>
          <p:cNvPr id="19" name="AutoShape 67"/>
          <p:cNvSpPr>
            <a:spLocks noChangeArrowheads="1"/>
          </p:cNvSpPr>
          <p:nvPr/>
        </p:nvSpPr>
        <p:spPr bwMode="auto">
          <a:xfrm>
            <a:off x="4856163" y="5397500"/>
            <a:ext cx="3292475" cy="3175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589A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en-US" altLang="ja-JP" sz="1400" b="1">
                <a:solidFill>
                  <a:srgbClr val="6BC400"/>
                </a:solidFill>
                <a:latin typeface="+mn-lt"/>
                <a:ea typeface="HGP創英角ｺﾞｼｯｸUB" pitchFamily="50" charset="-128"/>
              </a:rPr>
              <a:t>Triple Protection Structure</a:t>
            </a:r>
          </a:p>
        </p:txBody>
      </p:sp>
      <p:sp>
        <p:nvSpPr>
          <p:cNvPr id="20" name="AutoShape 67"/>
          <p:cNvSpPr>
            <a:spLocks noChangeArrowheads="1"/>
          </p:cNvSpPr>
          <p:nvPr/>
        </p:nvSpPr>
        <p:spPr bwMode="auto">
          <a:xfrm>
            <a:off x="4862513" y="5778500"/>
            <a:ext cx="3286125" cy="3175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rgbClr val="589A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0" lang="en-US" altLang="ja-JP" sz="1400" b="1">
                <a:solidFill>
                  <a:srgbClr val="6BC400"/>
                </a:solidFill>
                <a:latin typeface="+mn-lt"/>
                <a:ea typeface="HGP創英角ｺﾞｼｯｸUB" pitchFamily="50" charset="-128"/>
              </a:rPr>
              <a:t>Triple Electric Safety System</a:t>
            </a: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Safety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77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034" y="2225566"/>
            <a:ext cx="52006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74"/>
          <p:cNvSpPr txBox="1">
            <a:spLocks noChangeArrowheads="1"/>
          </p:cNvSpPr>
          <p:nvPr/>
        </p:nvSpPr>
        <p:spPr bwMode="auto">
          <a:xfrm>
            <a:off x="331788" y="1047750"/>
            <a:ext cx="889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 Triple electric safety system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886325" y="3546475"/>
            <a:ext cx="3660775" cy="2084388"/>
            <a:chOff x="3078" y="1974"/>
            <a:chExt cx="2306" cy="1313"/>
          </a:xfrm>
        </p:grpSpPr>
        <p:grpSp>
          <p:nvGrpSpPr>
            <p:cNvPr id="4" name="Group 48"/>
            <p:cNvGrpSpPr>
              <a:grpSpLocks/>
            </p:cNvGrpSpPr>
            <p:nvPr/>
          </p:nvGrpSpPr>
          <p:grpSpPr bwMode="auto">
            <a:xfrm rot="-221830">
              <a:off x="3078" y="1974"/>
              <a:ext cx="986" cy="858"/>
              <a:chOff x="3046" y="2006"/>
              <a:chExt cx="986" cy="858"/>
            </a:xfrm>
          </p:grpSpPr>
          <p:sp>
            <p:nvSpPr>
              <p:cNvPr id="54280" name="Line 33"/>
              <p:cNvSpPr>
                <a:spLocks noChangeShapeType="1"/>
              </p:cNvSpPr>
              <p:nvPr/>
            </p:nvSpPr>
            <p:spPr bwMode="auto">
              <a:xfrm flipH="1" flipV="1">
                <a:off x="3311" y="2272"/>
                <a:ext cx="721" cy="592"/>
              </a:xfrm>
              <a:prstGeom prst="line">
                <a:avLst/>
              </a:prstGeom>
              <a:noFill/>
              <a:ln w="22225">
                <a:solidFill>
                  <a:srgbClr val="DB01FF"/>
                </a:solidFill>
                <a:round/>
                <a:headEnd type="none" w="med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1" name="Oval 35"/>
              <p:cNvSpPr>
                <a:spLocks noChangeAspect="1" noChangeArrowheads="1"/>
              </p:cNvSpPr>
              <p:nvPr/>
            </p:nvSpPr>
            <p:spPr bwMode="auto">
              <a:xfrm rot="2768044">
                <a:off x="3046" y="2006"/>
                <a:ext cx="317" cy="317"/>
              </a:xfrm>
              <a:prstGeom prst="ellipse">
                <a:avLst/>
              </a:prstGeom>
              <a:noFill/>
              <a:ln w="28575">
                <a:solidFill>
                  <a:srgbClr val="DB01FF"/>
                </a:solidFill>
                <a:round/>
                <a:headEnd type="none" w="med" len="lg"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  <p:sp>
          <p:nvSpPr>
            <p:cNvPr id="54282" name="AutoShape 6"/>
            <p:cNvSpPr>
              <a:spLocks noChangeAspect="1" noChangeArrowheads="1"/>
            </p:cNvSpPr>
            <p:nvPr/>
          </p:nvSpPr>
          <p:spPr bwMode="auto">
            <a:xfrm>
              <a:off x="3752" y="2764"/>
              <a:ext cx="1550" cy="523"/>
            </a:xfrm>
            <a:prstGeom prst="roundRect">
              <a:avLst>
                <a:gd name="adj" fmla="val 5102"/>
              </a:avLst>
            </a:prstGeom>
            <a:solidFill>
              <a:schemeClr val="bg1"/>
            </a:solidFill>
            <a:ln w="28575">
              <a:solidFill>
                <a:srgbClr val="6BC4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283" name="Rectangle 59"/>
            <p:cNvSpPr>
              <a:spLocks noChangeArrowheads="1"/>
            </p:cNvSpPr>
            <p:nvPr/>
          </p:nvSpPr>
          <p:spPr bwMode="auto">
            <a:xfrm>
              <a:off x="3967" y="2812"/>
              <a:ext cx="1417" cy="444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/>
            </a:ln>
          </p:spPr>
          <p:txBody>
            <a:bodyPr/>
            <a:lstStyle/>
            <a:p>
              <a:pPr>
                <a:tabLst>
                  <a:tab pos="203200" algn="l"/>
                </a:tabLst>
              </a:pPr>
              <a:r>
                <a:rPr kumimoji="0" lang="en-US" altLang="ja-JP" sz="1300" b="1" dirty="0">
                  <a:latin typeface="+mn-lt"/>
                  <a:ea typeface="HGP創英角ｺﾞｼｯｸUB" pitchFamily="50" charset="-128"/>
                </a:rPr>
                <a:t>Prevent high-voltage electric leakage with fuses in battery</a:t>
              </a:r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3838" y="2823"/>
              <a:ext cx="136" cy="144"/>
              <a:chOff x="763" y="1386"/>
              <a:chExt cx="136" cy="144"/>
            </a:xfrm>
          </p:grpSpPr>
          <p:sp>
            <p:nvSpPr>
              <p:cNvPr id="54285" name="Oval 32"/>
              <p:cNvSpPr>
                <a:spLocks noChangeArrowheads="1"/>
              </p:cNvSpPr>
              <p:nvPr/>
            </p:nvSpPr>
            <p:spPr bwMode="auto">
              <a:xfrm>
                <a:off x="763" y="1391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4286" name="Text Box 33"/>
              <p:cNvSpPr txBox="1">
                <a:spLocks noChangeArrowheads="1"/>
              </p:cNvSpPr>
              <p:nvPr/>
            </p:nvSpPr>
            <p:spPr bwMode="auto">
              <a:xfrm>
                <a:off x="767" y="1386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3</a:t>
                </a:r>
              </a:p>
            </p:txBody>
          </p:sp>
        </p:grpSp>
      </p:grpSp>
      <p:sp>
        <p:nvSpPr>
          <p:cNvPr id="54287" name="Rectangle 59"/>
          <p:cNvSpPr>
            <a:spLocks noChangeArrowheads="1"/>
          </p:cNvSpPr>
          <p:nvPr/>
        </p:nvSpPr>
        <p:spPr bwMode="auto">
          <a:xfrm>
            <a:off x="4506913" y="4305300"/>
            <a:ext cx="1081087" cy="374650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/>
          </a:ln>
        </p:spPr>
        <p:txBody>
          <a:bodyPr/>
          <a:lstStyle/>
          <a:p>
            <a:pPr>
              <a:lnSpc>
                <a:spcPct val="80000"/>
              </a:lnSpc>
              <a:tabLst>
                <a:tab pos="203200" algn="l"/>
              </a:tabLst>
            </a:pPr>
            <a:r>
              <a:rPr kumimoji="0" lang="en-US" altLang="ja-JP" sz="1300" b="1">
                <a:latin typeface="HGP創英角ｺﾞｼｯｸUB" pitchFamily="50" charset="-128"/>
                <a:ea typeface="HGP創英角ｺﾞｼｯｸUB" pitchFamily="50" charset="-128"/>
              </a:rPr>
              <a:t>Battery pack</a:t>
            </a:r>
          </a:p>
        </p:txBody>
      </p:sp>
      <p:grpSp>
        <p:nvGrpSpPr>
          <p:cNvPr id="6" name="図形グループ 48"/>
          <p:cNvGrpSpPr>
            <a:grpSpLocks/>
          </p:cNvGrpSpPr>
          <p:nvPr/>
        </p:nvGrpSpPr>
        <p:grpSpPr bwMode="auto">
          <a:xfrm>
            <a:off x="4011613" y="4289425"/>
            <a:ext cx="3592512" cy="2416175"/>
            <a:chOff x="4011613" y="3876675"/>
            <a:chExt cx="3592512" cy="2416176"/>
          </a:xfrm>
        </p:grpSpPr>
        <p:sp>
          <p:nvSpPr>
            <p:cNvPr id="54289" name="Oval 34"/>
            <p:cNvSpPr>
              <a:spLocks noChangeAspect="1" noChangeArrowheads="1"/>
            </p:cNvSpPr>
            <p:nvPr/>
          </p:nvSpPr>
          <p:spPr bwMode="auto">
            <a:xfrm rot="2924734">
              <a:off x="4011613" y="3876675"/>
              <a:ext cx="503238" cy="503237"/>
            </a:xfrm>
            <a:prstGeom prst="ellipse">
              <a:avLst/>
            </a:prstGeom>
            <a:noFill/>
            <a:ln w="28575">
              <a:solidFill>
                <a:srgbClr val="000099"/>
              </a:solidFill>
              <a:round/>
              <a:headEnd type="none" w="med" len="lg"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290" name="Line 36"/>
            <p:cNvSpPr>
              <a:spLocks noChangeShapeType="1"/>
            </p:cNvSpPr>
            <p:nvPr/>
          </p:nvSpPr>
          <p:spPr bwMode="auto">
            <a:xfrm flipH="1" flipV="1">
              <a:off x="4406900" y="4343400"/>
              <a:ext cx="635000" cy="118110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AutoShape 6"/>
            <p:cNvSpPr>
              <a:spLocks noChangeAspect="1" noChangeArrowheads="1"/>
            </p:cNvSpPr>
            <p:nvPr/>
          </p:nvSpPr>
          <p:spPr bwMode="auto">
            <a:xfrm>
              <a:off x="4724400" y="5459413"/>
              <a:ext cx="2879725" cy="677863"/>
            </a:xfrm>
            <a:prstGeom prst="roundRect">
              <a:avLst>
                <a:gd name="adj" fmla="val 5102"/>
              </a:avLst>
            </a:prstGeom>
            <a:solidFill>
              <a:schemeClr val="bg1"/>
            </a:solidFill>
            <a:ln w="28575">
              <a:solidFill>
                <a:srgbClr val="6BC4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292" name="Rectangle 31"/>
            <p:cNvSpPr>
              <a:spLocks noChangeArrowheads="1"/>
            </p:cNvSpPr>
            <p:nvPr/>
          </p:nvSpPr>
          <p:spPr bwMode="auto">
            <a:xfrm>
              <a:off x="5076825" y="5567363"/>
              <a:ext cx="2505075" cy="725488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/>
            </a:ln>
          </p:spPr>
          <p:txBody>
            <a:bodyPr/>
            <a:lstStyle/>
            <a:p>
              <a:pPr>
                <a:tabLst>
                  <a:tab pos="266700" algn="l"/>
                </a:tabLst>
              </a:pPr>
              <a:r>
                <a:rPr kumimoji="0" lang="en-US" altLang="ja-JP" sz="1300" b="1" dirty="0">
                  <a:latin typeface="+mn-lt"/>
                  <a:ea typeface="HGP創英角ｺﾞｼｯｸUB" pitchFamily="50" charset="-128"/>
                </a:rPr>
                <a:t>Cut off high voltage with impact detection system</a:t>
              </a:r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883150" y="5583240"/>
              <a:ext cx="215900" cy="228600"/>
              <a:chOff x="627" y="1250"/>
              <a:chExt cx="136" cy="144"/>
            </a:xfrm>
          </p:grpSpPr>
          <p:sp>
            <p:nvSpPr>
              <p:cNvPr id="54294" name="Oval 32"/>
              <p:cNvSpPr>
                <a:spLocks noChangeArrowheads="1"/>
              </p:cNvSpPr>
              <p:nvPr/>
            </p:nvSpPr>
            <p:spPr bwMode="auto">
              <a:xfrm>
                <a:off x="627" y="1255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4295" name="Text Box 33"/>
              <p:cNvSpPr txBox="1">
                <a:spLocks noChangeArrowheads="1"/>
              </p:cNvSpPr>
              <p:nvPr/>
            </p:nvSpPr>
            <p:spPr bwMode="auto">
              <a:xfrm>
                <a:off x="631" y="1250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2</a:t>
                </a:r>
              </a:p>
            </p:txBody>
          </p:sp>
        </p:grpSp>
      </p:grpSp>
      <p:grpSp>
        <p:nvGrpSpPr>
          <p:cNvPr id="8" name="図形グループ 36"/>
          <p:cNvGrpSpPr>
            <a:grpSpLocks/>
          </p:cNvGrpSpPr>
          <p:nvPr/>
        </p:nvGrpSpPr>
        <p:grpSpPr bwMode="auto">
          <a:xfrm>
            <a:off x="736600" y="1612900"/>
            <a:ext cx="4872038" cy="4038600"/>
            <a:chOff x="736599" y="1200149"/>
            <a:chExt cx="4872039" cy="4038601"/>
          </a:xfrm>
        </p:grpSpPr>
        <p:sp>
          <p:nvSpPr>
            <p:cNvPr id="54297" name="Oval 26"/>
            <p:cNvSpPr>
              <a:spLocks noChangeArrowheads="1"/>
            </p:cNvSpPr>
            <p:nvPr/>
          </p:nvSpPr>
          <p:spPr bwMode="auto">
            <a:xfrm rot="3359728">
              <a:off x="3808413" y="2990850"/>
              <a:ext cx="1800225" cy="180022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298" name="Line 24"/>
            <p:cNvSpPr>
              <a:spLocks noChangeShapeType="1"/>
            </p:cNvSpPr>
            <p:nvPr/>
          </p:nvSpPr>
          <p:spPr bwMode="auto">
            <a:xfrm flipH="1">
              <a:off x="2862263" y="1882775"/>
              <a:ext cx="15875" cy="222091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9" name="Oval 25"/>
            <p:cNvSpPr>
              <a:spLocks noChangeArrowheads="1"/>
            </p:cNvSpPr>
            <p:nvPr/>
          </p:nvSpPr>
          <p:spPr bwMode="auto">
            <a:xfrm rot="1430056">
              <a:off x="2327275" y="4105275"/>
              <a:ext cx="1133475" cy="11334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300" name="Line 27"/>
            <p:cNvSpPr>
              <a:spLocks noChangeShapeType="1"/>
            </p:cNvSpPr>
            <p:nvPr/>
          </p:nvSpPr>
          <p:spPr bwMode="auto">
            <a:xfrm>
              <a:off x="2876550" y="1895475"/>
              <a:ext cx="1160463" cy="13906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1" name="Oval 28"/>
            <p:cNvSpPr>
              <a:spLocks noChangeAspect="1" noChangeArrowheads="1"/>
            </p:cNvSpPr>
            <p:nvPr/>
          </p:nvSpPr>
          <p:spPr bwMode="auto">
            <a:xfrm rot="1430056">
              <a:off x="4970463" y="2481263"/>
              <a:ext cx="611188" cy="6111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302" name="Line 29"/>
            <p:cNvSpPr>
              <a:spLocks noChangeShapeType="1"/>
            </p:cNvSpPr>
            <p:nvPr/>
          </p:nvSpPr>
          <p:spPr bwMode="auto">
            <a:xfrm>
              <a:off x="2874963" y="1892300"/>
              <a:ext cx="2106613" cy="79692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AutoShape 6"/>
            <p:cNvSpPr>
              <a:spLocks noChangeAspect="1" noChangeArrowheads="1"/>
            </p:cNvSpPr>
            <p:nvPr/>
          </p:nvSpPr>
          <p:spPr bwMode="auto">
            <a:xfrm>
              <a:off x="736599" y="1200149"/>
              <a:ext cx="3985200" cy="862324"/>
            </a:xfrm>
            <a:prstGeom prst="roundRect">
              <a:avLst>
                <a:gd name="adj" fmla="val 5102"/>
              </a:avLst>
            </a:prstGeom>
            <a:solidFill>
              <a:schemeClr val="bg1"/>
            </a:solidFill>
            <a:ln w="28575">
              <a:solidFill>
                <a:srgbClr val="6BC4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4304" name="Rectangle 30"/>
            <p:cNvSpPr>
              <a:spLocks noChangeArrowheads="1"/>
            </p:cNvSpPr>
            <p:nvPr/>
          </p:nvSpPr>
          <p:spPr bwMode="auto">
            <a:xfrm>
              <a:off x="1054100" y="1281113"/>
              <a:ext cx="3732213" cy="576263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/>
            </a:ln>
          </p:spPr>
          <p:txBody>
            <a:bodyPr/>
            <a:lstStyle/>
            <a:p>
              <a:pPr>
                <a:tabLst>
                  <a:tab pos="215900" algn="l"/>
                </a:tabLst>
              </a:pPr>
              <a:r>
                <a:rPr kumimoji="0" lang="en-US" altLang="ja-JP" sz="1300" b="1" dirty="0">
                  <a:latin typeface="+mn-lt"/>
                  <a:ea typeface="HGP創英角ｺﾞｼｯｸUB" pitchFamily="50" charset="-128"/>
                </a:rPr>
                <a:t>Cabin is structurally separated from high-voltage electric system with EV dedicated body and optimized layout</a:t>
              </a:r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858838" y="1308102"/>
              <a:ext cx="215900" cy="228600"/>
              <a:chOff x="491" y="1116"/>
              <a:chExt cx="136" cy="144"/>
            </a:xfrm>
          </p:grpSpPr>
          <p:sp>
            <p:nvSpPr>
              <p:cNvPr id="54306" name="Oval 32"/>
              <p:cNvSpPr>
                <a:spLocks noChangeArrowheads="1"/>
              </p:cNvSpPr>
              <p:nvPr/>
            </p:nvSpPr>
            <p:spPr bwMode="auto">
              <a:xfrm>
                <a:off x="491" y="1119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4307" name="Text Box 33"/>
              <p:cNvSpPr txBox="1">
                <a:spLocks noChangeArrowheads="1"/>
              </p:cNvSpPr>
              <p:nvPr/>
            </p:nvSpPr>
            <p:spPr bwMode="auto">
              <a:xfrm>
                <a:off x="493" y="1116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1</a:t>
                </a:r>
              </a:p>
            </p:txBody>
          </p:sp>
        </p:grpSp>
      </p:grpSp>
      <p:grpSp>
        <p:nvGrpSpPr>
          <p:cNvPr id="10" name="図形グループ 37"/>
          <p:cNvGrpSpPr>
            <a:grpSpLocks/>
          </p:cNvGrpSpPr>
          <p:nvPr/>
        </p:nvGrpSpPr>
        <p:grpSpPr bwMode="auto">
          <a:xfrm>
            <a:off x="2327275" y="2295525"/>
            <a:ext cx="3281363" cy="3355975"/>
            <a:chOff x="2682874" y="2416174"/>
            <a:chExt cx="3281363" cy="3355975"/>
          </a:xfrm>
        </p:grpSpPr>
        <p:sp>
          <p:nvSpPr>
            <p:cNvPr id="45" name="Oval 26"/>
            <p:cNvSpPr>
              <a:spLocks noChangeArrowheads="1"/>
            </p:cNvSpPr>
            <p:nvPr/>
          </p:nvSpPr>
          <p:spPr bwMode="auto">
            <a:xfrm rot="3359728">
              <a:off x="4164012" y="3524249"/>
              <a:ext cx="1800225" cy="1800225"/>
            </a:xfrm>
            <a:prstGeom prst="ellipse">
              <a:avLst/>
            </a:prstGeom>
            <a:noFill/>
            <a:ln w="25400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3217862" y="2416174"/>
              <a:ext cx="15875" cy="2220913"/>
            </a:xfrm>
            <a:prstGeom prst="line">
              <a:avLst/>
            </a:prstGeom>
            <a:noFill/>
            <a:ln w="22225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 rot="1430056">
              <a:off x="2682874" y="4638674"/>
              <a:ext cx="1133475" cy="1133475"/>
            </a:xfrm>
            <a:prstGeom prst="ellipse">
              <a:avLst/>
            </a:prstGeom>
            <a:noFill/>
            <a:ln w="25400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3232149" y="2428874"/>
              <a:ext cx="1160463" cy="1390650"/>
            </a:xfrm>
            <a:prstGeom prst="line">
              <a:avLst/>
            </a:prstGeom>
            <a:noFill/>
            <a:ln w="22225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  <p:sp>
          <p:nvSpPr>
            <p:cNvPr id="49" name="Oval 28"/>
            <p:cNvSpPr>
              <a:spLocks noChangeAspect="1" noChangeArrowheads="1"/>
            </p:cNvSpPr>
            <p:nvPr/>
          </p:nvSpPr>
          <p:spPr bwMode="auto">
            <a:xfrm rot="1430056">
              <a:off x="5326062" y="3014662"/>
              <a:ext cx="611187" cy="611187"/>
            </a:xfrm>
            <a:prstGeom prst="ellipse">
              <a:avLst/>
            </a:prstGeom>
            <a:noFill/>
            <a:ln w="25400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>
              <a:off x="3230562" y="2425699"/>
              <a:ext cx="2106612" cy="796925"/>
            </a:xfrm>
            <a:prstGeom prst="line">
              <a:avLst/>
            </a:prstGeom>
            <a:noFill/>
            <a:ln w="22225">
              <a:solidFill>
                <a:schemeClr val="bg2">
                  <a:lumMod val="40000"/>
                  <a:lumOff val="60000"/>
                </a:schemeClr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</p:grpSp>
      <p:grpSp>
        <p:nvGrpSpPr>
          <p:cNvPr id="11" name="図形グループ 49"/>
          <p:cNvGrpSpPr>
            <a:grpSpLocks/>
          </p:cNvGrpSpPr>
          <p:nvPr/>
        </p:nvGrpSpPr>
        <p:grpSpPr bwMode="auto">
          <a:xfrm>
            <a:off x="4011613" y="4289425"/>
            <a:ext cx="1030287" cy="1647824"/>
            <a:chOff x="3617913" y="2454275"/>
            <a:chExt cx="1030287" cy="1647825"/>
          </a:xfrm>
        </p:grpSpPr>
        <p:sp>
          <p:nvSpPr>
            <p:cNvPr id="56" name="Oval 34"/>
            <p:cNvSpPr>
              <a:spLocks noChangeAspect="1" noChangeArrowheads="1"/>
            </p:cNvSpPr>
            <p:nvPr/>
          </p:nvSpPr>
          <p:spPr bwMode="auto">
            <a:xfrm rot="2924734">
              <a:off x="3617913" y="2454275"/>
              <a:ext cx="503238" cy="503237"/>
            </a:xfrm>
            <a:prstGeom prst="ellipse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  <a:round/>
              <a:headEnd type="none" w="med" len="lg"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7" name="Line 36"/>
            <p:cNvSpPr>
              <a:spLocks noChangeShapeType="1"/>
            </p:cNvSpPr>
            <p:nvPr/>
          </p:nvSpPr>
          <p:spPr bwMode="auto">
            <a:xfrm flipH="1" flipV="1">
              <a:off x="4013200" y="2921000"/>
              <a:ext cx="635000" cy="1181100"/>
            </a:xfrm>
            <a:prstGeom prst="line">
              <a:avLst/>
            </a:prstGeom>
            <a:noFill/>
            <a:ln w="22225">
              <a:solidFill>
                <a:schemeClr val="bg1">
                  <a:lumMod val="85000"/>
                </a:schemeClr>
              </a:solidFill>
              <a:round/>
              <a:headEnd type="none" w="med" len="lg"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Safety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3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0173" y="2286000"/>
            <a:ext cx="44751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74"/>
          <p:cNvSpPr txBox="1">
            <a:spLocks noChangeArrowheads="1"/>
          </p:cNvSpPr>
          <p:nvPr/>
        </p:nvSpPr>
        <p:spPr bwMode="auto">
          <a:xfrm>
            <a:off x="331788" y="1123950"/>
            <a:ext cx="889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>
                <a:latin typeface="+mn-lt"/>
                <a:ea typeface="HGP創英角ｺﾞｼｯｸUB" pitchFamily="50" charset="-128"/>
              </a:rPr>
              <a:t>Triple protection structure</a:t>
            </a:r>
          </a:p>
        </p:txBody>
      </p:sp>
      <p:sp>
        <p:nvSpPr>
          <p:cNvPr id="52229" name="AutoShape 19"/>
          <p:cNvSpPr>
            <a:spLocks/>
          </p:cNvSpPr>
          <p:nvPr/>
        </p:nvSpPr>
        <p:spPr bwMode="auto">
          <a:xfrm>
            <a:off x="1201738" y="5424488"/>
            <a:ext cx="1195387" cy="227755"/>
          </a:xfrm>
          <a:prstGeom prst="borderCallout2">
            <a:avLst>
              <a:gd name="adj1" fmla="val 43375"/>
              <a:gd name="adj2" fmla="val 106375"/>
              <a:gd name="adj3" fmla="val 43375"/>
              <a:gd name="adj4" fmla="val 145153"/>
              <a:gd name="adj5" fmla="val -382532"/>
              <a:gd name="adj6" fmla="val 158435"/>
            </a:avLst>
          </a:prstGeom>
          <a:solidFill>
            <a:srgbClr val="6BC400"/>
          </a:solidFill>
          <a:ln w="25400">
            <a:solidFill>
              <a:srgbClr val="6BC400"/>
            </a:solidFill>
            <a:miter lim="800000"/>
            <a:headEnd/>
            <a:tailEnd type="oval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0" lang="en-US" altLang="ja-JP" sz="1100">
                <a:latin typeface="+mn-lt"/>
                <a:ea typeface="HGP創英角ｺﾞｼｯｸUB" pitchFamily="50" charset="-128"/>
              </a:rPr>
              <a:t>Battery pack</a:t>
            </a:r>
          </a:p>
        </p:txBody>
      </p:sp>
      <p:pic>
        <p:nvPicPr>
          <p:cNvPr id="52230" name="Picture 20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988" y="3489325"/>
            <a:ext cx="26257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AutoShape 21"/>
          <p:cNvSpPr>
            <a:spLocks/>
          </p:cNvSpPr>
          <p:nvPr/>
        </p:nvSpPr>
        <p:spPr bwMode="auto">
          <a:xfrm>
            <a:off x="6969125" y="3128963"/>
            <a:ext cx="1323975" cy="227755"/>
          </a:xfrm>
          <a:prstGeom prst="borderCallout2">
            <a:avLst>
              <a:gd name="adj1" fmla="val 43375"/>
              <a:gd name="adj2" fmla="val -5755"/>
              <a:gd name="adj3" fmla="val 43375"/>
              <a:gd name="adj4" fmla="val -35852"/>
              <a:gd name="adj5" fmla="val 446384"/>
              <a:gd name="adj6" fmla="val -43764"/>
            </a:avLst>
          </a:prstGeom>
          <a:solidFill>
            <a:srgbClr val="6BC400"/>
          </a:solidFill>
          <a:ln w="25400">
            <a:solidFill>
              <a:srgbClr val="6BC400"/>
            </a:solidFill>
            <a:miter lim="800000"/>
            <a:headEnd/>
            <a:tailEnd type="oval" w="med" len="med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0" lang="en-US" altLang="ja-JP" sz="1100">
                <a:latin typeface="+mn-lt"/>
                <a:ea typeface="HGP創英角ｺﾞｼｯｸUB" pitchFamily="50" charset="-128"/>
              </a:rPr>
              <a:t>Battery module</a:t>
            </a:r>
          </a:p>
        </p:txBody>
      </p:sp>
      <p:grpSp>
        <p:nvGrpSpPr>
          <p:cNvPr id="2" name="図形グループ 30"/>
          <p:cNvGrpSpPr>
            <a:grpSpLocks/>
          </p:cNvGrpSpPr>
          <p:nvPr/>
        </p:nvGrpSpPr>
        <p:grpSpPr bwMode="auto">
          <a:xfrm>
            <a:off x="636588" y="2039938"/>
            <a:ext cx="3586162" cy="3028950"/>
            <a:chOff x="736600" y="1695450"/>
            <a:chExt cx="3586163" cy="3028950"/>
          </a:xfrm>
        </p:grpSpPr>
        <p:sp>
          <p:nvSpPr>
            <p:cNvPr id="52233" name="Rectangle 22"/>
            <p:cNvSpPr>
              <a:spLocks noChangeArrowheads="1"/>
            </p:cNvSpPr>
            <p:nvPr/>
          </p:nvSpPr>
          <p:spPr bwMode="auto">
            <a:xfrm>
              <a:off x="1081088" y="1793875"/>
              <a:ext cx="3057525" cy="74930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/>
            </a:ln>
          </p:spPr>
          <p:txBody>
            <a:bodyPr/>
            <a:lstStyle/>
            <a:p>
              <a:pPr>
                <a:tabLst>
                  <a:tab pos="222250" algn="l"/>
                </a:tabLst>
              </a:pPr>
              <a:r>
                <a:rPr kumimoji="0" lang="en-US" altLang="ja-JP" sz="1200" b="1" dirty="0">
                  <a:latin typeface="+mn-lt"/>
                  <a:ea typeface="HGP創英角ｺﾞｼｯｸUB" pitchFamily="50" charset="-128"/>
                </a:rPr>
                <a:t>1st Protection Structure</a:t>
              </a:r>
            </a:p>
            <a:p>
              <a:pPr>
                <a:tabLst>
                  <a:tab pos="222250" algn="l"/>
                </a:tabLst>
              </a:pPr>
              <a:r>
                <a:rPr kumimoji="0" lang="en-US" altLang="ja-JP" sz="1200" b="1" dirty="0">
                  <a:latin typeface="+mn-lt"/>
                  <a:ea typeface="HGP創英角ｺﾞｼｯｸUB" pitchFamily="50" charset="-128"/>
                </a:rPr>
                <a:t>Suppress body deforming with impact energy absorbing vehicle body</a:t>
              </a:r>
            </a:p>
          </p:txBody>
        </p:sp>
        <p:sp>
          <p:nvSpPr>
            <p:cNvPr id="52234" name="Line 26"/>
            <p:cNvSpPr>
              <a:spLocks noChangeShapeType="1"/>
            </p:cNvSpPr>
            <p:nvPr/>
          </p:nvSpPr>
          <p:spPr bwMode="auto">
            <a:xfrm>
              <a:off x="2176463" y="2605088"/>
              <a:ext cx="674687" cy="1052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35" name="Line 30"/>
            <p:cNvSpPr>
              <a:spLocks noChangeShapeType="1"/>
            </p:cNvSpPr>
            <p:nvPr/>
          </p:nvSpPr>
          <p:spPr bwMode="auto">
            <a:xfrm>
              <a:off x="2184400" y="2616200"/>
              <a:ext cx="2138363" cy="210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909638" y="1828802"/>
              <a:ext cx="215900" cy="228600"/>
              <a:chOff x="491" y="1116"/>
              <a:chExt cx="136" cy="144"/>
            </a:xfrm>
          </p:grpSpPr>
          <p:sp>
            <p:nvSpPr>
              <p:cNvPr id="52237" name="Oval 32"/>
              <p:cNvSpPr>
                <a:spLocks noChangeArrowheads="1"/>
              </p:cNvSpPr>
              <p:nvPr/>
            </p:nvSpPr>
            <p:spPr bwMode="auto">
              <a:xfrm>
                <a:off x="491" y="1119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2238" name="Text Box 33"/>
              <p:cNvSpPr txBox="1">
                <a:spLocks noChangeArrowheads="1"/>
              </p:cNvSpPr>
              <p:nvPr/>
            </p:nvSpPr>
            <p:spPr bwMode="auto">
              <a:xfrm>
                <a:off x="493" y="1116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1</a:t>
                </a:r>
              </a:p>
            </p:txBody>
          </p:sp>
        </p:grpSp>
        <p:sp>
          <p:nvSpPr>
            <p:cNvPr id="52239" name="AutoShape 6"/>
            <p:cNvSpPr>
              <a:spLocks noChangeAspect="1" noChangeArrowheads="1"/>
            </p:cNvSpPr>
            <p:nvPr/>
          </p:nvSpPr>
          <p:spPr bwMode="auto">
            <a:xfrm>
              <a:off x="736600" y="1695450"/>
              <a:ext cx="3349625" cy="906463"/>
            </a:xfrm>
            <a:prstGeom prst="roundRect">
              <a:avLst>
                <a:gd name="adj" fmla="val 5102"/>
              </a:avLst>
            </a:prstGeom>
            <a:noFill/>
            <a:ln w="28575">
              <a:solidFill>
                <a:srgbClr val="6BC4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52241" name="Rectangle 23"/>
          <p:cNvSpPr>
            <a:spLocks noChangeArrowheads="1"/>
          </p:cNvSpPr>
          <p:nvPr/>
        </p:nvSpPr>
        <p:spPr bwMode="auto">
          <a:xfrm>
            <a:off x="5192712" y="1902183"/>
            <a:ext cx="3265488" cy="479425"/>
          </a:xfrm>
          <a:prstGeom prst="rect">
            <a:avLst/>
          </a:prstGeom>
          <a:noFill/>
          <a:ln w="19050">
            <a:noFill/>
            <a:miter lim="800000"/>
            <a:headEnd type="none" w="med" len="lg"/>
            <a:tailEnd/>
          </a:ln>
        </p:spPr>
        <p:txBody>
          <a:bodyPr/>
          <a:lstStyle/>
          <a:p>
            <a:pPr eaLnBrk="0" hangingPunct="0">
              <a:tabLst>
                <a:tab pos="196850" algn="l"/>
              </a:tabLst>
            </a:pPr>
            <a:r>
              <a:rPr kumimoji="0" lang="en-US" altLang="ja-JP" sz="1200" b="1" dirty="0">
                <a:latin typeface="+mn-lt"/>
                <a:ea typeface="HGP創英角ｺﾞｼｯｸUB" pitchFamily="50" charset="-128"/>
              </a:rPr>
              <a:t>2nd </a:t>
            </a:r>
            <a:r>
              <a:rPr kumimoji="0" lang="en-US" altLang="ja-JP" sz="1200" b="1" dirty="0">
                <a:solidFill>
                  <a:srgbClr val="333333"/>
                </a:solidFill>
                <a:latin typeface="+mn-lt"/>
                <a:ea typeface="HGP創英角ｺﾞｼｯｸUB" pitchFamily="50" charset="-128"/>
              </a:rPr>
              <a:t>Protection Structure</a:t>
            </a:r>
            <a:r>
              <a:rPr kumimoji="0" lang="en-US" altLang="ja-JP" sz="1200" b="1" dirty="0">
                <a:latin typeface="+mn-lt"/>
                <a:ea typeface="HGP創英角ｺﾞｼｯｸUB" pitchFamily="50" charset="-128"/>
              </a:rPr>
              <a:t> </a:t>
            </a:r>
          </a:p>
          <a:p>
            <a:pPr eaLnBrk="0" hangingPunct="0">
              <a:tabLst>
                <a:tab pos="196850" algn="l"/>
              </a:tabLst>
            </a:pPr>
            <a:r>
              <a:rPr kumimoji="0" lang="en-US" altLang="ja-JP" sz="1200" b="1" dirty="0">
                <a:latin typeface="+mn-lt"/>
                <a:ea typeface="HGP創英角ｺﾞｼｯｸUB" pitchFamily="50" charset="-128"/>
              </a:rPr>
              <a:t>Protect battery pack with body </a:t>
            </a:r>
            <a:r>
              <a:rPr kumimoji="0" lang="en-US" altLang="ja-JP" sz="1200" b="1" dirty="0" smtClean="0">
                <a:latin typeface="+mn-lt"/>
                <a:ea typeface="HGP創英角ｺﾞｼｯｸUB" pitchFamily="50" charset="-128"/>
              </a:rPr>
              <a:t>skeleton</a:t>
            </a:r>
            <a:endParaRPr kumimoji="0" lang="en-US" altLang="ja-JP" sz="1200" b="1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52242" name="Line 27"/>
          <p:cNvSpPr>
            <a:spLocks noChangeShapeType="1"/>
          </p:cNvSpPr>
          <p:nvPr/>
        </p:nvSpPr>
        <p:spPr bwMode="auto">
          <a:xfrm flipH="1">
            <a:off x="4306887" y="2584451"/>
            <a:ext cx="1389063" cy="2293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52243" name="Line 28"/>
          <p:cNvSpPr>
            <a:spLocks noChangeShapeType="1"/>
          </p:cNvSpPr>
          <p:nvPr/>
        </p:nvSpPr>
        <p:spPr bwMode="auto">
          <a:xfrm flipH="1">
            <a:off x="3184525" y="2584451"/>
            <a:ext cx="2506662" cy="1443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018087" y="1937110"/>
            <a:ext cx="215900" cy="228600"/>
            <a:chOff x="627" y="1250"/>
            <a:chExt cx="136" cy="144"/>
          </a:xfrm>
        </p:grpSpPr>
        <p:sp>
          <p:nvSpPr>
            <p:cNvPr id="52245" name="Oval 32"/>
            <p:cNvSpPr>
              <a:spLocks noChangeArrowheads="1"/>
            </p:cNvSpPr>
            <p:nvPr/>
          </p:nvSpPr>
          <p:spPr bwMode="auto">
            <a:xfrm>
              <a:off x="627" y="1255"/>
              <a:ext cx="136" cy="136"/>
            </a:xfrm>
            <a:prstGeom prst="ellipse">
              <a:avLst/>
            </a:prstGeom>
            <a:solidFill>
              <a:srgbClr val="13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52246" name="Text Box 33"/>
            <p:cNvSpPr txBox="1">
              <a:spLocks noChangeArrowheads="1"/>
            </p:cNvSpPr>
            <p:nvPr/>
          </p:nvSpPr>
          <p:spPr bwMode="auto">
            <a:xfrm>
              <a:off x="631" y="1250"/>
              <a:ext cx="1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000" tIns="0" rIns="36000" bIns="0" anchor="ctr">
              <a:spAutoFit/>
            </a:bodyPr>
            <a:lstStyle/>
            <a:p>
              <a:pPr algn="ctr"/>
              <a:r>
                <a:rPr kumimoji="0" lang="en-US" altLang="ja-JP" sz="1500" b="1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2</a:t>
              </a:r>
            </a:p>
          </p:txBody>
        </p:sp>
      </p:grpSp>
      <p:sp>
        <p:nvSpPr>
          <p:cNvPr id="52247" name="AutoShape 6"/>
          <p:cNvSpPr>
            <a:spLocks noChangeAspect="1" noChangeArrowheads="1"/>
          </p:cNvSpPr>
          <p:nvPr/>
        </p:nvSpPr>
        <p:spPr bwMode="auto">
          <a:xfrm>
            <a:off x="4865687" y="1778358"/>
            <a:ext cx="3592513" cy="792162"/>
          </a:xfrm>
          <a:prstGeom prst="roundRect">
            <a:avLst>
              <a:gd name="adj" fmla="val 5102"/>
            </a:avLst>
          </a:prstGeom>
          <a:noFill/>
          <a:ln w="28575">
            <a:solidFill>
              <a:srgbClr val="6BC4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kumimoji="0" lang="en-US" sz="2400" b="1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6" name="図形グループ 32"/>
          <p:cNvGrpSpPr>
            <a:grpSpLocks/>
          </p:cNvGrpSpPr>
          <p:nvPr/>
        </p:nvGrpSpPr>
        <p:grpSpPr bwMode="auto">
          <a:xfrm>
            <a:off x="3887788" y="4651375"/>
            <a:ext cx="4865687" cy="1749425"/>
            <a:chOff x="3987800" y="4306888"/>
            <a:chExt cx="4865688" cy="1749425"/>
          </a:xfrm>
        </p:grpSpPr>
        <p:sp>
          <p:nvSpPr>
            <p:cNvPr id="52249" name="Rectangle 24"/>
            <p:cNvSpPr>
              <a:spLocks noChangeArrowheads="1"/>
            </p:cNvSpPr>
            <p:nvPr/>
          </p:nvSpPr>
          <p:spPr bwMode="auto">
            <a:xfrm>
              <a:off x="5413375" y="5270500"/>
              <a:ext cx="3440113" cy="749300"/>
            </a:xfrm>
            <a:prstGeom prst="rect">
              <a:avLst/>
            </a:prstGeom>
            <a:noFill/>
            <a:ln w="19050">
              <a:noFill/>
              <a:miter lim="800000"/>
              <a:headEnd type="none" w="med" len="lg"/>
              <a:tailEnd/>
            </a:ln>
          </p:spPr>
          <p:txBody>
            <a:bodyPr anchor="ctr"/>
            <a:lstStyle/>
            <a:p>
              <a:r>
                <a:rPr kumimoji="0" lang="en-US" altLang="ja-JP" sz="1200" b="1" dirty="0">
                  <a:latin typeface="+mn-lt"/>
                  <a:ea typeface="HGP創英角ｺﾞｼｯｸUB" pitchFamily="50" charset="-128"/>
                </a:rPr>
                <a:t>3rd </a:t>
              </a:r>
              <a:r>
                <a:rPr kumimoji="0" lang="en-US" altLang="ja-JP" sz="1200" b="1" dirty="0">
                  <a:solidFill>
                    <a:srgbClr val="333333"/>
                  </a:solidFill>
                  <a:latin typeface="+mn-lt"/>
                  <a:ea typeface="HGP創英角ｺﾞｼｯｸUB" pitchFamily="50" charset="-128"/>
                </a:rPr>
                <a:t>Protection Structure</a:t>
              </a:r>
            </a:p>
            <a:p>
              <a:r>
                <a:rPr kumimoji="0" lang="en-US" altLang="ja-JP" sz="1200" b="1" dirty="0">
                  <a:latin typeface="+mn-lt"/>
                  <a:ea typeface="HGP創英角ｺﾞｼｯｸUB" pitchFamily="50" charset="-128"/>
                </a:rPr>
                <a:t>Protect battery modules </a:t>
              </a:r>
              <a:r>
                <a:rPr kumimoji="0" lang="en-US" altLang="ja-JP" sz="1200" b="1" dirty="0" smtClean="0">
                  <a:latin typeface="+mn-lt"/>
                  <a:ea typeface="HGP創英角ｺﾞｼｯｸUB" pitchFamily="50" charset="-128"/>
                </a:rPr>
                <a:t>with</a:t>
              </a:r>
            </a:p>
            <a:p>
              <a:r>
                <a:rPr kumimoji="0" lang="en-US" altLang="ja-JP" sz="1200" b="1" dirty="0" smtClean="0">
                  <a:latin typeface="+mn-lt"/>
                  <a:ea typeface="HGP創英角ｺﾞｼｯｸUB" pitchFamily="50" charset="-128"/>
                </a:rPr>
                <a:t>high-strength </a:t>
              </a:r>
              <a:r>
                <a:rPr kumimoji="0" lang="en-US" altLang="ja-JP" sz="1200" b="1" dirty="0">
                  <a:latin typeface="+mn-lt"/>
                  <a:ea typeface="HGP創英角ｺﾞｼｯｸUB" pitchFamily="50" charset="-128"/>
                </a:rPr>
                <a:t>battery frame</a:t>
              </a:r>
            </a:p>
          </p:txBody>
        </p:sp>
        <p:sp>
          <p:nvSpPr>
            <p:cNvPr id="52250" name="Line 25"/>
            <p:cNvSpPr>
              <a:spLocks noChangeShapeType="1"/>
            </p:cNvSpPr>
            <p:nvPr/>
          </p:nvSpPr>
          <p:spPr bwMode="auto">
            <a:xfrm flipV="1">
              <a:off x="4762500" y="4306888"/>
              <a:ext cx="1300163" cy="904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2251" name="Line 29"/>
            <p:cNvSpPr>
              <a:spLocks noChangeShapeType="1"/>
            </p:cNvSpPr>
            <p:nvPr/>
          </p:nvSpPr>
          <p:spPr bwMode="auto">
            <a:xfrm flipH="1" flipV="1">
              <a:off x="3987800" y="4672013"/>
              <a:ext cx="1100138" cy="773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5229225" y="5332415"/>
              <a:ext cx="215900" cy="228600"/>
              <a:chOff x="763" y="1386"/>
              <a:chExt cx="136" cy="144"/>
            </a:xfrm>
          </p:grpSpPr>
          <p:sp>
            <p:nvSpPr>
              <p:cNvPr id="52253" name="Oval 32"/>
              <p:cNvSpPr>
                <a:spLocks noChangeArrowheads="1"/>
              </p:cNvSpPr>
              <p:nvPr/>
            </p:nvSpPr>
            <p:spPr bwMode="auto">
              <a:xfrm>
                <a:off x="763" y="1391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2254" name="Text Box 33"/>
              <p:cNvSpPr txBox="1">
                <a:spLocks noChangeArrowheads="1"/>
              </p:cNvSpPr>
              <p:nvPr/>
            </p:nvSpPr>
            <p:spPr bwMode="auto">
              <a:xfrm>
                <a:off x="767" y="1386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3</a:t>
                </a:r>
              </a:p>
            </p:txBody>
          </p:sp>
        </p:grpSp>
        <p:sp>
          <p:nvSpPr>
            <p:cNvPr id="52255" name="AutoShape 6"/>
            <p:cNvSpPr>
              <a:spLocks noChangeAspect="1" noChangeArrowheads="1"/>
            </p:cNvSpPr>
            <p:nvPr/>
          </p:nvSpPr>
          <p:spPr bwMode="auto">
            <a:xfrm>
              <a:off x="5080000" y="5213350"/>
              <a:ext cx="3146425" cy="842963"/>
            </a:xfrm>
            <a:prstGeom prst="roundRect">
              <a:avLst>
                <a:gd name="adj" fmla="val 5102"/>
              </a:avLst>
            </a:prstGeom>
            <a:noFill/>
            <a:ln w="28575">
              <a:solidFill>
                <a:srgbClr val="6BC4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en-US" sz="2400" b="1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9" name="図形グループ 14"/>
          <p:cNvGrpSpPr>
            <a:grpSpLocks/>
          </p:cNvGrpSpPr>
          <p:nvPr/>
        </p:nvGrpSpPr>
        <p:grpSpPr bwMode="auto">
          <a:xfrm>
            <a:off x="809626" y="2173294"/>
            <a:ext cx="3413124" cy="2895594"/>
            <a:chOff x="909638" y="1828806"/>
            <a:chExt cx="3413125" cy="2895594"/>
          </a:xfrm>
        </p:grpSpPr>
        <p:sp>
          <p:nvSpPr>
            <p:cNvPr id="88" name="Line 26"/>
            <p:cNvSpPr>
              <a:spLocks noChangeShapeType="1"/>
            </p:cNvSpPr>
            <p:nvPr/>
          </p:nvSpPr>
          <p:spPr bwMode="auto">
            <a:xfrm>
              <a:off x="2176462" y="2605087"/>
              <a:ext cx="674688" cy="1052513"/>
            </a:xfrm>
            <a:prstGeom prst="line">
              <a:avLst/>
            </a:prstGeom>
            <a:noFill/>
            <a:ln w="12700">
              <a:solidFill>
                <a:schemeClr val="accent3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>
              <a:off x="2184400" y="2616200"/>
              <a:ext cx="2138363" cy="210820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kumimoji="0" lang="ja-JP" altLang="en-US" sz="2400" b="1">
                <a:solidFill>
                  <a:srgbClr val="FF0000"/>
                </a:solidFill>
                <a:latin typeface="Arial" pitchFamily="-29" charset="0"/>
                <a:ea typeface="ＭＳ Ｐゴシック" pitchFamily="-29" charset="-128"/>
                <a:cs typeface="ＭＳ Ｐゴシック" pitchFamily="-29" charset="-128"/>
              </a:endParaRPr>
            </a:p>
          </p:txBody>
        </p: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909638" y="1828806"/>
              <a:ext cx="215900" cy="228600"/>
              <a:chOff x="491" y="1116"/>
              <a:chExt cx="136" cy="144"/>
            </a:xfrm>
          </p:grpSpPr>
          <p:sp>
            <p:nvSpPr>
              <p:cNvPr id="52262" name="Oval 32"/>
              <p:cNvSpPr>
                <a:spLocks noChangeArrowheads="1"/>
              </p:cNvSpPr>
              <p:nvPr/>
            </p:nvSpPr>
            <p:spPr bwMode="auto">
              <a:xfrm>
                <a:off x="491" y="1119"/>
                <a:ext cx="136" cy="136"/>
              </a:xfrm>
              <a:prstGeom prst="ellipse">
                <a:avLst/>
              </a:prstGeom>
              <a:solidFill>
                <a:srgbClr val="13A2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en-US" sz="2400" b="1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52263" name="Text Box 33"/>
              <p:cNvSpPr txBox="1">
                <a:spLocks noChangeArrowheads="1"/>
              </p:cNvSpPr>
              <p:nvPr/>
            </p:nvSpPr>
            <p:spPr bwMode="auto">
              <a:xfrm>
                <a:off x="493" y="1116"/>
                <a:ext cx="12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6000" tIns="0" rIns="36000" bIns="0" anchor="ctr">
                <a:spAutoFit/>
              </a:bodyPr>
              <a:lstStyle/>
              <a:p>
                <a:pPr algn="ctr"/>
                <a:r>
                  <a:rPr kumimoji="0" lang="en-US" altLang="ja-JP" sz="1500" b="1" dirty="0" smtClean="0">
                    <a:solidFill>
                      <a:schemeClr val="bg1"/>
                    </a:solidFill>
                    <a:latin typeface="HGP創英角ｺﾞｼｯｸUB" pitchFamily="50" charset="-128"/>
                    <a:ea typeface="HGP創英角ｺﾞｼｯｸUB" pitchFamily="50" charset="-128"/>
                  </a:rPr>
                  <a:t>1</a:t>
                </a:r>
                <a:endParaRPr kumimoji="0" lang="en-US" altLang="ja-JP" sz="1500" b="1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</p:grpSp>
      <p:sp>
        <p:nvSpPr>
          <p:cNvPr id="96" name="Line 27"/>
          <p:cNvSpPr>
            <a:spLocks noChangeShapeType="1"/>
          </p:cNvSpPr>
          <p:nvPr/>
        </p:nvSpPr>
        <p:spPr bwMode="auto">
          <a:xfrm flipH="1">
            <a:off x="4306888" y="2584450"/>
            <a:ext cx="1389062" cy="2293938"/>
          </a:xfrm>
          <a:prstGeom prst="line">
            <a:avLst/>
          </a:prstGeom>
          <a:noFill/>
          <a:ln w="127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0" lang="ja-JP" altLang="en-US" sz="2400" b="1">
              <a:solidFill>
                <a:srgbClr val="FF0000"/>
              </a:solidFill>
              <a:latin typeface="Arial" pitchFamily="-29" charset="0"/>
              <a:ea typeface="ＭＳ Ｐゴシック" pitchFamily="-29" charset="-128"/>
              <a:cs typeface="ＭＳ Ｐゴシック" pitchFamily="-29" charset="-128"/>
            </a:endParaRPr>
          </a:p>
        </p:txBody>
      </p:sp>
      <p:sp>
        <p:nvSpPr>
          <p:cNvPr id="97" name="Line 28"/>
          <p:cNvSpPr>
            <a:spLocks noChangeShapeType="1"/>
          </p:cNvSpPr>
          <p:nvPr/>
        </p:nvSpPr>
        <p:spPr bwMode="auto">
          <a:xfrm flipH="1">
            <a:off x="3184525" y="2584450"/>
            <a:ext cx="2506663" cy="1443038"/>
          </a:xfrm>
          <a:prstGeom prst="line">
            <a:avLst/>
          </a:prstGeom>
          <a:noFill/>
          <a:ln w="127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0" lang="ja-JP" altLang="en-US" sz="2400" b="1">
              <a:solidFill>
                <a:srgbClr val="FF0000"/>
              </a:solidFill>
              <a:latin typeface="Arial" pitchFamily="-29" charset="0"/>
              <a:ea typeface="ＭＳ Ｐゴシック" pitchFamily="-29" charset="-128"/>
              <a:cs typeface="ＭＳ Ｐゴシック" pitchFamily="-29" charset="-128"/>
            </a:endParaRPr>
          </a:p>
        </p:txBody>
      </p:sp>
      <p:sp>
        <p:nvSpPr>
          <p:cNvPr id="47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Crash Safety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7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74"/>
          <p:cNvSpPr txBox="1">
            <a:spLocks noChangeArrowheads="1"/>
          </p:cNvSpPr>
          <p:nvPr/>
        </p:nvSpPr>
        <p:spPr bwMode="auto">
          <a:xfrm>
            <a:off x="331788" y="1143000"/>
            <a:ext cx="84137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EV is tested according to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the regulatory </a:t>
            </a: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and non-regulatory requirements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for all </a:t>
            </a: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markets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where it </a:t>
            </a: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is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sold</a:t>
            </a:r>
            <a:endParaRPr kumimoji="0" lang="en-US" altLang="ja-JP" sz="2000" dirty="0">
              <a:latin typeface="+mn-lt"/>
              <a:ea typeface="HGP創英角ｺﾞｼｯｸUB" pitchFamily="50" charset="-128"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1450" y="3300412"/>
            <a:ext cx="33162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3287712"/>
            <a:ext cx="36703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AutoShape 7"/>
          <p:cNvSpPr>
            <a:spLocks noChangeArrowheads="1"/>
          </p:cNvSpPr>
          <p:nvPr/>
        </p:nvSpPr>
        <p:spPr bwMode="auto">
          <a:xfrm>
            <a:off x="1998663" y="3348037"/>
            <a:ext cx="1919287" cy="1609725"/>
          </a:xfrm>
          <a:prstGeom prst="roundRect">
            <a:avLst>
              <a:gd name="adj" fmla="val 8644"/>
            </a:avLst>
          </a:prstGeom>
          <a:noFill/>
          <a:ln w="34925" algn="ctr">
            <a:solidFill>
              <a:srgbClr val="00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kumimoji="0" lang="en-US" sz="32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8374" name="AutoShape 9"/>
          <p:cNvSpPr>
            <a:spLocks noChangeArrowheads="1"/>
          </p:cNvSpPr>
          <p:nvPr/>
        </p:nvSpPr>
        <p:spPr bwMode="auto">
          <a:xfrm>
            <a:off x="4419600" y="3781425"/>
            <a:ext cx="719138" cy="649287"/>
          </a:xfrm>
          <a:prstGeom prst="rightArrow">
            <a:avLst>
              <a:gd name="adj1" fmla="val 50000"/>
              <a:gd name="adj2" fmla="val 66645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kumimoji="0" lang="en-US" sz="3200" b="1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6634" name="Text Box 6"/>
          <p:cNvSpPr txBox="1">
            <a:spLocks noChangeArrowheads="1"/>
          </p:cNvSpPr>
          <p:nvPr/>
        </p:nvSpPr>
        <p:spPr bwMode="auto">
          <a:xfrm>
            <a:off x="-107950" y="2559050"/>
            <a:ext cx="52593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lvl="1" indent="-228600">
              <a:spcBef>
                <a:spcPct val="50000"/>
              </a:spcBef>
              <a:buClr>
                <a:schemeClr val="bg2"/>
              </a:buClr>
            </a:pPr>
            <a:r>
              <a:rPr kumimoji="0" lang="en-US" altLang="ja-JP" sz="1600" b="1" dirty="0">
                <a:latin typeface="+mn-lt"/>
                <a:ea typeface="HGP創英角ｺﾞｼｯｸUB" pitchFamily="50" charset="-128"/>
              </a:rPr>
              <a:t>Example: 40 mph offset frontal impact</a:t>
            </a:r>
          </a:p>
        </p:txBody>
      </p:sp>
      <p:sp>
        <p:nvSpPr>
          <p:cNvPr id="26635" name="Text Box 6"/>
          <p:cNvSpPr txBox="1">
            <a:spLocks noChangeArrowheads="1"/>
          </p:cNvSpPr>
          <p:nvPr/>
        </p:nvSpPr>
        <p:spPr bwMode="auto">
          <a:xfrm>
            <a:off x="4892566" y="4919662"/>
            <a:ext cx="37385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lvl="1" indent="-228600">
              <a:spcBef>
                <a:spcPct val="50000"/>
              </a:spcBef>
              <a:buClr>
                <a:schemeClr val="bg2"/>
              </a:buClr>
            </a:pPr>
            <a:r>
              <a:rPr kumimoji="0" lang="en-US" altLang="ja-JP" sz="1600" b="1" dirty="0">
                <a:latin typeface="+mn-lt"/>
                <a:ea typeface="HGP創英角ｺﾞｼｯｸUB" pitchFamily="50" charset="-128"/>
              </a:rPr>
              <a:t>No damage to battery pack</a:t>
            </a: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Crash Safety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9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5163" y="2324100"/>
            <a:ext cx="2895600" cy="18367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7063" y="4562475"/>
            <a:ext cx="2971800" cy="18811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59363" y="4562475"/>
            <a:ext cx="2971800" cy="19145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84763" y="2324100"/>
            <a:ext cx="2819400" cy="1778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046163" y="1903383"/>
            <a:ext cx="2246128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Cold area Test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4995863" y="1928783"/>
            <a:ext cx="3772186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Water-covered road Test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027113" y="4103658"/>
            <a:ext cx="2799164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Uneven road Test 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932363" y="4103658"/>
            <a:ext cx="4288353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en-US" altLang="ja-JP" sz="2000" b="1">
                <a:latin typeface="+mn-lt"/>
                <a:ea typeface="HGP創英角ｺﾞｼｯｸUB" pitchFamily="50" charset="-128"/>
              </a:rPr>
              <a:t>High pressure washers Test </a:t>
            </a:r>
          </a:p>
        </p:txBody>
      </p:sp>
      <p:sp>
        <p:nvSpPr>
          <p:cNvPr id="26627" name="Text Box 74"/>
          <p:cNvSpPr txBox="1">
            <a:spLocks noChangeArrowheads="1"/>
          </p:cNvSpPr>
          <p:nvPr/>
        </p:nvSpPr>
        <p:spPr bwMode="auto">
          <a:xfrm>
            <a:off x="228600" y="1127125"/>
            <a:ext cx="8763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n"/>
            </a:pP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Safety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is evaluated by </a:t>
            </a:r>
            <a:r>
              <a:rPr kumimoji="0" lang="en-US" altLang="ja-JP" sz="2000" dirty="0">
                <a:latin typeface="+mn-lt"/>
                <a:ea typeface="HGP創英角ｺﾞｼｯｸUB" pitchFamily="50" charset="-128"/>
              </a:rPr>
              <a:t>testing under a variety of </a:t>
            </a:r>
            <a:r>
              <a:rPr kumimoji="0" lang="en-US" altLang="ja-JP" sz="2000" dirty="0" smtClean="0">
                <a:latin typeface="+mn-lt"/>
                <a:ea typeface="HGP創英角ｺﾞｼｯｸUB" pitchFamily="50" charset="-128"/>
              </a:rPr>
              <a:t>situations and environments</a:t>
            </a:r>
            <a:endParaRPr kumimoji="0" lang="en-US" altLang="ja-JP" sz="20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EV Safety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69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3"/>
          <p:cNvSpPr txBox="1">
            <a:spLocks noChangeArrowheads="1"/>
          </p:cNvSpPr>
          <p:nvPr/>
        </p:nvSpPr>
        <p:spPr bwMode="auto">
          <a:xfrm>
            <a:off x="1219200" y="3234154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ja-JP" sz="4400" b="1" dirty="0" smtClean="0">
                <a:latin typeface="+mn-lt"/>
                <a:ea typeface="HGP創英角ｺﾞｼｯｸUB" pitchFamily="50" charset="-128"/>
              </a:rPr>
              <a:t>Thank You</a:t>
            </a:r>
            <a:endParaRPr kumimoji="0" lang="en-US" altLang="ja-JP" sz="4400" b="1" dirty="0">
              <a:latin typeface="+mn-lt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0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533400" y="1828800"/>
            <a:ext cx="8077200" cy="1680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1.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LEAF Overview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2.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Lithium Battery Development at Nissan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3.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Lithium Battery System Design and Safety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250825" y="1981200"/>
          <a:ext cx="8664575" cy="4479102"/>
        </p:xfrm>
        <a:graphic>
          <a:graphicData uri="http://schemas.openxmlformats.org/drawingml/2006/table">
            <a:tbl>
              <a:tblPr/>
              <a:tblGrid>
                <a:gridCol w="1951038"/>
                <a:gridCol w="6713537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Dimensions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4,450mm X 1,770mm X 1,545mm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Seating Capacity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5 passengers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Powertrain layout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Front motor, front drive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Electric Motor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High response AC synchronizing motor (80kw, 280Nm)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Battery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Laminate-type thin lithium-ion battery (approximately 24kWh)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Brakes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Regenerative braking, mechanical disk brakes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Top speed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Over 140km/h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Cruising range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160km 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（</a:t>
                      </a: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@ US LA4 mode</a:t>
                      </a:r>
                      <a:r>
                        <a:rPr kumimoji="1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5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Charging times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Normal charge: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JPN approximately 8 hours(200V)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US/EUR approximately 7 hours(240V/230V)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Quick charge: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Approximately 30minutes (@50kW SOC0% to 80%)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24" name="Rectangle 36"/>
          <p:cNvSpPr>
            <a:spLocks noChangeArrowheads="1"/>
          </p:cNvSpPr>
          <p:nvPr/>
        </p:nvSpPr>
        <p:spPr bwMode="auto">
          <a:xfrm>
            <a:off x="250825" y="1677988"/>
            <a:ext cx="1882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ja-JP" b="1" i="1" dirty="0">
                <a:latin typeface="+mn-lt"/>
                <a:ea typeface="HGP創英角ｺﾞｼｯｸUB" pitchFamily="50" charset="-128"/>
              </a:rPr>
              <a:t>Specifications</a:t>
            </a:r>
          </a:p>
        </p:txBody>
      </p:sp>
      <p:pic>
        <p:nvPicPr>
          <p:cNvPr id="12325" name="Picture 3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1400" y="5296437"/>
            <a:ext cx="1371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326" name="Text Box 47"/>
          <p:cNvSpPr txBox="1">
            <a:spLocks noChangeArrowheads="1"/>
          </p:cNvSpPr>
          <p:nvPr/>
        </p:nvSpPr>
        <p:spPr bwMode="auto">
          <a:xfrm>
            <a:off x="90488" y="1176338"/>
            <a:ext cx="9053512" cy="4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ja-JP" sz="2000" b="1" dirty="0">
                <a:latin typeface="+mn-lt"/>
                <a:ea typeface="HGP創英角ｺﾞｼｯｸUB" pitchFamily="50" charset="-128"/>
              </a:rPr>
              <a:t>Launched Dec. 2010 in </a:t>
            </a:r>
            <a:r>
              <a:rPr lang="en-US" altLang="ja-JP" sz="2000" b="1" dirty="0" smtClean="0">
                <a:latin typeface="+mn-lt"/>
                <a:ea typeface="HGP創英角ｺﾞｼｯｸUB" pitchFamily="50" charset="-128"/>
              </a:rPr>
              <a:t>JP, </a:t>
            </a:r>
            <a:r>
              <a:rPr lang="en-US" altLang="ja-JP" sz="2000" b="1" dirty="0">
                <a:latin typeface="+mn-lt"/>
                <a:ea typeface="HGP創英角ｺﾞｼｯｸUB" pitchFamily="50" charset="-128"/>
              </a:rPr>
              <a:t>US, EU</a:t>
            </a: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Nissan LEAF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98768"/>
            <a:ext cx="32670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3805239" y="4632007"/>
          <a:ext cx="4805361" cy="1082993"/>
        </p:xfrm>
        <a:graphic>
          <a:graphicData uri="http://schemas.openxmlformats.org/drawingml/2006/table">
            <a:tbl>
              <a:tblPr/>
              <a:tblGrid>
                <a:gridCol w="2519361"/>
                <a:gridCol w="22860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Maximum torque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280 Nm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Maximum power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80 kW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Top Motor speed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10,390 rpm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Motor weight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 58 kg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805238" y="4295001"/>
            <a:ext cx="2640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de-DE" altLang="ja-JP" b="1" dirty="0">
                <a:latin typeface="+mn-lt"/>
                <a:ea typeface="HGP創英角ｺﾞｼｯｸUB" pitchFamily="50" charset="-128"/>
              </a:rPr>
              <a:t>Motor </a:t>
            </a:r>
            <a:r>
              <a:rPr lang="de-DE" altLang="ja-JP" b="1" dirty="0" smtClean="0">
                <a:latin typeface="+mn-lt"/>
                <a:ea typeface="HGP創英角ｺﾞｼｯｸUB" pitchFamily="50" charset="-128"/>
              </a:rPr>
              <a:t>Specifications</a:t>
            </a:r>
            <a:endParaRPr lang="de-DE" altLang="ja-JP" b="1" dirty="0">
              <a:latin typeface="+mn-lt"/>
              <a:ea typeface="HGP創英角ｺﾞｼｯｸUB" pitchFamily="50" charset="-128"/>
            </a:endParaRPr>
          </a:p>
        </p:txBody>
      </p:sp>
      <p:pic>
        <p:nvPicPr>
          <p:cNvPr id="14358" name="Picture 22" descr="B12G_INVERTER_3_1005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823" y="1612390"/>
            <a:ext cx="2655916" cy="17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59" name="Group 23"/>
          <p:cNvGraphicFramePr>
            <a:graphicFrameLocks noGrp="1"/>
          </p:cNvGraphicFramePr>
          <p:nvPr/>
        </p:nvGraphicFramePr>
        <p:xfrm>
          <a:off x="3805238" y="1711007"/>
          <a:ext cx="4805362" cy="1706880"/>
        </p:xfrm>
        <a:graphic>
          <a:graphicData uri="http://schemas.openxmlformats.org/drawingml/2006/table">
            <a:tbl>
              <a:tblPr/>
              <a:tblGrid>
                <a:gridCol w="2519362"/>
                <a:gridCol w="2286000"/>
              </a:tblGrid>
              <a:tr h="57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Dimensions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304 × 256.5 × 144.5mm</a:t>
                      </a:r>
                      <a:endParaRPr kumimoji="1" lang="ja-JP" alt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GP創英角ｺﾞｼｯｸUB" pitchFamily="50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Weight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16.8kg</a:t>
                      </a:r>
                      <a:endParaRPr kumimoji="1" lang="ja-JP" alt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GP創英角ｺﾞｼｯｸUB" pitchFamily="50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Max. AC Current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(Coolant temp. : 65</a:t>
                      </a:r>
                      <a:r>
                        <a:rPr kumimoji="1" lang="ja-JP" alt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℃</a:t>
                      </a: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425 A RMS (4 sec)</a:t>
                      </a:r>
                      <a:endParaRPr kumimoji="1" lang="ja-JP" alt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HGP創英角ｺﾞｼｯｸUB" pitchFamily="50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340 A RMS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DC Voltage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240 - 403V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Carrier Frequency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  <a:cs typeface="Times New Roman" pitchFamily="18" charset="0"/>
                        </a:rPr>
                        <a:t>5kHz</a:t>
                      </a:r>
                    </a:p>
                  </a:txBody>
                  <a:tcPr marL="0" marR="0" marT="0" marB="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3733800" y="1401852"/>
            <a:ext cx="3127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altLang="ja-JP" b="1" dirty="0">
                <a:latin typeface="+mn-lt"/>
                <a:ea typeface="HGP創英角ｺﾞｼｯｸUB" pitchFamily="50" charset="-128"/>
              </a:rPr>
              <a:t> Inverter </a:t>
            </a:r>
            <a:r>
              <a:rPr lang="en-GB" altLang="ja-JP" b="1" dirty="0" smtClean="0">
                <a:latin typeface="+mn-lt"/>
                <a:ea typeface="HGP創英角ｺﾞｼｯｸUB" pitchFamily="50" charset="-128"/>
              </a:rPr>
              <a:t>Specifications </a:t>
            </a:r>
            <a:endParaRPr lang="en-GB" altLang="ja-JP" b="1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3352801" y="226368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LEAF </a:t>
            </a:r>
            <a:r>
              <a:rPr kumimoji="0" lang="en-US" altLang="ja-JP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Powertrain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830" y="3050521"/>
            <a:ext cx="39020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4800" y="1109662"/>
            <a:ext cx="4095750" cy="2459038"/>
          </a:xfrm>
          <a:prstGeom prst="rect">
            <a:avLst/>
          </a:prstGeom>
          <a:gradFill rotWithShape="1">
            <a:gsLst>
              <a:gs pos="0">
                <a:srgbClr val="4F96FF"/>
              </a:gs>
              <a:gs pos="100000">
                <a:srgbClr val="4F96FF">
                  <a:gamma/>
                  <a:tint val="4000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6388" y="1109662"/>
            <a:ext cx="4084637" cy="3302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0550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Chassis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1150" y="3790950"/>
            <a:ext cx="3201988" cy="2713037"/>
          </a:xfrm>
          <a:prstGeom prst="rect">
            <a:avLst/>
          </a:prstGeom>
          <a:gradFill rotWithShape="1">
            <a:gsLst>
              <a:gs pos="0">
                <a:srgbClr val="4F96FF"/>
              </a:gs>
              <a:gs pos="100000">
                <a:srgbClr val="4F96FF">
                  <a:gamma/>
                  <a:tint val="4000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603625" y="3776662"/>
            <a:ext cx="2654300" cy="2713038"/>
          </a:xfrm>
          <a:prstGeom prst="rect">
            <a:avLst/>
          </a:prstGeom>
          <a:gradFill rotWithShape="1">
            <a:gsLst>
              <a:gs pos="0">
                <a:srgbClr val="4F96FF"/>
              </a:gs>
              <a:gs pos="100000">
                <a:srgbClr val="4F96FF">
                  <a:gamma/>
                  <a:tint val="4000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334125" y="3776662"/>
            <a:ext cx="2654300" cy="2713038"/>
          </a:xfrm>
          <a:prstGeom prst="rect">
            <a:avLst/>
          </a:prstGeom>
          <a:gradFill rotWithShape="1">
            <a:gsLst>
              <a:gs pos="0">
                <a:srgbClr val="4F96FF"/>
              </a:gs>
              <a:gs pos="100000">
                <a:srgbClr val="4F96FF">
                  <a:gamma/>
                  <a:tint val="40000"/>
                  <a:invGamma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12738" y="3776662"/>
            <a:ext cx="3200400" cy="3302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25438" y="3733800"/>
            <a:ext cx="16562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Battery pack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606800" y="3776662"/>
            <a:ext cx="2646363" cy="3302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654425" y="3733800"/>
            <a:ext cx="10102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Module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332538" y="3776662"/>
            <a:ext cx="2646362" cy="3302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351588" y="3733800"/>
            <a:ext cx="6126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Cell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71475" y="4154487"/>
            <a:ext cx="3048000" cy="1511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665538" y="4154487"/>
            <a:ext cx="2532062" cy="1511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59338" y="4791075"/>
            <a:ext cx="1203325" cy="865187"/>
            <a:chOff x="862" y="2987"/>
            <a:chExt cx="926" cy="615"/>
          </a:xfrm>
        </p:grpSpPr>
        <p:pic>
          <p:nvPicPr>
            <p:cNvPr id="42007" name="Picture 23" descr="Lithium_Ion_Battery_1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2" y="2987"/>
              <a:ext cx="926" cy="615"/>
            </a:xfrm>
            <a:prstGeom prst="rect">
              <a:avLst/>
            </a:prstGeom>
            <a:noFill/>
          </p:spPr>
        </p:pic>
        <p:sp>
          <p:nvSpPr>
            <p:cNvPr id="42008" name="Freeform 24"/>
            <p:cNvSpPr>
              <a:spLocks/>
            </p:cNvSpPr>
            <p:nvPr/>
          </p:nvSpPr>
          <p:spPr bwMode="auto">
            <a:xfrm>
              <a:off x="1078" y="3292"/>
              <a:ext cx="530" cy="14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" y="58"/>
                </a:cxn>
                <a:cxn ang="0">
                  <a:pos x="0" y="88"/>
                </a:cxn>
                <a:cxn ang="0">
                  <a:pos x="494" y="148"/>
                </a:cxn>
                <a:cxn ang="0">
                  <a:pos x="530" y="80"/>
                </a:cxn>
                <a:cxn ang="0">
                  <a:pos x="530" y="58"/>
                </a:cxn>
                <a:cxn ang="0">
                  <a:pos x="64" y="0"/>
                </a:cxn>
              </a:cxnLst>
              <a:rect l="0" t="0" r="r" b="b"/>
              <a:pathLst>
                <a:path w="530" h="148">
                  <a:moveTo>
                    <a:pt x="64" y="0"/>
                  </a:moveTo>
                  <a:lnTo>
                    <a:pt x="2" y="58"/>
                  </a:lnTo>
                  <a:lnTo>
                    <a:pt x="0" y="88"/>
                  </a:lnTo>
                  <a:lnTo>
                    <a:pt x="494" y="148"/>
                  </a:lnTo>
                  <a:lnTo>
                    <a:pt x="530" y="80"/>
                  </a:lnTo>
                  <a:lnTo>
                    <a:pt x="530" y="5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00">
                <a:alpha val="30000"/>
              </a:srgbClr>
            </a:solidFill>
            <a:ln w="9525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42009" name="Picture 25" descr="Lithium_Ion_Battery_0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4213225"/>
            <a:ext cx="1363662" cy="982662"/>
          </a:xfrm>
          <a:prstGeom prst="rect">
            <a:avLst/>
          </a:prstGeom>
          <a:noFill/>
        </p:spPr>
      </p:pic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6397625" y="4154487"/>
            <a:ext cx="2532063" cy="1511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2011" name="Picture 27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7388" y="4357687"/>
            <a:ext cx="15875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81000" y="5715000"/>
            <a:ext cx="307795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Battery Management System</a:t>
            </a:r>
          </a:p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Junction Box</a:t>
            </a:r>
          </a:p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Service Disconnect </a:t>
            </a:r>
            <a:r>
              <a:rPr lang="en-US" altLang="ja-JP" sz="1400" dirty="0" smtClean="0">
                <a:latin typeface="+mn-lt"/>
                <a:ea typeface="HGP創英角ｺﾞｼｯｸUB" pitchFamily="50" charset="-128"/>
              </a:rPr>
              <a:t>Switch    Etc</a:t>
            </a:r>
            <a:endParaRPr lang="en-US" altLang="ja-JP" sz="14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3657600" y="5927744"/>
            <a:ext cx="2514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>
                <a:latin typeface="+mn-lt"/>
                <a:ea typeface="HGP創英角ｺﾞｼｯｸUB" pitchFamily="50" charset="-128"/>
              </a:rPr>
              <a:t>48 modules / vehicle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6804025" y="5788025"/>
            <a:ext cx="18133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latin typeface="+mn-lt"/>
                <a:ea typeface="HGP創英角ｺﾞｼｯｸUB" pitchFamily="50" charset="-128"/>
              </a:rPr>
              <a:t>192 cells / vehicle</a:t>
            </a:r>
          </a:p>
          <a:p>
            <a:pPr algn="ctr"/>
            <a:r>
              <a:rPr lang="en-US" altLang="ja-JP" sz="1400" dirty="0">
                <a:latin typeface="+mn-lt"/>
                <a:ea typeface="HGP創英角ｺﾞｼｯｸUB" pitchFamily="50" charset="-128"/>
              </a:rPr>
              <a:t>4 cells / module</a:t>
            </a:r>
          </a:p>
        </p:txBody>
      </p:sp>
      <p:sp>
        <p:nvSpPr>
          <p:cNvPr id="42016" name="Freeform 32"/>
          <p:cNvSpPr>
            <a:spLocks/>
          </p:cNvSpPr>
          <p:nvPr/>
        </p:nvSpPr>
        <p:spPr bwMode="auto">
          <a:xfrm rot="-8695155">
            <a:off x="2617788" y="4276725"/>
            <a:ext cx="1077912" cy="1246187"/>
          </a:xfrm>
          <a:custGeom>
            <a:avLst/>
            <a:gdLst/>
            <a:ahLst/>
            <a:cxnLst>
              <a:cxn ang="0">
                <a:pos x="976" y="0"/>
              </a:cxn>
              <a:cxn ang="0">
                <a:pos x="84" y="764"/>
              </a:cxn>
              <a:cxn ang="0">
                <a:pos x="23" y="728"/>
              </a:cxn>
              <a:cxn ang="0">
                <a:pos x="0" y="984"/>
              </a:cxn>
              <a:cxn ang="0">
                <a:pos x="264" y="881"/>
              </a:cxn>
              <a:cxn ang="0">
                <a:pos x="208" y="837"/>
              </a:cxn>
              <a:cxn ang="0">
                <a:pos x="1028" y="17"/>
              </a:cxn>
              <a:cxn ang="0">
                <a:pos x="976" y="0"/>
              </a:cxn>
            </a:cxnLst>
            <a:rect l="0" t="0" r="r" b="b"/>
            <a:pathLst>
              <a:path w="1028" h="984">
                <a:moveTo>
                  <a:pt x="976" y="0"/>
                </a:moveTo>
                <a:lnTo>
                  <a:pt x="84" y="764"/>
                </a:lnTo>
                <a:lnTo>
                  <a:pt x="23" y="728"/>
                </a:lnTo>
                <a:lnTo>
                  <a:pt x="0" y="984"/>
                </a:lnTo>
                <a:lnTo>
                  <a:pt x="264" y="881"/>
                </a:lnTo>
                <a:lnTo>
                  <a:pt x="208" y="837"/>
                </a:lnTo>
                <a:lnTo>
                  <a:pt x="1028" y="17"/>
                </a:lnTo>
                <a:lnTo>
                  <a:pt x="976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gamma/>
                  <a:shade val="80000"/>
                  <a:invGamma/>
                </a:srgbClr>
              </a:gs>
              <a:gs pos="100000">
                <a:srgbClr val="0066FF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17" name="Freeform 33"/>
          <p:cNvSpPr>
            <a:spLocks/>
          </p:cNvSpPr>
          <p:nvPr/>
        </p:nvSpPr>
        <p:spPr bwMode="auto">
          <a:xfrm rot="-8695155">
            <a:off x="5899150" y="4573587"/>
            <a:ext cx="962025" cy="1158875"/>
          </a:xfrm>
          <a:custGeom>
            <a:avLst/>
            <a:gdLst/>
            <a:ahLst/>
            <a:cxnLst>
              <a:cxn ang="0">
                <a:pos x="976" y="0"/>
              </a:cxn>
              <a:cxn ang="0">
                <a:pos x="84" y="764"/>
              </a:cxn>
              <a:cxn ang="0">
                <a:pos x="23" y="728"/>
              </a:cxn>
              <a:cxn ang="0">
                <a:pos x="0" y="984"/>
              </a:cxn>
              <a:cxn ang="0">
                <a:pos x="264" y="881"/>
              </a:cxn>
              <a:cxn ang="0">
                <a:pos x="208" y="837"/>
              </a:cxn>
              <a:cxn ang="0">
                <a:pos x="1028" y="17"/>
              </a:cxn>
              <a:cxn ang="0">
                <a:pos x="976" y="0"/>
              </a:cxn>
            </a:cxnLst>
            <a:rect l="0" t="0" r="r" b="b"/>
            <a:pathLst>
              <a:path w="1028" h="984">
                <a:moveTo>
                  <a:pt x="976" y="0"/>
                </a:moveTo>
                <a:lnTo>
                  <a:pt x="84" y="764"/>
                </a:lnTo>
                <a:lnTo>
                  <a:pt x="23" y="728"/>
                </a:lnTo>
                <a:lnTo>
                  <a:pt x="0" y="984"/>
                </a:lnTo>
                <a:lnTo>
                  <a:pt x="264" y="881"/>
                </a:lnTo>
                <a:lnTo>
                  <a:pt x="208" y="837"/>
                </a:lnTo>
                <a:lnTo>
                  <a:pt x="1028" y="17"/>
                </a:lnTo>
                <a:lnTo>
                  <a:pt x="976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gamma/>
                  <a:shade val="80000"/>
                  <a:invGamma/>
                </a:srgbClr>
              </a:gs>
              <a:gs pos="100000">
                <a:srgbClr val="0066FF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LEAF Vehicle Structure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sp>
        <p:nvSpPr>
          <p:cNvPr id="40" name="Freeform 32"/>
          <p:cNvSpPr>
            <a:spLocks/>
          </p:cNvSpPr>
          <p:nvPr/>
        </p:nvSpPr>
        <p:spPr bwMode="auto">
          <a:xfrm rot="18998559">
            <a:off x="1601179" y="3420687"/>
            <a:ext cx="1077912" cy="1097280"/>
          </a:xfrm>
          <a:custGeom>
            <a:avLst/>
            <a:gdLst/>
            <a:ahLst/>
            <a:cxnLst>
              <a:cxn ang="0">
                <a:pos x="976" y="0"/>
              </a:cxn>
              <a:cxn ang="0">
                <a:pos x="84" y="764"/>
              </a:cxn>
              <a:cxn ang="0">
                <a:pos x="23" y="728"/>
              </a:cxn>
              <a:cxn ang="0">
                <a:pos x="0" y="984"/>
              </a:cxn>
              <a:cxn ang="0">
                <a:pos x="264" y="881"/>
              </a:cxn>
              <a:cxn ang="0">
                <a:pos x="208" y="837"/>
              </a:cxn>
              <a:cxn ang="0">
                <a:pos x="1028" y="17"/>
              </a:cxn>
              <a:cxn ang="0">
                <a:pos x="976" y="0"/>
              </a:cxn>
            </a:cxnLst>
            <a:rect l="0" t="0" r="r" b="b"/>
            <a:pathLst>
              <a:path w="1028" h="984">
                <a:moveTo>
                  <a:pt x="976" y="0"/>
                </a:moveTo>
                <a:lnTo>
                  <a:pt x="84" y="764"/>
                </a:lnTo>
                <a:lnTo>
                  <a:pt x="23" y="728"/>
                </a:lnTo>
                <a:lnTo>
                  <a:pt x="0" y="984"/>
                </a:lnTo>
                <a:lnTo>
                  <a:pt x="264" y="881"/>
                </a:lnTo>
                <a:lnTo>
                  <a:pt x="208" y="837"/>
                </a:lnTo>
                <a:lnTo>
                  <a:pt x="1028" y="17"/>
                </a:lnTo>
                <a:lnTo>
                  <a:pt x="976" y="0"/>
                </a:lnTo>
                <a:close/>
              </a:path>
            </a:pathLst>
          </a:custGeom>
          <a:gradFill rotWithShape="1">
            <a:gsLst>
              <a:gs pos="0">
                <a:srgbClr val="0066FF">
                  <a:gamma/>
                  <a:shade val="80000"/>
                  <a:invGamma/>
                </a:srgbClr>
              </a:gs>
              <a:gs pos="100000">
                <a:srgbClr val="0066FF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098768"/>
            <a:ext cx="32670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1541462"/>
            <a:ext cx="393223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5" name="Freeform 11"/>
          <p:cNvSpPr>
            <a:spLocks/>
          </p:cNvSpPr>
          <p:nvPr/>
        </p:nvSpPr>
        <p:spPr bwMode="auto">
          <a:xfrm>
            <a:off x="1459548" y="2194529"/>
            <a:ext cx="1306512" cy="587760"/>
          </a:xfrm>
          <a:custGeom>
            <a:avLst/>
            <a:gdLst/>
            <a:ahLst/>
            <a:cxnLst>
              <a:cxn ang="0">
                <a:pos x="48" y="432"/>
              </a:cxn>
              <a:cxn ang="0">
                <a:pos x="960" y="432"/>
              </a:cxn>
              <a:cxn ang="0">
                <a:pos x="864" y="0"/>
              </a:cxn>
              <a:cxn ang="0">
                <a:pos x="240" y="0"/>
              </a:cxn>
              <a:cxn ang="0">
                <a:pos x="0" y="432"/>
              </a:cxn>
              <a:cxn ang="0">
                <a:pos x="48" y="432"/>
              </a:cxn>
            </a:cxnLst>
            <a:rect l="0" t="0" r="r" b="b"/>
            <a:pathLst>
              <a:path w="960" h="432">
                <a:moveTo>
                  <a:pt x="48" y="432"/>
                </a:moveTo>
                <a:lnTo>
                  <a:pt x="960" y="432"/>
                </a:lnTo>
                <a:lnTo>
                  <a:pt x="864" y="0"/>
                </a:lnTo>
                <a:lnTo>
                  <a:pt x="240" y="0"/>
                </a:lnTo>
                <a:lnTo>
                  <a:pt x="0" y="432"/>
                </a:lnTo>
                <a:lnTo>
                  <a:pt x="48" y="432"/>
                </a:lnTo>
                <a:close/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749425" y="2868612"/>
            <a:ext cx="10358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Battery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536" y="4327634"/>
            <a:ext cx="22923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20" name="Freeform 36"/>
          <p:cNvSpPr>
            <a:spLocks/>
          </p:cNvSpPr>
          <p:nvPr/>
        </p:nvSpPr>
        <p:spPr bwMode="auto">
          <a:xfrm>
            <a:off x="1706563" y="4991100"/>
            <a:ext cx="573087" cy="347662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0" y="140"/>
              </a:cxn>
              <a:cxn ang="0">
                <a:pos x="170" y="204"/>
              </a:cxn>
              <a:cxn ang="0">
                <a:pos x="364" y="98"/>
              </a:cxn>
              <a:cxn ang="0">
                <a:pos x="364" y="56"/>
              </a:cxn>
              <a:cxn ang="0">
                <a:pos x="186" y="0"/>
              </a:cxn>
              <a:cxn ang="0">
                <a:pos x="0" y="100"/>
              </a:cxn>
            </a:cxnLst>
            <a:rect l="0" t="0" r="r" b="b"/>
            <a:pathLst>
              <a:path w="364" h="204">
                <a:moveTo>
                  <a:pt x="0" y="100"/>
                </a:moveTo>
                <a:lnTo>
                  <a:pt x="0" y="140"/>
                </a:lnTo>
                <a:lnTo>
                  <a:pt x="170" y="204"/>
                </a:lnTo>
                <a:lnTo>
                  <a:pt x="364" y="98"/>
                </a:lnTo>
                <a:lnTo>
                  <a:pt x="364" y="56"/>
                </a:lnTo>
                <a:lnTo>
                  <a:pt x="186" y="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 w="952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9713" y="752475"/>
            <a:ext cx="32607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 descr="Lithium_Ion_Battery_0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2300" y="1285875"/>
            <a:ext cx="1706563" cy="1135063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775" y="1389063"/>
            <a:ext cx="171926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14513" y="2279650"/>
            <a:ext cx="561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n-lt"/>
                <a:ea typeface="HGP創英角ｺﾞｼｯｸUB" pitchFamily="50" charset="-128"/>
              </a:rPr>
              <a:t>Cell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48100" y="2292350"/>
            <a:ext cx="9191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n-lt"/>
                <a:ea typeface="HGP創英角ｺﾞｼｯｸUB" pitchFamily="50" charset="-128"/>
              </a:rPr>
              <a:t>Module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830888" y="2317750"/>
            <a:ext cx="655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n-lt"/>
                <a:ea typeface="HGP創英角ｺﾞｼｯｸUB" pitchFamily="50" charset="-128"/>
              </a:rPr>
              <a:t>Pack</a:t>
            </a:r>
          </a:p>
        </p:txBody>
      </p:sp>
      <p:graphicFrame>
        <p:nvGraphicFramePr>
          <p:cNvPr id="16393" name="Group 9"/>
          <p:cNvGraphicFramePr>
            <a:graphicFrameLocks noGrp="1"/>
          </p:cNvGraphicFramePr>
          <p:nvPr/>
        </p:nvGraphicFramePr>
        <p:xfrm>
          <a:off x="457200" y="2749550"/>
          <a:ext cx="8153400" cy="3352800"/>
        </p:xfrm>
        <a:graphic>
          <a:graphicData uri="http://schemas.openxmlformats.org/drawingml/2006/table">
            <a:tbl>
              <a:tblPr/>
              <a:tblGrid>
                <a:gridCol w="1187450"/>
                <a:gridCol w="3403600"/>
                <a:gridCol w="3562350"/>
              </a:tblGrid>
              <a:tr h="1809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Cell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Structure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Laminated 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Capacity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33Ah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Cathode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Original blended (LMO based)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Anode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Graphite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Module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Consist of Cell numbers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4 cells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Cell connection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2 parallel-2series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8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Pack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Consist of Module numbers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48 Modules (in series)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Total Energy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24 kWh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Max. Power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&gt;90kW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Power/Energy ratio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HGP創英角ｺﾞｼｯｸUB" pitchFamily="50" charset="-128"/>
                        </a:rPr>
                        <a:t>≒4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LEAF Battery Specifications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533400" y="1828800"/>
            <a:ext cx="8077200" cy="16804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1.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LEAF Overview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accent2"/>
                </a:solidFill>
                <a:latin typeface="+mn-lt"/>
                <a:ea typeface="HGP創英角ｺﾞｼｯｸUB" pitchFamily="50" charset="-128"/>
              </a:rPr>
              <a:t>2.</a:t>
            </a:r>
            <a:r>
              <a:rPr kumimoji="0" lang="en-US" altLang="ja-JP" sz="2400" dirty="0">
                <a:latin typeface="+mn-lt"/>
                <a:ea typeface="HGP創英角ｺﾞｼｯｸUB" pitchFamily="50" charset="-128"/>
              </a:rPr>
              <a:t>  </a:t>
            </a:r>
            <a:r>
              <a:rPr kumimoji="0" lang="en-US" altLang="ja-JP" sz="2400" dirty="0" smtClean="0">
                <a:latin typeface="+mn-lt"/>
                <a:ea typeface="HGP創英角ｺﾞｼｯｸUB" pitchFamily="50" charset="-128"/>
              </a:rPr>
              <a:t>Lithium Battery Development at Nissan</a:t>
            </a:r>
            <a:endParaRPr kumimoji="0" lang="en-US" altLang="ja-JP" sz="2400" dirty="0">
              <a:latin typeface="+mn-lt"/>
              <a:ea typeface="HGP創英角ｺﾞｼｯｸUB" pitchFamily="50" charset="-128"/>
            </a:endParaRP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0" lang="en-US" altLang="ja-JP" sz="2400" dirty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3.  </a:t>
            </a:r>
            <a:r>
              <a:rPr kumimoji="0" lang="en-US" altLang="ja-JP" sz="24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HGP創英角ｺﾞｼｯｸUB" pitchFamily="50" charset="-128"/>
              </a:rPr>
              <a:t>Lithium Battery System Design and Safety</a:t>
            </a:r>
            <a:endParaRPr kumimoji="0" lang="en-US" altLang="ja-JP" sz="2400" dirty="0">
              <a:solidFill>
                <a:schemeClr val="bg1">
                  <a:lumMod val="75000"/>
                </a:schemeClr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>
            <a:off x="3352801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92213" y="2176463"/>
            <a:ext cx="7861300" cy="341312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0013" y="2519363"/>
            <a:ext cx="8953500" cy="3863975"/>
          </a:xfrm>
          <a:prstGeom prst="rect">
            <a:avLst/>
          </a:prstGeom>
          <a:gradFill rotWithShape="1">
            <a:gsLst>
              <a:gs pos="0">
                <a:srgbClr val="BADEFC"/>
              </a:gs>
              <a:gs pos="100000">
                <a:srgbClr val="89B0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0013" y="2519363"/>
            <a:ext cx="1092200" cy="38481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41488" y="2466975"/>
            <a:ext cx="6489700" cy="3906838"/>
            <a:chOff x="1088" y="1560"/>
            <a:chExt cx="4088" cy="2392"/>
          </a:xfrm>
        </p:grpSpPr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1088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1315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1542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1" name="Line 9"/>
            <p:cNvSpPr>
              <a:spLocks noChangeShapeType="1"/>
            </p:cNvSpPr>
            <p:nvPr/>
          </p:nvSpPr>
          <p:spPr bwMode="auto">
            <a:xfrm>
              <a:off x="1769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>
              <a:off x="1996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2223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2450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2677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2904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3132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3359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>
              <a:off x="3586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3813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4040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4267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4494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4721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4948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5176" y="1560"/>
              <a:ext cx="0" cy="2392"/>
            </a:xfrm>
            <a:prstGeom prst="line">
              <a:avLst/>
            </a:prstGeom>
            <a:noFill/>
            <a:ln w="9525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8697" name="AutoShape 25"/>
          <p:cNvSpPr>
            <a:spLocks noChangeArrowheads="1"/>
          </p:cNvSpPr>
          <p:nvPr/>
        </p:nvSpPr>
        <p:spPr bwMode="auto">
          <a:xfrm>
            <a:off x="1911350" y="5764213"/>
            <a:ext cx="6907213" cy="300037"/>
          </a:xfrm>
          <a:prstGeom prst="homePlate">
            <a:avLst>
              <a:gd name="adj" fmla="val 575530"/>
            </a:avLst>
          </a:prstGeom>
          <a:solidFill>
            <a:schemeClr val="accent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8" name="AutoShape 26"/>
          <p:cNvSpPr>
            <a:spLocks noChangeArrowheads="1"/>
          </p:cNvSpPr>
          <p:nvPr/>
        </p:nvSpPr>
        <p:spPr bwMode="auto">
          <a:xfrm>
            <a:off x="1911350" y="5013325"/>
            <a:ext cx="6907213" cy="300038"/>
          </a:xfrm>
          <a:prstGeom prst="homePlate">
            <a:avLst>
              <a:gd name="adj" fmla="val 575528"/>
            </a:avLst>
          </a:prstGeom>
          <a:solidFill>
            <a:schemeClr val="accent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2225" y="1143000"/>
            <a:ext cx="89693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73050" indent="-273050"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n"/>
            </a:pPr>
            <a:r>
              <a:rPr lang="en-US" altLang="en-US" sz="2000" dirty="0">
                <a:latin typeface="+mn-lt"/>
                <a:ea typeface="HGP創英角ｺﾞｼｯｸUB" pitchFamily="50" charset="-128"/>
              </a:rPr>
              <a:t>In 1992, </a:t>
            </a:r>
            <a:r>
              <a:rPr lang="en-US" altLang="en-US" sz="2000" dirty="0" smtClean="0">
                <a:latin typeface="+mn-lt"/>
                <a:ea typeface="HGP創英角ｺﾞｼｯｸUB" pitchFamily="50" charset="-128"/>
              </a:rPr>
              <a:t>R&amp;D began </a:t>
            </a:r>
            <a:r>
              <a:rPr lang="en-US" altLang="en-US" sz="2000" dirty="0">
                <a:latin typeface="+mn-lt"/>
                <a:ea typeface="HGP創英角ｺﾞｼｯｸUB" pitchFamily="50" charset="-128"/>
              </a:rPr>
              <a:t>on 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lithium batteries </a:t>
            </a:r>
            <a:r>
              <a:rPr lang="en-US" altLang="en-US" sz="2000" dirty="0" smtClean="0">
                <a:latin typeface="+mn-lt"/>
                <a:ea typeface="HGP創英角ｺﾞｼｯｸUB" pitchFamily="50" charset="-128"/>
              </a:rPr>
              <a:t>for automobile applications</a:t>
            </a:r>
            <a:r>
              <a:rPr lang="en-US" altLang="ja-JP" sz="2000" dirty="0" smtClean="0">
                <a:latin typeface="+mn-lt"/>
                <a:ea typeface="HGP創英角ｺﾞｼｯｸUB" pitchFamily="50" charset="-128"/>
              </a:rPr>
              <a:t>.</a:t>
            </a:r>
            <a:endParaRPr lang="en-US" altLang="ja-JP" sz="2000" dirty="0">
              <a:latin typeface="+mn-lt"/>
              <a:ea typeface="HGP創英角ｺﾞｼｯｸUB" pitchFamily="50" charset="-128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79375" y="3475038"/>
            <a:ext cx="104868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Lithium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Battery</a:t>
            </a:r>
            <a:endParaRPr lang="en-US" altLang="ja-JP" dirty="0">
              <a:solidFill>
                <a:schemeClr val="bg1"/>
              </a:solidFill>
              <a:latin typeface="+mn-lt"/>
              <a:ea typeface="HGP創英角ｺﾞｼｯｸUB" pitchFamily="50" charset="-128"/>
            </a:endParaRP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79375" y="5256213"/>
            <a:ext cx="10005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Vehicle</a:t>
            </a:r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>
            <a:off x="1360488" y="2703513"/>
            <a:ext cx="203200" cy="203200"/>
          </a:xfrm>
          <a:prstGeom prst="ellipse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1535113" y="2563813"/>
            <a:ext cx="230063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‘91 The world’s first LB</a:t>
            </a:r>
          </a:p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      (for cellular phone)</a:t>
            </a:r>
          </a:p>
        </p:txBody>
      </p:sp>
      <p:sp>
        <p:nvSpPr>
          <p:cNvPr id="28704" name="Freeform 32"/>
          <p:cNvSpPr>
            <a:spLocks/>
          </p:cNvSpPr>
          <p:nvPr/>
        </p:nvSpPr>
        <p:spPr bwMode="auto">
          <a:xfrm>
            <a:off x="1735138" y="3095625"/>
            <a:ext cx="346075" cy="152400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348" y="126"/>
              </a:cxn>
              <a:cxn ang="0">
                <a:pos x="198" y="0"/>
              </a:cxn>
              <a:cxn ang="0">
                <a:pos x="174" y="72"/>
              </a:cxn>
              <a:cxn ang="0">
                <a:pos x="0" y="126"/>
              </a:cxn>
            </a:cxnLst>
            <a:rect l="0" t="0" r="r" b="b"/>
            <a:pathLst>
              <a:path w="348" h="126">
                <a:moveTo>
                  <a:pt x="0" y="126"/>
                </a:moveTo>
                <a:lnTo>
                  <a:pt x="348" y="126"/>
                </a:lnTo>
                <a:lnTo>
                  <a:pt x="198" y="0"/>
                </a:lnTo>
                <a:lnTo>
                  <a:pt x="174" y="72"/>
                </a:lnTo>
                <a:lnTo>
                  <a:pt x="0" y="126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2017713" y="3021013"/>
            <a:ext cx="18233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’92 Research start</a:t>
            </a:r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>
            <a:off x="1749425" y="3400425"/>
            <a:ext cx="2157413" cy="207963"/>
          </a:xfrm>
          <a:prstGeom prst="homePlate">
            <a:avLst>
              <a:gd name="adj" fmla="val 180921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7" name="AutoShape 35"/>
          <p:cNvSpPr>
            <a:spLocks noChangeArrowheads="1"/>
          </p:cNvSpPr>
          <p:nvPr/>
        </p:nvSpPr>
        <p:spPr bwMode="auto">
          <a:xfrm>
            <a:off x="3905250" y="3400425"/>
            <a:ext cx="5132388" cy="207963"/>
          </a:xfrm>
          <a:prstGeom prst="homePlate">
            <a:avLst>
              <a:gd name="adj" fmla="val 430403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735138" y="3333750"/>
            <a:ext cx="8762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Co type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3906838" y="3333750"/>
            <a:ext cx="9067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err="1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Mn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 type</a:t>
            </a:r>
          </a:p>
        </p:txBody>
      </p:sp>
      <p:sp>
        <p:nvSpPr>
          <p:cNvPr id="28710" name="AutoShape 38"/>
          <p:cNvSpPr>
            <a:spLocks noChangeArrowheads="1"/>
          </p:cNvSpPr>
          <p:nvPr/>
        </p:nvSpPr>
        <p:spPr bwMode="auto">
          <a:xfrm>
            <a:off x="1749425" y="3714750"/>
            <a:ext cx="3262313" cy="207963"/>
          </a:xfrm>
          <a:prstGeom prst="homePlate">
            <a:avLst>
              <a:gd name="adj" fmla="val 273578"/>
            </a:avLst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1" name="AutoShape 39"/>
          <p:cNvSpPr>
            <a:spLocks noChangeArrowheads="1"/>
          </p:cNvSpPr>
          <p:nvPr/>
        </p:nvSpPr>
        <p:spPr bwMode="auto">
          <a:xfrm>
            <a:off x="4991100" y="3714750"/>
            <a:ext cx="4024313" cy="207963"/>
          </a:xfrm>
          <a:prstGeom prst="homePlate">
            <a:avLst>
              <a:gd name="adj" fmla="val 33748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1735138" y="3651250"/>
            <a:ext cx="14798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lt"/>
                <a:ea typeface="HGP創英角ｺﾞｼｯｸUB" pitchFamily="50" charset="-128"/>
              </a:rPr>
              <a:t>Cylindrical cell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4983163" y="3648075"/>
            <a:ext cx="148951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Laminated cell</a:t>
            </a:r>
          </a:p>
        </p:txBody>
      </p:sp>
      <p:pic>
        <p:nvPicPr>
          <p:cNvPr id="28714" name="Picture 4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5688" y="3986213"/>
            <a:ext cx="1338262" cy="601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715" name="Picture 4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657600"/>
            <a:ext cx="738188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716" name="AutoShape 44"/>
          <p:cNvSpPr>
            <a:spLocks noChangeArrowheads="1"/>
          </p:cNvSpPr>
          <p:nvPr/>
        </p:nvSpPr>
        <p:spPr bwMode="auto">
          <a:xfrm>
            <a:off x="3786188" y="4176713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5894388" y="4176713"/>
            <a:ext cx="1028700" cy="228600"/>
          </a:xfrm>
          <a:prstGeom prst="rightArrow">
            <a:avLst>
              <a:gd name="adj1" fmla="val 50000"/>
              <a:gd name="adj2" fmla="val 112500"/>
            </a:avLst>
          </a:prstGeom>
          <a:gradFill rotWithShape="1">
            <a:gsLst>
              <a:gs pos="0">
                <a:schemeClr val="bg2">
                  <a:gamma/>
                  <a:shade val="46275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718" name="Picture 4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27613" y="4037013"/>
            <a:ext cx="10350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167563" y="2652713"/>
            <a:ext cx="323850" cy="327025"/>
            <a:chOff x="4515" y="1482"/>
            <a:chExt cx="204" cy="206"/>
          </a:xfrm>
        </p:grpSpPr>
        <p:sp>
          <p:nvSpPr>
            <p:cNvPr id="28720" name="Oval 48"/>
            <p:cNvSpPr>
              <a:spLocks noChangeArrowheads="1"/>
            </p:cNvSpPr>
            <p:nvPr/>
          </p:nvSpPr>
          <p:spPr bwMode="auto">
            <a:xfrm>
              <a:off x="4521" y="1482"/>
              <a:ext cx="198" cy="198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8721" name="Picture 49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15" y="1484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6515100" y="2970213"/>
            <a:ext cx="18020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+mn-lt"/>
                <a:ea typeface="HGP創英角ｺﾞｼｯｸUB" pitchFamily="50" charset="-128"/>
              </a:rPr>
              <a:t>‘07 AESC founded</a:t>
            </a:r>
          </a:p>
        </p:txBody>
      </p:sp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988" y="2673350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25" name="Picture 5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5950" y="4819650"/>
            <a:ext cx="854075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726" name="Picture 5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779713" y="4919663"/>
            <a:ext cx="755650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627313" y="5334000"/>
            <a:ext cx="93217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+mn-lt"/>
                <a:ea typeface="HGP創英角ｺﾞｼｯｸUB" pitchFamily="50" charset="-128"/>
              </a:rPr>
              <a:t>Prairie EV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3617913" y="5334000"/>
            <a:ext cx="8071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+mn-lt"/>
                <a:ea typeface="HGP創英角ｺﾞｼｯｸUB" pitchFamily="50" charset="-128"/>
              </a:rPr>
              <a:t>Altra EV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405313" y="5334000"/>
            <a:ext cx="10102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+mn-lt"/>
                <a:ea typeface="HGP創英角ｺﾞｼｯｸUB" pitchFamily="50" charset="-128"/>
              </a:rPr>
              <a:t>Hyper Mini</a:t>
            </a:r>
          </a:p>
        </p:txBody>
      </p:sp>
      <p:graphicFrame>
        <p:nvGraphicFramePr>
          <p:cNvPr id="28730" name="Object 58"/>
          <p:cNvGraphicFramePr>
            <a:graphicFrameLocks noChangeAspect="1"/>
          </p:cNvGraphicFramePr>
          <p:nvPr/>
        </p:nvGraphicFramePr>
        <p:xfrm>
          <a:off x="5553075" y="5661025"/>
          <a:ext cx="762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11" imgW="5714286" imgH="4552381" progId="">
                  <p:embed/>
                </p:oleObj>
              </mc:Choice>
              <mc:Fallback>
                <p:oleObj name="Photo Editor Photo" r:id="rId11" imgW="5714286" imgH="45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106" b="9106"/>
                      <a:stretch>
                        <a:fillRect/>
                      </a:stretch>
                    </p:blipFill>
                    <p:spPr bwMode="auto">
                      <a:xfrm>
                        <a:off x="5553075" y="5661025"/>
                        <a:ext cx="7620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731" name="Picture 59" descr="Tino_hybrid_01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80697">
            <a:off x="4633913" y="5715000"/>
            <a:ext cx="819150" cy="371475"/>
          </a:xfrm>
          <a:prstGeom prst="rect">
            <a:avLst/>
          </a:prstGeom>
          <a:noFill/>
        </p:spPr>
      </p:pic>
      <p:pic>
        <p:nvPicPr>
          <p:cNvPr id="28732" name="Picture 60" descr="fcv2005_01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5581650"/>
            <a:ext cx="917575" cy="596900"/>
          </a:xfrm>
          <a:prstGeom prst="rect">
            <a:avLst/>
          </a:prstGeom>
          <a:noFill/>
        </p:spPr>
      </p:pic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1873250" y="4984571"/>
            <a:ext cx="45557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n-lt"/>
                <a:ea typeface="HGP創英角ｺﾞｼｯｸUB" pitchFamily="50" charset="-128"/>
              </a:rPr>
              <a:t>EV</a:t>
            </a: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1873250" y="5735280"/>
            <a:ext cx="12490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n-lt"/>
                <a:ea typeface="HGP創英角ｺﾞｼｯｸUB" pitchFamily="50" charset="-128"/>
              </a:rPr>
              <a:t>HEV / FCV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618361" y="6070600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latin typeface="+mn-lt"/>
                <a:ea typeface="HGP創英角ｺﾞｼｯｸUB" pitchFamily="50" charset="-128"/>
              </a:rPr>
              <a:t>Tino HEV</a:t>
            </a: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5539832" y="6070600"/>
            <a:ext cx="7361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latin typeface="+mn-lt"/>
                <a:ea typeface="HGP創英角ｺﾞｼｯｸUB" pitchFamily="50" charset="-128"/>
              </a:rPr>
              <a:t>03 FCV</a:t>
            </a: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6385969" y="6070600"/>
            <a:ext cx="7361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200">
                <a:latin typeface="+mn-lt"/>
                <a:ea typeface="HGP創英角ｺﾞｼｯｸUB" pitchFamily="50" charset="-128"/>
              </a:rPr>
              <a:t>05 FCV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1163638" y="2151063"/>
            <a:ext cx="698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1991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8242300" y="2151063"/>
            <a:ext cx="698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2010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4475163" y="2151063"/>
            <a:ext cx="698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chemeClr val="bg1"/>
                </a:solidFill>
                <a:latin typeface="+mn-lt"/>
                <a:ea typeface="HGP創英角ｺﾞｼｯｸUB" pitchFamily="50" charset="-128"/>
              </a:rPr>
              <a:t>2000</a:t>
            </a:r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>
            <a:off x="85725" y="4733925"/>
            <a:ext cx="89535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7859713" y="6388100"/>
            <a:ext cx="133562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FUGA Hybrid</a:t>
            </a:r>
          </a:p>
        </p:txBody>
      </p:sp>
      <p:pic>
        <p:nvPicPr>
          <p:cNvPr id="28744" name="Picture 72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975" y="4360863"/>
            <a:ext cx="1676400" cy="1049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745" name="Picture 73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950" y="5486400"/>
            <a:ext cx="18288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746" name="Picture 74" descr="ZE0-101203-59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4191000"/>
            <a:ext cx="754063" cy="520700"/>
          </a:xfrm>
          <a:prstGeom prst="rect">
            <a:avLst/>
          </a:prstGeom>
          <a:noFill/>
        </p:spPr>
      </p:pic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8378825" y="5137150"/>
            <a:ext cx="62388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+mn-lt"/>
                <a:ea typeface="HGP創英角ｺﾞｼｯｸUB" pitchFamily="50" charset="-128"/>
              </a:rPr>
              <a:t>LEAF</a:t>
            </a:r>
          </a:p>
        </p:txBody>
      </p:sp>
      <p:sp>
        <p:nvSpPr>
          <p:cNvPr id="76" name="Rectangle 58"/>
          <p:cNvSpPr>
            <a:spLocks noChangeArrowheads="1"/>
          </p:cNvSpPr>
          <p:nvPr/>
        </p:nvSpPr>
        <p:spPr bwMode="auto">
          <a:xfrm>
            <a:off x="3276600" y="226368"/>
            <a:ext cx="586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457200" anchor="ctr">
            <a:spAutoFit/>
          </a:bodyPr>
          <a:lstStyle/>
          <a:p>
            <a:pPr marL="185738" indent="-185738" algn="r"/>
            <a:r>
              <a:rPr kumimoji="0" lang="en-US" altLang="ja-JP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P創英角ｺﾞｼｯｸUB" pitchFamily="50" charset="-128"/>
              </a:rPr>
              <a:t>Nissan Li Battery History</a:t>
            </a:r>
            <a:endParaRPr kumimoji="0" lang="en-US" altLang="ja-JP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P創英角ｺﾞｼｯｸUB" pitchFamily="50" charset="-128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81400" y="4913312"/>
            <a:ext cx="95726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12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A Dual Br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AAAA"/>
      </a:accent1>
      <a:accent2>
        <a:srgbClr val="ED181E"/>
      </a:accent2>
      <a:accent3>
        <a:srgbClr val="FFFFFF"/>
      </a:accent3>
      <a:accent4>
        <a:srgbClr val="000000"/>
      </a:accent4>
      <a:accent5>
        <a:srgbClr val="D2D2D2"/>
      </a:accent5>
      <a:accent6>
        <a:srgbClr val="D7151A"/>
      </a:accent6>
      <a:hlink>
        <a:srgbClr val="777777"/>
      </a:hlink>
      <a:folHlink>
        <a:srgbClr val="AAAAAA"/>
      </a:folHlink>
    </a:clrScheme>
    <a:fontScheme name="NNA Dual Bra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chemeClr val="accent1"/>
        </a:solidFill>
        <a:ln w="7620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NNA Dual Br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A Dual Bran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NA Dual Bran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A Dual Bran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A Dual Br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A Dual Br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NA Dual Br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1182</Words>
  <Application>Microsoft Office PowerPoint</Application>
  <PresentationFormat>On-screen Show (4:3)</PresentationFormat>
  <Paragraphs>369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NNA Dual Brand</vt:lpstr>
      <vt:lpstr>Photo Editor Photo</vt:lpstr>
      <vt:lpstr>EV / HEV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Case, Charlie (NHTSA)</dc:creator>
  <cp:lastModifiedBy>Charlie.Case</cp:lastModifiedBy>
  <cp:revision>123</cp:revision>
  <cp:lastPrinted>1601-01-01T00:00:00Z</cp:lastPrinted>
  <dcterms:created xsi:type="dcterms:W3CDTF">1601-01-01T00:00:00Z</dcterms:created>
  <dcterms:modified xsi:type="dcterms:W3CDTF">2012-05-17T21:16:35Z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