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69" r:id="rId3"/>
    <p:sldId id="260" r:id="rId4"/>
    <p:sldId id="265" r:id="rId5"/>
    <p:sldId id="262" r:id="rId6"/>
    <p:sldId id="263" r:id="rId7"/>
    <p:sldId id="278" r:id="rId8"/>
    <p:sldId id="266" r:id="rId9"/>
    <p:sldId id="267" r:id="rId10"/>
    <p:sldId id="291" r:id="rId11"/>
    <p:sldId id="256" r:id="rId12"/>
    <p:sldId id="271" r:id="rId13"/>
    <p:sldId id="280" r:id="rId14"/>
    <p:sldId id="293" r:id="rId15"/>
    <p:sldId id="275" r:id="rId16"/>
    <p:sldId id="281" r:id="rId17"/>
    <p:sldId id="284" r:id="rId18"/>
    <p:sldId id="283" r:id="rId19"/>
    <p:sldId id="273" r:id="rId20"/>
    <p:sldId id="285" r:id="rId21"/>
    <p:sldId id="274" r:id="rId22"/>
    <p:sldId id="289" r:id="rId23"/>
    <p:sldId id="29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bawer" initials="pb" lastIdx="21" clrIdx="0"/>
  <p:cmAuthor id="1" name="Kevin.Sylvester" initials="KJS" lastIdx="28" clrIdx="1"/>
  <p:cmAuthor id="2" name="Kristie Johnson" initials="KJ" lastIdx="9" clrIdx="2"/>
  <p:cmAuthor id="3" name="USDOT_User" initials="U"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008AC6"/>
    <a:srgbClr val="EB751F"/>
    <a:srgbClr val="2A3B8F"/>
    <a:srgbClr val="B4C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82521" autoAdjust="0"/>
  </p:normalViewPr>
  <p:slideViewPr>
    <p:cSldViewPr snapToGrid="0">
      <p:cViewPr>
        <p:scale>
          <a:sx n="100" d="100"/>
          <a:sy n="100" d="100"/>
        </p:scale>
        <p:origin x="-58" y="-58"/>
      </p:cViewPr>
      <p:guideLst>
        <p:guide orient="horz" pos="2160"/>
        <p:guide pos="2880"/>
      </p:guideLst>
    </p:cSldViewPr>
  </p:slideViewPr>
  <p:outlineViewPr>
    <p:cViewPr>
      <p:scale>
        <a:sx n="33" d="100"/>
        <a:sy n="33" d="100"/>
      </p:scale>
      <p:origin x="0" y="118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84" y="19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2-03-30T14:07:31.753" idx="9">
    <p:pos x="10" y="10"/>
    <p:text>The top left pic looks like a speed hump not a bump.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0E2D8A-1B1D-4639-BE07-5ABC7D99BDF1}" type="datetimeFigureOut">
              <a:rPr lang="en-US" smtClean="0"/>
              <a:pPr/>
              <a:t>11/9/2012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85A85B-FA27-482E-AF7A-7297BBAB5CDE}" type="slidenum">
              <a:rPr lang="en-US" smtClean="0"/>
              <a:pPr/>
              <a:t>‹#›</a:t>
            </a:fld>
            <a:endParaRPr lang="en-US" dirty="0"/>
          </a:p>
        </p:txBody>
      </p:sp>
    </p:spTree>
    <p:extLst>
      <p:ext uri="{BB962C8B-B14F-4D97-AF65-F5344CB8AC3E}">
        <p14:creationId xmlns:p14="http://schemas.microsoft.com/office/powerpoint/2010/main" val="402710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fmta.com/cms/bsafe/28414.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Introduction:</a:t>
            </a:r>
            <a:r>
              <a:rPr lang="en-US" dirty="0" smtClean="0"/>
              <a:t>  </a:t>
            </a:r>
          </a:p>
          <a:p>
            <a:r>
              <a:rPr lang="en-US" dirty="0" smtClean="0"/>
              <a:t>In</a:t>
            </a:r>
            <a:r>
              <a:rPr lang="en-US" baseline="0" dirty="0" smtClean="0"/>
              <a:t> this activity, we’ll take a look at a number of roadway signs, signals, and symbols (pavement markings).  We’ll talk about what they mean and what action is needed based on your role, as a driver of a motorized vehicle (motorist), as a driver of a non-motorized vehicle (bicyclist),  or as a pedestrian.  </a:t>
            </a:r>
          </a:p>
          <a:p>
            <a:endParaRPr lang="en-US" baseline="0" dirty="0" smtClean="0"/>
          </a:p>
          <a:p>
            <a:r>
              <a:rPr lang="en-US" b="1" baseline="0" dirty="0" smtClean="0"/>
              <a:t>Background:  </a:t>
            </a:r>
          </a:p>
          <a:p>
            <a:r>
              <a:rPr lang="en-US" baseline="0" dirty="0" smtClean="0"/>
              <a:t>The signs, signals, and symbols and pavement markings used in this presentation are approved through an organizing body of professionals as part of the Federal Highway Administration of the U.S. Department of Transportation. This group puts forth a manual to encourage a standard use of signage throughout the United States. So,  if visiting another State you should see the same signs, symbols and pavement markings as you see in your State.  (FYI- the manual referenced is called the Manual on Uniformed Traffic Control Devices (MUTCD) and the organizing body is the MUTCD Team.) Some States and localities are testing different strategies for pavement markings to see if they are effective for increasing the safety of pedestrians and bicyclists.  These are not included in this presentation.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Sign:  Pedestrian Crossing</a:t>
            </a:r>
            <a:endParaRPr lang="en-US" dirty="0" smtClean="0"/>
          </a:p>
          <a:p>
            <a:endParaRPr lang="en-US" b="1" dirty="0" smtClean="0"/>
          </a:p>
          <a:p>
            <a:r>
              <a:rPr lang="en-US" b="1" dirty="0" smtClean="0"/>
              <a:t>Road Marking:  Pedestrian Crosswalk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dirty="0" smtClean="0"/>
              <a:t> – You are required by law to slow down (yield) or stop to allow pedestrians in the crosswalk, to finish crossing.   Know</a:t>
            </a:r>
            <a:r>
              <a:rPr lang="en-US" baseline="0" dirty="0" smtClean="0"/>
              <a:t> your State and local laws, you may be required to stop when there is a pedestrian waiting to cross the street.  </a:t>
            </a:r>
            <a:endParaRPr lang="en-US" dirty="0" smtClean="0"/>
          </a:p>
          <a:p>
            <a:endParaRPr lang="en-US" dirty="0" smtClean="0"/>
          </a:p>
          <a:p>
            <a:r>
              <a:rPr lang="en-US" b="1" dirty="0" smtClean="0"/>
              <a:t>Motorist</a:t>
            </a:r>
            <a:r>
              <a:rPr lang="en-US" dirty="0" smtClean="0"/>
              <a:t> – Same as for bicyclist.  </a:t>
            </a:r>
          </a:p>
          <a:p>
            <a:endParaRPr lang="en-US" dirty="0" smtClean="0"/>
          </a:p>
          <a:p>
            <a:r>
              <a:rPr lang="en-US" b="1" dirty="0" smtClean="0"/>
              <a:t>Pedestrian</a:t>
            </a:r>
            <a:r>
              <a:rPr lang="en-US" dirty="0" smtClean="0"/>
              <a:t> – You have the right of way if you are already in the crosswalk.  Motorists and bicyclists should slow down for you.  Always err on the side of caution and watch out to make sure motorists and bicyclists do what they are supposed to do.  If they don’t, you have the most to lose in a crash, so walk defensively.  </a:t>
            </a:r>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Pedestrian Crossing </a:t>
            </a:r>
            <a:r>
              <a:rPr lang="en-US" dirty="0" smtClean="0"/>
              <a:t>– You may see sign in the color shown or in yellow; remember this color means warning. Many local</a:t>
            </a:r>
            <a:r>
              <a:rPr lang="en-US" baseline="0" dirty="0" smtClean="0"/>
              <a:t> communities are choosing to install these signs in addition to the pedestrian crossing road markings as an extra reminder to bicyclists and motorists to yield to pedestrians.  Note how the fluorescent color is easily seen in gray/rainy weather.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dirty="0" smtClean="0"/>
              <a:t> – You are required by law to slow down (yield) to allow pedestrians to cross in the crosswalk.  </a:t>
            </a:r>
          </a:p>
          <a:p>
            <a:endParaRPr lang="en-US" dirty="0" smtClean="0"/>
          </a:p>
          <a:p>
            <a:r>
              <a:rPr lang="en-US" b="1" dirty="0" smtClean="0"/>
              <a:t>Motorist</a:t>
            </a:r>
            <a:r>
              <a:rPr lang="en-US" dirty="0" smtClean="0"/>
              <a:t> – Same as for bicyclist.</a:t>
            </a:r>
          </a:p>
          <a:p>
            <a:endParaRPr lang="en-US" dirty="0" smtClean="0"/>
          </a:p>
          <a:p>
            <a:r>
              <a:rPr lang="en-US" b="1" dirty="0" smtClean="0"/>
              <a:t>Pedestrian</a:t>
            </a:r>
            <a:r>
              <a:rPr lang="en-US" dirty="0" smtClean="0"/>
              <a:t> – You have the right-of-way if you are already in the crosswalk.  Motorists and bicyclists should slow down for you.  Always err on the side of caution and watch out for motorists and bicyclists. </a:t>
            </a:r>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Stop  </a:t>
            </a:r>
          </a:p>
          <a:p>
            <a:endParaRPr lang="en-US" b="1" dirty="0" smtClean="0"/>
          </a:p>
          <a:p>
            <a:r>
              <a:rPr lang="en-US" b="1" dirty="0" smtClean="0"/>
              <a:t>Path Marking:  Stop line (white). Divided</a:t>
            </a:r>
            <a:r>
              <a:rPr lang="en-US" b="1" baseline="0" dirty="0" smtClean="0"/>
              <a:t> lane (yellow)</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aseline="0" dirty="0" smtClean="0"/>
              <a:t> – The stop sign is for all path users.  You must stop (at the white stop line) and look left-right-left again, for traffic. The white stop line is where you are expected to stop and look left-right-left for traffic before proceeding. If you can’t see clearly, because maybe the tree branches are in the way, roll forward to the edge and again look left-right-left again for traffic.  Proceed only when clear. </a:t>
            </a:r>
          </a:p>
          <a:p>
            <a:r>
              <a:rPr lang="en-US" baseline="0" dirty="0" smtClean="0"/>
              <a:t>Ride to the right of the yellow line; traffic going the opposite direction will use the left lane.</a:t>
            </a:r>
          </a:p>
          <a:p>
            <a:endParaRPr lang="en-US" baseline="0" dirty="0" smtClean="0"/>
          </a:p>
          <a:p>
            <a:r>
              <a:rPr lang="en-US" b="1" baseline="0" dirty="0" smtClean="0"/>
              <a:t>Motorist</a:t>
            </a:r>
            <a:r>
              <a:rPr lang="en-US" baseline="0" dirty="0" smtClean="0"/>
              <a:t> – In this scenario, the motorists in the parking lot have the right-of-way because the stop sign is for path users.  Motorists should always drive cautiously in case a bicyclist doesn’t stop. </a:t>
            </a:r>
          </a:p>
          <a:p>
            <a:endParaRPr lang="en-US" baseline="0" dirty="0" smtClean="0"/>
          </a:p>
          <a:p>
            <a:r>
              <a:rPr lang="en-US" b="1" baseline="0" dirty="0" smtClean="0"/>
              <a:t>Pedestrian</a:t>
            </a:r>
            <a:r>
              <a:rPr lang="en-US" baseline="0" dirty="0" smtClean="0"/>
              <a:t> – Since the sign is on the path, it is for all users of the path.  Therefore, a pedestrian is required to stop and proceed only when clear.  Before crossing, stop to the far right of the path and look left, right, left, and behind you (for bicycles) to make sure it is safe to cross. Walk to the right of the yellow line; traffic going the opposite direction will use the left lane.</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085A85B-FA27-482E-AF7A-7297BBAB5CD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Sign:  Approaching Railroad</a:t>
            </a:r>
            <a:r>
              <a:rPr lang="en-US" b="1" baseline="0" dirty="0" smtClean="0"/>
              <a:t> Crossing (top picture)</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Yellow signs indicate caution.  This circular</a:t>
            </a:r>
            <a:r>
              <a:rPr lang="en-US" b="0" baseline="0" dirty="0" smtClean="0"/>
              <a:t> </a:t>
            </a:r>
            <a:r>
              <a:rPr lang="en-US" b="0" dirty="0" smtClean="0"/>
              <a:t>sign is frequently posted before a railroad crossing.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Signal:  Railroad Signal</a:t>
            </a:r>
            <a:r>
              <a:rPr lang="en-US" b="1" dirty="0" smtClean="0"/>
              <a:t>  (bottom picture)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Road Marking:  Approaching</a:t>
            </a:r>
            <a:r>
              <a:rPr lang="en-US" b="1" baseline="0" dirty="0" smtClean="0"/>
              <a:t> Railroad Crossing (bottom picture)</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a:t>
            </a:r>
          </a:p>
          <a:p>
            <a:r>
              <a:rPr lang="en-US" baseline="0" dirty="0" smtClean="0"/>
              <a:t>(top picture) Yellow signs indicate CAUTION.  This circular sign is used in advance of a railroad crossing to provide the road user extra warning that a railroad crossing is ahead; the user should be prepared to react.   </a:t>
            </a:r>
          </a:p>
          <a:p>
            <a:r>
              <a:rPr lang="en-US" baseline="0" dirty="0" smtClean="0"/>
              <a:t>(bottom picture) Be prepared to stop if the railroad crossing signal is activated (signal flashes and gate is down or coming down).  If the sign is flashing, </a:t>
            </a:r>
            <a:r>
              <a:rPr lang="en-US" u="sng" baseline="0" dirty="0" smtClean="0"/>
              <a:t>DO NOT </a:t>
            </a:r>
            <a:r>
              <a:rPr lang="en-US" baseline="0" dirty="0" smtClean="0"/>
              <a:t>attempt to beat the gate and cross or go around it.   </a:t>
            </a:r>
          </a:p>
          <a:p>
            <a:endParaRPr lang="en-US" b="1" baseline="0" dirty="0" smtClean="0"/>
          </a:p>
          <a:p>
            <a:r>
              <a:rPr lang="en-US" b="1" baseline="0" dirty="0" smtClean="0"/>
              <a:t>Motorist</a:t>
            </a:r>
            <a:r>
              <a:rPr lang="en-US" baseline="0" dirty="0" smtClean="0"/>
              <a:t> – </a:t>
            </a:r>
          </a:p>
          <a:p>
            <a:r>
              <a:rPr lang="en-US" baseline="0" dirty="0" smtClean="0"/>
              <a:t>(top picture) Yellow signs indicate CAUTION.  This circular sign is used in advance of a railroad crossing to provide the road user extra warning that a railroad crossing is ahead and the user should be prepared to react.   </a:t>
            </a:r>
          </a:p>
          <a:p>
            <a:r>
              <a:rPr lang="en-US" baseline="0" dirty="0" smtClean="0"/>
              <a:t>(bottom picture) Be prepared to stop if the railroad crossing signal is activated (signal flashes and gate is down or coming down).  If the sign is flashing, </a:t>
            </a:r>
            <a:r>
              <a:rPr lang="en-US" u="sng" baseline="0" dirty="0" smtClean="0"/>
              <a:t>DO NOT </a:t>
            </a:r>
            <a:r>
              <a:rPr lang="en-US" baseline="0" dirty="0" smtClean="0"/>
              <a:t>attempt to beat the gate and cross or go around it. </a:t>
            </a:r>
          </a:p>
          <a:p>
            <a:endParaRPr lang="en-US" b="1" baseline="0" dirty="0" smtClean="0"/>
          </a:p>
          <a:p>
            <a:r>
              <a:rPr lang="en-US" b="1" baseline="0" dirty="0" smtClean="0"/>
              <a:t>Pedestrian</a:t>
            </a:r>
            <a:r>
              <a:rPr lang="en-US" baseline="0" dirty="0" smtClean="0"/>
              <a:t> – </a:t>
            </a:r>
          </a:p>
          <a:p>
            <a:r>
              <a:rPr lang="en-US" baseline="0" dirty="0" smtClean="0"/>
              <a:t>Neither picture specifically relates to pedestrians, but it is important to emphasize that railroads are not a place to hang out.  If you cross the tracks as part of your walk to school or other places, follow the same rules as for bicyclists and motorists.   </a:t>
            </a:r>
            <a:endParaRPr lang="en-US" dirty="0" smtClean="0"/>
          </a:p>
          <a:p>
            <a:endParaRPr lang="en-US" dirty="0" smtClean="0"/>
          </a:p>
          <a:p>
            <a:r>
              <a:rPr lang="en-US" dirty="0" smtClean="0"/>
              <a:t>Additional important points</a:t>
            </a:r>
            <a:r>
              <a:rPr lang="en-US" baseline="0" dirty="0" smtClean="0"/>
              <a:t> for all:</a:t>
            </a:r>
          </a:p>
          <a:p>
            <a:r>
              <a:rPr lang="en-US" baseline="0" dirty="0" smtClean="0"/>
              <a:t>Not all railroad crossings have active lights and gates.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085A85B-FA27-482E-AF7A-7297BBAB5CD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Road Marking:  Double Yellow Line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(top picture) Vehicles</a:t>
            </a:r>
            <a:r>
              <a:rPr lang="en-US" b="0" baseline="0" dirty="0" smtClean="0"/>
              <a:t> </a:t>
            </a:r>
            <a:r>
              <a:rPr lang="en-US" b="0" dirty="0" smtClean="0"/>
              <a:t>may</a:t>
            </a:r>
            <a:r>
              <a:rPr lang="en-US" b="0" baseline="0" dirty="0" smtClean="0"/>
              <a:t> not pass slower moving traffic in front of you.  Maintain your current position on the roadway.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Railroad Tracks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(bottom picture) Sometimes railroad tracks will have a drop bar to prevent</a:t>
            </a:r>
            <a:r>
              <a:rPr lang="en-US" b="0" baseline="0" dirty="0" smtClean="0"/>
              <a:t> traffic from crossing when a train is approaching and sometimes it will look like this.  Usually there is flashing light to direct vehicles to a train approaching.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a:t>
            </a:r>
          </a:p>
          <a:p>
            <a:r>
              <a:rPr lang="en-US" baseline="0" dirty="0" smtClean="0"/>
              <a:t>(top picture) As a bicyclist you are a vehicle on the road; the same rules of the road apply.  Do not pass on the left; maintain your current position on the roadway. </a:t>
            </a:r>
          </a:p>
          <a:p>
            <a:r>
              <a:rPr lang="en-US" baseline="0" dirty="0" smtClean="0"/>
              <a:t>(bottom picture) For bicyclists in particular, a railroad sign should alert a bicyclist to adjust to cross the tracks </a:t>
            </a:r>
            <a:r>
              <a:rPr lang="en-US" u="sng" baseline="0" dirty="0" smtClean="0"/>
              <a:t>making sure their bike tires are turned to a 90 degree angle to both tracks</a:t>
            </a:r>
            <a:r>
              <a:rPr lang="en-US" baseline="0" dirty="0" smtClean="0"/>
              <a:t>.</a:t>
            </a:r>
          </a:p>
          <a:p>
            <a:endParaRPr lang="en-US" baseline="0" dirty="0" smtClean="0"/>
          </a:p>
          <a:p>
            <a:r>
              <a:rPr lang="en-US" b="1" baseline="0" dirty="0" smtClean="0"/>
              <a:t>Motorist</a:t>
            </a:r>
            <a:r>
              <a:rPr lang="en-US" baseline="0" dirty="0" smtClean="0"/>
              <a:t> – </a:t>
            </a:r>
          </a:p>
          <a:p>
            <a:r>
              <a:rPr lang="en-US" baseline="0" dirty="0" smtClean="0"/>
              <a:t>(top picture) Do not pass; maintain your current position on the roadway</a:t>
            </a:r>
          </a:p>
          <a:p>
            <a:r>
              <a:rPr lang="en-US" baseline="0" dirty="0" smtClean="0"/>
              <a:t>(bottom picture) As a motorist, cross the tracks; do not stop on tracks or try to beat a train.  </a:t>
            </a:r>
          </a:p>
          <a:p>
            <a:endParaRPr lang="en-US" baseline="0" dirty="0" smtClean="0"/>
          </a:p>
          <a:p>
            <a:r>
              <a:rPr lang="en-US" b="1" baseline="0" dirty="0" smtClean="0"/>
              <a:t>Pedestrian</a:t>
            </a:r>
            <a:r>
              <a:rPr lang="en-US" baseline="0" dirty="0" smtClean="0"/>
              <a:t> – </a:t>
            </a:r>
          </a:p>
          <a:p>
            <a:r>
              <a:rPr lang="en-US" baseline="0" dirty="0" smtClean="0"/>
              <a:t>(top picture) Not applicable</a:t>
            </a:r>
          </a:p>
          <a:p>
            <a:r>
              <a:rPr lang="en-US" baseline="0" dirty="0" smtClean="0"/>
              <a:t>(bottom picture) Railroads are not a place to hang out.  If you cross the tracks as part of your walk to school or other places, follow the same rules as for bicyclists and motorists.   </a:t>
            </a:r>
            <a:endParaRPr lang="en-US" dirty="0" smtClean="0"/>
          </a:p>
          <a:p>
            <a:endParaRPr lang="en-US" dirty="0" smtClean="0"/>
          </a:p>
          <a:p>
            <a:r>
              <a:rPr lang="en-US" dirty="0" smtClean="0"/>
              <a:t>Additional important points</a:t>
            </a:r>
            <a:r>
              <a:rPr lang="en-US" baseline="0" dirty="0" smtClean="0"/>
              <a:t> for all road users:</a:t>
            </a:r>
          </a:p>
          <a:p>
            <a:r>
              <a:rPr lang="en-US" baseline="0" dirty="0" smtClean="0"/>
              <a:t>Not all railroad crossings have active lights and gates.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085A85B-FA27-482E-AF7A-7297BBAB5CD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Signal:  Traffic Light</a:t>
            </a:r>
          </a:p>
          <a:p>
            <a:endParaRPr lang="en-US" b="1" dirty="0" smtClean="0"/>
          </a:p>
          <a:p>
            <a:r>
              <a:rPr lang="en-US" b="1" dirty="0" smtClean="0"/>
              <a:t>Sign:  Approaching</a:t>
            </a:r>
            <a:r>
              <a:rPr lang="en-US" b="1" baseline="0" dirty="0" smtClean="0"/>
              <a:t> Traffic Signal</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Yellow signs indicate caution.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a:t>
            </a:r>
          </a:p>
          <a:p>
            <a:r>
              <a:rPr lang="en-US" baseline="0" dirty="0" smtClean="0"/>
              <a:t>(top picture) Review:  red means stop; green means go only when clear; yellow means prepare to stop.   </a:t>
            </a:r>
          </a:p>
          <a:p>
            <a:r>
              <a:rPr lang="en-US" baseline="0" dirty="0" smtClean="0"/>
              <a:t>(bottom photo) This sign is often placed prior to a traffic signal when traffic engineers feel it is best to give the driver extra warning (like when there is a curve or hill before the signal).  This gives the driver a warning to get ready to react accordingly. The traffic light sign indicates to slow down and look for the upcoming traffic signal (since you don’t know if the signal will be red, yellow, or green, you should always slow down). </a:t>
            </a:r>
          </a:p>
          <a:p>
            <a:endParaRPr lang="en-US" baseline="0" dirty="0" smtClean="0"/>
          </a:p>
          <a:p>
            <a:r>
              <a:rPr lang="en-US" b="1" baseline="0" dirty="0" smtClean="0"/>
              <a:t>Motorist</a:t>
            </a:r>
            <a:r>
              <a:rPr lang="en-US" baseline="0" dirty="0" smtClean="0"/>
              <a:t> – Same as for bicyclist.</a:t>
            </a:r>
          </a:p>
          <a:p>
            <a:endParaRPr lang="en-US" baseline="0" dirty="0" smtClean="0"/>
          </a:p>
          <a:p>
            <a:r>
              <a:rPr lang="en-US" b="1" baseline="0" dirty="0" smtClean="0"/>
              <a:t>Pedestrian</a:t>
            </a:r>
            <a:r>
              <a:rPr lang="en-US" baseline="0" dirty="0" smtClean="0"/>
              <a:t> – </a:t>
            </a:r>
          </a:p>
          <a:p>
            <a:r>
              <a:rPr lang="en-US" baseline="0" dirty="0" smtClean="0"/>
              <a:t>(top picture) While traffic signals like this are for vehicles, pedestrians should make note.  If the vehicle has a green light, you should not try to cross the street and expect the drivers to stop just because you are in a crosswalk.  If the signal is red, make sure the bicycle or motorist has actually stopped and no other traffic is turning, before you attempt to cross the street.</a:t>
            </a:r>
          </a:p>
          <a:p>
            <a:r>
              <a:rPr lang="en-US" baseline="0" dirty="0" smtClean="0"/>
              <a:t>(bottom picture) This sign is directed at vehicles (bicyclists and motorists) </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Left Turn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Lane</a:t>
            </a:r>
            <a:r>
              <a:rPr lang="en-US" b="1" baseline="0" dirty="0" smtClean="0"/>
              <a:t> Marking:  Right Turn only</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Signs, signals and road markings direct the road user where he/she should be positioned on the roadway.  In addition to being in the proper lane, a bicyclist should also use the left hand or right hand turn signal to indicate his/her intended behavior to other road users.</a:t>
            </a:r>
          </a:p>
          <a:p>
            <a:endParaRPr lang="en-US" baseline="0" dirty="0" smtClean="0"/>
          </a:p>
          <a:p>
            <a:r>
              <a:rPr lang="en-US" b="1" baseline="0" dirty="0" smtClean="0"/>
              <a:t>Motorist</a:t>
            </a:r>
            <a:r>
              <a:rPr lang="en-US" baseline="0" dirty="0" smtClean="0"/>
              <a:t> – Signs, signals and road markings direct the road user where he/she should be positioned on the roadway. In addition to being in the proper lane, a motorist should also use a left or right turn signal to indicate his/her intended behavior. </a:t>
            </a:r>
          </a:p>
          <a:p>
            <a:endParaRPr lang="en-US" baseline="0" dirty="0" smtClean="0"/>
          </a:p>
          <a:p>
            <a:r>
              <a:rPr lang="en-US" b="1" baseline="0" dirty="0" smtClean="0"/>
              <a:t>Pedestrian</a:t>
            </a:r>
            <a:r>
              <a:rPr lang="en-US" baseline="0" dirty="0" smtClean="0"/>
              <a:t> – These signs and markings are for vehicles.  However, if you are trying to cross the street, make sure you make eye contact with the bicyclist or motorist, and look for turning vehicles whose drivers may not see you.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No</a:t>
            </a:r>
            <a:r>
              <a:rPr lang="en-US" b="1" baseline="0" dirty="0" smtClean="0"/>
              <a:t> Right Turn</a:t>
            </a:r>
          </a:p>
          <a:p>
            <a:endParaRPr lang="en-US" b="1" baseline="0" dirty="0" smtClean="0"/>
          </a:p>
          <a:p>
            <a:r>
              <a:rPr lang="en-US" b="1" baseline="0" dirty="0" smtClean="0"/>
              <a:t>Sign:  One Way only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Both signs are for vehicles – that means bicycles as well as cars.  You are not permitted to turn right; you may only travel in the direction the ONE WAY sign is pointing.</a:t>
            </a:r>
          </a:p>
          <a:p>
            <a:endParaRPr lang="en-US" baseline="0" dirty="0" smtClean="0"/>
          </a:p>
          <a:p>
            <a:r>
              <a:rPr lang="en-US" b="1" baseline="0" dirty="0" smtClean="0"/>
              <a:t>Motorist</a:t>
            </a:r>
            <a:r>
              <a:rPr lang="en-US" baseline="0" dirty="0" smtClean="0"/>
              <a:t> – Same as for bicyclist.</a:t>
            </a:r>
          </a:p>
          <a:p>
            <a:endParaRPr lang="en-US" baseline="0" dirty="0" smtClean="0"/>
          </a:p>
          <a:p>
            <a:r>
              <a:rPr lang="en-US" b="1" baseline="0" dirty="0" smtClean="0"/>
              <a:t>Pedestrian</a:t>
            </a:r>
            <a:r>
              <a:rPr lang="en-US" baseline="0" dirty="0" smtClean="0"/>
              <a:t>- The no right hand turn sign is typically a sign used for vehicles (both bicyclists and motorists). The one way sign indicates which direction traffic is coming from.  Before crossing the street, look for traffic in the direction traffic is coming from.   Even though a no right turn is permitted, if you are crossing the street at that point, look for traffic to be on the safe side. </a:t>
            </a:r>
          </a:p>
          <a:p>
            <a:endParaRPr lang="en-US" baseline="0"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Cow Crossing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Yellow signs indicate caution. There</a:t>
            </a:r>
            <a:r>
              <a:rPr lang="en-US" b="0" baseline="0" dirty="0" smtClean="0"/>
              <a:t> are quite a few different type of animal crossing signs based on where you live or are visiting.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Be on the lookout for cows (or other animals as posted).  Encountering a cow, or any animal in the roadway, could cause you to lose control of your vehicle and crash.  </a:t>
            </a:r>
          </a:p>
          <a:p>
            <a:endParaRPr lang="en-US" baseline="0" dirty="0" smtClean="0"/>
          </a:p>
          <a:p>
            <a:r>
              <a:rPr lang="en-US" b="1" baseline="0" dirty="0" smtClean="0"/>
              <a:t>Motoris</a:t>
            </a:r>
            <a:r>
              <a:rPr lang="en-US" baseline="0" dirty="0" smtClean="0"/>
              <a:t>t – Same as for bicyclist.</a:t>
            </a:r>
          </a:p>
          <a:p>
            <a:endParaRPr lang="en-US" baseline="0" dirty="0" smtClean="0"/>
          </a:p>
          <a:p>
            <a:r>
              <a:rPr lang="en-US" b="1" baseline="0" dirty="0" smtClean="0"/>
              <a:t>Pedestrian</a:t>
            </a:r>
            <a:r>
              <a:rPr lang="en-US" baseline="0" dirty="0" smtClean="0"/>
              <a:t> – Be on the lookout if you are walking in an area that is known for “unfriendly animals.”  If you don’t know what to do, maybe you shouldn’t be walking in this area.  </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Decrease Speed With T</a:t>
            </a:r>
            <a:r>
              <a:rPr lang="en-US" b="1" baseline="0" dirty="0" smtClean="0"/>
              <a:t>urn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Yellow signs indicate caution.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Even as a bicyclist, this sign should indicate that you likely need to slow down to comfortably and safely make the upcoming turn.  Whether a bicyclist or a motorist, the key is maintaining control of your vehicle.   </a:t>
            </a:r>
          </a:p>
          <a:p>
            <a:endParaRPr lang="en-US" baseline="0" dirty="0" smtClean="0"/>
          </a:p>
          <a:p>
            <a:r>
              <a:rPr lang="en-US" b="1" baseline="0" dirty="0" smtClean="0"/>
              <a:t>Motorist</a:t>
            </a:r>
            <a:r>
              <a:rPr lang="en-US" baseline="0" dirty="0" smtClean="0"/>
              <a:t> – Slow down to the posted speed prior to making your turn. Needing to decrease to a speed as low as 10 miles per hour likely means the upcoming turn is a sharp one. </a:t>
            </a:r>
          </a:p>
          <a:p>
            <a:endParaRPr lang="en-US" baseline="0" dirty="0" smtClean="0"/>
          </a:p>
          <a:p>
            <a:r>
              <a:rPr lang="en-US" b="1" baseline="0" dirty="0" smtClean="0"/>
              <a:t>Pedestrian</a:t>
            </a:r>
            <a:r>
              <a:rPr lang="en-US" baseline="0" dirty="0" smtClean="0"/>
              <a:t> – This sign is for vehicles.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b="1" dirty="0" smtClean="0"/>
              <a:t>Sign:</a:t>
            </a:r>
            <a:r>
              <a:rPr lang="en-US" b="1" baseline="0" dirty="0" smtClean="0"/>
              <a:t>  </a:t>
            </a:r>
            <a:r>
              <a:rPr lang="en-US" b="1" dirty="0" smtClean="0"/>
              <a:t>Bicycle Warning</a:t>
            </a:r>
          </a:p>
          <a:p>
            <a:pPr marL="0" marR="0" indent="0" algn="l" defTabSz="931774" rtl="0" eaLnBrk="1" fontAlgn="auto" latinLnBrk="0" hangingPunct="1">
              <a:lnSpc>
                <a:spcPct val="100000"/>
              </a:lnSpc>
              <a:spcBef>
                <a:spcPts val="0"/>
              </a:spcBef>
              <a:spcAft>
                <a:spcPts val="0"/>
              </a:spcAft>
              <a:buClrTx/>
              <a:buSzTx/>
              <a:buFontTx/>
              <a:buNone/>
              <a:tabLst/>
              <a:defRPr/>
            </a:pPr>
            <a:r>
              <a:rPr lang="en-US" b="0" dirty="0" smtClean="0"/>
              <a:t>Yellow signs indicate caution.</a:t>
            </a:r>
          </a:p>
          <a:p>
            <a:pPr defTabSz="931774">
              <a:defRPr/>
            </a:pPr>
            <a:endParaRPr lang="en-US" b="1" dirty="0" smtClean="0"/>
          </a:p>
          <a:p>
            <a:pPr defTabSz="931774">
              <a:defRPr/>
            </a:pPr>
            <a:r>
              <a:rPr lang="en-US" b="1" dirty="0" smtClean="0"/>
              <a:t>Guided Responses: </a:t>
            </a:r>
          </a:p>
          <a:p>
            <a:pPr defTabSz="931774">
              <a:defRPr/>
            </a:pPr>
            <a:r>
              <a:rPr lang="en-US" b="1" dirty="0" smtClean="0"/>
              <a:t>Bicyclist</a:t>
            </a:r>
            <a:r>
              <a:rPr lang="en-US" dirty="0" smtClean="0"/>
              <a:t> – </a:t>
            </a:r>
          </a:p>
          <a:p>
            <a:pPr defTabSz="931774">
              <a:defRPr/>
            </a:pPr>
            <a:r>
              <a:rPr lang="en-US" dirty="0" smtClean="0"/>
              <a:t>(top picture)</a:t>
            </a:r>
            <a:r>
              <a:rPr lang="en-US" baseline="0" dirty="0" smtClean="0"/>
              <a:t> </a:t>
            </a:r>
            <a:r>
              <a:rPr lang="en-US" dirty="0" smtClean="0"/>
              <a:t>This sign is to alert motorists</a:t>
            </a:r>
            <a:r>
              <a:rPr lang="en-US" baseline="0" dirty="0" smtClean="0"/>
              <a:t> to expect to see bicyclists.  </a:t>
            </a:r>
          </a:p>
          <a:p>
            <a:pPr defTabSz="931774">
              <a:defRPr/>
            </a:pPr>
            <a:r>
              <a:rPr lang="en-US" baseline="0" dirty="0" smtClean="0"/>
              <a:t>(bottom picture) </a:t>
            </a:r>
            <a:r>
              <a:rPr lang="en-US" dirty="0" smtClean="0"/>
              <a:t>The presence of a no bicycling sign is a clear indication you are not allowed to bicycle</a:t>
            </a:r>
            <a:r>
              <a:rPr lang="en-US" baseline="0" dirty="0" smtClean="0"/>
              <a:t> on this particular road. This particular road has a marked speed limit for motorized traffic of 45 miles per hour (mph); for your safety, some local jurisdictions wish to limit bicyclist to roadways with lower speed limits.</a:t>
            </a:r>
            <a:endParaRPr lang="en-US" dirty="0" smtClean="0"/>
          </a:p>
          <a:p>
            <a:pPr defTabSz="931774">
              <a:defRPr/>
            </a:pPr>
            <a:endParaRPr lang="en-US" dirty="0" smtClean="0"/>
          </a:p>
          <a:p>
            <a:pPr defTabSz="931774">
              <a:defRPr/>
            </a:pPr>
            <a:r>
              <a:rPr lang="en-US" b="1" dirty="0" smtClean="0"/>
              <a:t>Motorist</a:t>
            </a:r>
            <a:r>
              <a:rPr lang="en-US" dirty="0" smtClean="0"/>
              <a:t> – </a:t>
            </a:r>
          </a:p>
          <a:p>
            <a:pPr defTabSz="931774">
              <a:defRPr/>
            </a:pPr>
            <a:r>
              <a:rPr lang="en-US" dirty="0" smtClean="0"/>
              <a:t>(top picture) Expect to see</a:t>
            </a:r>
            <a:r>
              <a:rPr lang="en-US" baseline="0" dirty="0" smtClean="0"/>
              <a:t> bicyclists entering or crossing the roadway; </a:t>
            </a:r>
            <a:r>
              <a:rPr lang="en-US" dirty="0" smtClean="0"/>
              <a:t>be careful driving around them. </a:t>
            </a:r>
          </a:p>
          <a:p>
            <a:pPr defTabSz="931774">
              <a:defRPr/>
            </a:pPr>
            <a:endParaRPr lang="en-US" dirty="0" smtClean="0"/>
          </a:p>
          <a:p>
            <a:pPr defTabSz="931774">
              <a:defRPr/>
            </a:pPr>
            <a:r>
              <a:rPr lang="en-US" b="1" dirty="0" smtClean="0"/>
              <a:t>Pedestrian</a:t>
            </a:r>
            <a:r>
              <a:rPr lang="en-US" dirty="0" smtClean="0"/>
              <a:t> – </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(top picture)</a:t>
            </a:r>
            <a:r>
              <a:rPr lang="en-US" baseline="0" dirty="0" smtClean="0"/>
              <a:t> </a:t>
            </a:r>
            <a:r>
              <a:rPr lang="en-US" dirty="0" smtClean="0"/>
              <a:t>Expect to see bicyclists</a:t>
            </a:r>
            <a:r>
              <a:rPr lang="en-US" baseline="0" dirty="0" smtClean="0"/>
              <a:t> a</a:t>
            </a:r>
            <a:r>
              <a:rPr lang="en-US" dirty="0" smtClean="0"/>
              <a:t>nd be careful, to make sure they see you. Bicyclists, like motorists, should yield to you if you are in a crosswalk; but </a:t>
            </a:r>
            <a:r>
              <a:rPr lang="en-US" u="sng" dirty="0" smtClean="0"/>
              <a:t>walk</a:t>
            </a:r>
            <a:r>
              <a:rPr lang="en-US" dirty="0" smtClean="0"/>
              <a:t> </a:t>
            </a:r>
            <a:r>
              <a:rPr lang="en-US" u="sng" dirty="0" smtClean="0"/>
              <a:t>defensively</a:t>
            </a:r>
            <a:r>
              <a:rPr lang="en-US" baseline="0" dirty="0" smtClean="0"/>
              <a:t> in case they don’t see you or follow the rules of the road as they should. </a:t>
            </a:r>
          </a:p>
          <a:p>
            <a:pPr defTabSz="931774">
              <a:defRPr/>
            </a:pPr>
            <a:endParaRPr lang="en-US" baseline="0" dirty="0" smtClean="0"/>
          </a:p>
          <a:p>
            <a:pPr defTabSz="931774">
              <a:defRPr/>
            </a:pPr>
            <a:r>
              <a:rPr lang="en-US" b="1" baseline="0" dirty="0" smtClean="0"/>
              <a:t>Other</a:t>
            </a:r>
            <a:r>
              <a:rPr lang="en-US" baseline="0" dirty="0" smtClean="0"/>
              <a:t>-- </a:t>
            </a:r>
          </a:p>
          <a:p>
            <a:pPr defTabSz="931774">
              <a:defRPr/>
            </a:pPr>
            <a:r>
              <a:rPr lang="en-US" baseline="0" dirty="0" smtClean="0"/>
              <a:t>(bottom picture) Note the speed of 45 miles per hour (mph). Some localities opt to post no bicycling in higher speed areas to encourage bicyclists to seek safer routes with lower speeds. </a:t>
            </a:r>
            <a:endParaRPr lang="en-US" dirty="0" smtClean="0"/>
          </a:p>
          <a:p>
            <a:pPr defTabSz="931774">
              <a:defRPr/>
            </a:pP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5085A85B-FA27-482E-AF7A-7297BBAB5CD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Sign:  School Bus Stop Ahead</a:t>
            </a:r>
            <a:r>
              <a:rPr lang="en-US" b="0" dirty="0" smtClean="0"/>
              <a:t>-</a:t>
            </a:r>
            <a:r>
              <a:rPr lang="en-US" b="0" baseline="0" dirty="0" smtClean="0"/>
              <a:t> Two signs are included, the first is currently being used, but will be phased out over the next ten years.  The second sign is the new approved 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The sign indicates to slow down and look for school buses that may have stopped or is preparing to stop to load or unload children.  As a road user, you are required by law to stop for a school bus as well.  If you are riding a bicycle on a sidewalk where the bus is loading or unloading, we recommend you stop and let children safely get on or off the bus and on their way. </a:t>
            </a:r>
          </a:p>
          <a:p>
            <a:endParaRPr lang="en-US" baseline="0" dirty="0" smtClean="0"/>
          </a:p>
          <a:p>
            <a:r>
              <a:rPr lang="en-US" b="1" baseline="0" dirty="0" smtClean="0"/>
              <a:t>Motorist</a:t>
            </a:r>
            <a:r>
              <a:rPr lang="en-US" baseline="0" dirty="0" smtClean="0"/>
              <a:t> – The sign indicates to motorists to slow down and look for school buses that may have stopped to load or unload children.  Motorists are required by law to stop for a school bus when the red lights on the bus flash. </a:t>
            </a:r>
          </a:p>
          <a:p>
            <a:endParaRPr lang="en-US" baseline="0" dirty="0" smtClean="0"/>
          </a:p>
          <a:p>
            <a:r>
              <a:rPr lang="en-US" b="1" baseline="0" dirty="0" smtClean="0"/>
              <a:t>Pedestrian</a:t>
            </a:r>
            <a:r>
              <a:rPr lang="en-US" baseline="0" dirty="0" smtClean="0"/>
              <a:t> – The sign is not designated for pedestrians, however, it communicates you should be careful when walking near a school bus or crossing the street.  While bicyclists and motorists are supposed to stop, sometimes they don’t.  Protect yourself and always look for moving traffic.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085A85B-FA27-482E-AF7A-7297BBAB5CD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Sign:  Speed</a:t>
            </a:r>
            <a:r>
              <a:rPr lang="en-US" b="1" baseline="0" dirty="0" smtClean="0"/>
              <a:t> Bump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Sign:  Bump  or Speed Hump</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Bump signs</a:t>
            </a:r>
            <a:r>
              <a:rPr lang="en-US" b="0" u="none" baseline="0" dirty="0" smtClean="0"/>
              <a:t> </a:t>
            </a:r>
            <a:r>
              <a:rPr lang="en-US" b="0" baseline="0" dirty="0" smtClean="0"/>
              <a:t>or </a:t>
            </a:r>
            <a:r>
              <a:rPr lang="en-US" b="0" u="sng" baseline="0" dirty="0" smtClean="0"/>
              <a:t>Dip signs</a:t>
            </a:r>
            <a:r>
              <a:rPr lang="en-US" b="0" baseline="0" dirty="0" smtClean="0"/>
              <a:t>) are typically placed in rural areas to alert motorists (and bicyclists) that there is a problem or flaw in the road.  It is intended to warn the user to slow down and to have two (2) hands on the wheel (handlebar) to maintain 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Street Marking:  Speed Bump and Speed Hump</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Speed Humps</a:t>
            </a:r>
            <a:r>
              <a:rPr lang="en-US" b="0" baseline="0" dirty="0" smtClean="0"/>
              <a:t>:  These are intentional roadway features, low to the ground.  Their purpose is to  slow the speeds of motorized traffic, including “cut through traffic“ in areas where people live.  They are most often seen in urban and suburban neighborhoods.  Traffic Engineers and Planners call these “traffic calming devices.”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Speed Bumps</a:t>
            </a:r>
            <a:r>
              <a:rPr lang="en-US" b="0" baseline="0" dirty="0" smtClean="0"/>
              <a:t>:  Are also intentionally placed, but are more prominently raised and are found in parking areas (apartment complexes, schools, office parks, shopping centers).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Speed humps and bumps </a:t>
            </a:r>
            <a:r>
              <a:rPr lang="en-US" u="sng" baseline="0" dirty="0" smtClean="0"/>
              <a:t>can be dangerous for bicyclists if they don’t stay alert for them and don’t slow down</a:t>
            </a:r>
            <a:r>
              <a:rPr lang="en-US" baseline="0" dirty="0" smtClean="0"/>
              <a:t>.  Riding over them too fast can cause the bicyclist to lose control of their vehicle causing them to be thrown from the bicycle.  ** Here’s where that helmet you wear every ride comes into play to protect your brain, if you fall.   This scenario has happened to all ages and levels of experienced riders.  </a:t>
            </a:r>
            <a:r>
              <a:rPr lang="en-US" u="sng" baseline="0" dirty="0" smtClean="0"/>
              <a:t>Always ride focused and be prepared by wearing a helmet every ride.</a:t>
            </a:r>
          </a:p>
          <a:p>
            <a:endParaRPr lang="en-US" baseline="0" dirty="0" smtClean="0"/>
          </a:p>
          <a:p>
            <a:r>
              <a:rPr lang="en-US" b="1" baseline="0" dirty="0" smtClean="0"/>
              <a:t>Motorists</a:t>
            </a:r>
            <a:r>
              <a:rPr lang="en-US" baseline="0" dirty="0" smtClean="0"/>
              <a:t> –Lowering speeds in these urban and suburban neighborhoods  allows for drivers to be aware of and respond to their surroundings, such as motorists exiting driveways or parking spaces, and for the presence of non-motorized road users, i.e. pedestrians and bicyclists.  Many pedestrians and bicyclists walk/bicycle in these areas. </a:t>
            </a:r>
          </a:p>
          <a:p>
            <a:endParaRPr lang="en-US" baseline="0" dirty="0" smtClean="0"/>
          </a:p>
          <a:p>
            <a:r>
              <a:rPr lang="en-US" baseline="0" dirty="0" smtClean="0"/>
              <a:t>The speed of a car on impact is directly proportional to the degree of injury or likelihood of a pedestrian/bicycle fatality if a crash occurs.  </a:t>
            </a:r>
            <a:r>
              <a:rPr lang="en-US" b="0" baseline="0" dirty="0" smtClean="0"/>
              <a:t>Going over speed bumps without regard to speed can damage a car and is not responsible behavior.</a:t>
            </a:r>
          </a:p>
          <a:p>
            <a:endParaRPr lang="en-US" b="0" baseline="0" dirty="0" smtClean="0"/>
          </a:p>
          <a:p>
            <a:r>
              <a:rPr lang="en-US" b="0" baseline="0" dirty="0" smtClean="0"/>
              <a:t>***Speed humps do not take the place of or in any way minimize the motorists’ need to drive alert and focused on the roadway at all times (no texting or talking on the phone.)  </a:t>
            </a:r>
          </a:p>
          <a:p>
            <a:endParaRPr lang="en-US" baseline="0" dirty="0" smtClean="0"/>
          </a:p>
          <a:p>
            <a:r>
              <a:rPr lang="en-US" b="1" baseline="0" dirty="0" smtClean="0"/>
              <a:t>Pedestrians</a:t>
            </a:r>
            <a:r>
              <a:rPr lang="en-US" baseline="0" dirty="0" smtClean="0"/>
              <a:t>- Not applicable.</a:t>
            </a:r>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Sign:  Slippery When Wet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Yellow signs indicate caution.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Guided Responses: </a:t>
            </a:r>
          </a:p>
          <a:p>
            <a:r>
              <a:rPr lang="en-US" b="1" dirty="0" smtClean="0"/>
              <a:t>Bicyclist</a:t>
            </a:r>
            <a:r>
              <a:rPr lang="en-US" b="1" baseline="0" dirty="0" smtClean="0"/>
              <a:t> </a:t>
            </a:r>
            <a:r>
              <a:rPr lang="en-US" baseline="0" dirty="0" smtClean="0"/>
              <a:t>– This sign indicates the roadway is known to get slippery when wet.  Slow down and drive cautiously to maintain control of your vehicle</a:t>
            </a:r>
          </a:p>
          <a:p>
            <a:endParaRPr lang="en-US" baseline="0" dirty="0" smtClean="0"/>
          </a:p>
          <a:p>
            <a:r>
              <a:rPr lang="en-US" b="1" baseline="0" dirty="0" smtClean="0"/>
              <a:t>Motorist </a:t>
            </a:r>
            <a:r>
              <a:rPr lang="en-US" b="0" baseline="0" dirty="0" smtClean="0"/>
              <a:t>- Same as bicyclist</a:t>
            </a:r>
          </a:p>
          <a:p>
            <a:r>
              <a:rPr lang="en-US" b="1" baseline="0" dirty="0" smtClean="0"/>
              <a:t> </a:t>
            </a:r>
          </a:p>
          <a:p>
            <a:r>
              <a:rPr lang="en-US" b="1" baseline="0" dirty="0" smtClean="0"/>
              <a:t>Pedestrian </a:t>
            </a:r>
            <a:r>
              <a:rPr lang="en-US" b="0" baseline="0" dirty="0" smtClean="0"/>
              <a:t>-  This sign is for vehicles, but as a pedestrian, if the roadway is wet and you are walking along the roadway, you should  stay extra alert and get out of the way if necessary. What should you do differently if the road is wet and you want to cross the road?  It takes vehicles longer to stop when the road is wet; allow extra time to cross or better yet, wait and let vehicles pass.  (make sure you are visible too; bright colors or reflective wear). </a:t>
            </a:r>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“Ride</a:t>
            </a:r>
            <a:r>
              <a:rPr lang="en-US" dirty="0" smtClean="0"/>
              <a:t>,</a:t>
            </a:r>
            <a:r>
              <a:rPr lang="en-US" baseline="0" dirty="0" smtClean="0"/>
              <a:t> drive, and </a:t>
            </a:r>
            <a:r>
              <a:rPr lang="en-US" baseline="0" smtClean="0"/>
              <a:t>walk defensively” </a:t>
            </a:r>
            <a:r>
              <a:rPr lang="en-US" baseline="0" dirty="0" smtClean="0"/>
              <a:t>means always look out for other road users and protect yourself.</a:t>
            </a:r>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Sign:</a:t>
            </a:r>
            <a:r>
              <a:rPr lang="en-US" b="1" baseline="0" dirty="0" smtClean="0"/>
              <a:t>  </a:t>
            </a:r>
            <a:r>
              <a:rPr lang="en-US" b="1" dirty="0" smtClean="0"/>
              <a:t>Bike Lane sign</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The yellow sign indicates</a:t>
            </a:r>
            <a:r>
              <a:rPr lang="en-US" baseline="0" dirty="0" smtClean="0"/>
              <a:t> a warning to road users where a bike path/lane crosses a street. The white sign indicates the presence of a bike lane.</a:t>
            </a:r>
          </a:p>
          <a:p>
            <a:pPr marL="0" marR="0" indent="0" algn="l" defTabSz="93177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Road Marking:</a:t>
            </a: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This slide shows three examples of roadway markings you may see to show a bike lane.    </a:t>
            </a:r>
          </a:p>
          <a:p>
            <a:pPr defTabSz="931774">
              <a:defRPr/>
            </a:pPr>
            <a:r>
              <a:rPr lang="en-US" baseline="0" dirty="0" smtClean="0"/>
              <a:t> </a:t>
            </a:r>
            <a:endParaRPr lang="en-US"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Guided Responses: </a:t>
            </a: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Bicyclist</a:t>
            </a:r>
            <a:r>
              <a:rPr lang="en-US" dirty="0" smtClean="0"/>
              <a:t> – Unless specifically posted, you can choose to ride in the bike lane or on the roadway.  Generally, you are not required to ride in the lane. Some</a:t>
            </a:r>
            <a:r>
              <a:rPr lang="en-US" baseline="0" dirty="0" smtClean="0"/>
              <a:t> States</a:t>
            </a:r>
            <a:r>
              <a:rPr lang="en-US" dirty="0" smtClean="0"/>
              <a:t>, however, may require otherwise. </a:t>
            </a:r>
          </a:p>
          <a:p>
            <a:pPr defTabSz="931774">
              <a:defRPr/>
            </a:pPr>
            <a:endParaRPr lang="en-US" dirty="0" smtClean="0"/>
          </a:p>
          <a:p>
            <a:pPr defTabSz="931774">
              <a:defRPr/>
            </a:pPr>
            <a:r>
              <a:rPr lang="en-US" b="1" dirty="0" smtClean="0"/>
              <a:t>Motorist</a:t>
            </a:r>
            <a:r>
              <a:rPr lang="en-US" dirty="0" smtClean="0"/>
              <a:t> – By seeing a yellow bicycle sign or lane markings, you should expect to see and use caution driving around bicyclists.  Implied meaning - motorists may not drive or park in a marked bike lane. </a:t>
            </a:r>
          </a:p>
          <a:p>
            <a:pPr defTabSz="931774">
              <a:defRPr/>
            </a:pPr>
            <a:endParaRPr lang="en-US" dirty="0" smtClean="0"/>
          </a:p>
          <a:p>
            <a:pPr defTabSz="931774">
              <a:defRPr/>
            </a:pPr>
            <a:r>
              <a:rPr lang="en-US" b="1" dirty="0" smtClean="0"/>
              <a:t>Pedestrian</a:t>
            </a:r>
            <a:r>
              <a:rPr lang="en-US" dirty="0" smtClean="0"/>
              <a:t> – Expect to see bicyclists.  While bicyclists should yield</a:t>
            </a:r>
            <a:r>
              <a:rPr lang="en-US" baseline="0" dirty="0" smtClean="0"/>
              <a:t> to you in a crosswalk, protect yourself in case they don’t see you.</a:t>
            </a:r>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31774" rtl="0" eaLnBrk="1" fontAlgn="auto" latinLnBrk="0" hangingPunct="1">
              <a:lnSpc>
                <a:spcPct val="100000"/>
              </a:lnSpc>
              <a:spcBef>
                <a:spcPts val="0"/>
              </a:spcBef>
              <a:spcAft>
                <a:spcPts val="600"/>
              </a:spcAft>
              <a:buClrTx/>
              <a:buSzTx/>
              <a:buFontTx/>
              <a:buNone/>
              <a:tabLst/>
              <a:defRPr/>
            </a:pPr>
            <a:r>
              <a:rPr lang="en-US" b="1" dirty="0" smtClean="0"/>
              <a:t>Sign:</a:t>
            </a:r>
            <a:r>
              <a:rPr lang="en-US" b="1" baseline="0" dirty="0" smtClean="0"/>
              <a:t>  Yellow + Share the Road</a:t>
            </a:r>
          </a:p>
          <a:p>
            <a:pPr marL="0" marR="0" indent="0" algn="l" defTabSz="931774" rtl="0" eaLnBrk="1" fontAlgn="auto" latinLnBrk="0" hangingPunct="1">
              <a:lnSpc>
                <a:spcPct val="100000"/>
              </a:lnSpc>
              <a:spcBef>
                <a:spcPts val="0"/>
              </a:spcBef>
              <a:spcAft>
                <a:spcPts val="600"/>
              </a:spcAft>
              <a:buClrTx/>
              <a:buSzTx/>
              <a:buFontTx/>
              <a:buNone/>
              <a:tabLst/>
              <a:defRPr/>
            </a:pPr>
            <a:r>
              <a:rPr lang="en-US" sz="1200" b="0" dirty="0" smtClean="0"/>
              <a:t>Yellow signs indicate caution.  </a:t>
            </a:r>
            <a:r>
              <a:rPr lang="en-US" sz="1200" dirty="0" smtClean="0"/>
              <a:t>The “share the road sign”</a:t>
            </a:r>
            <a:r>
              <a:rPr lang="en-US" sz="1200" baseline="0" dirty="0" smtClean="0"/>
              <a:t> is highly misunderstood.  Sometimes it is because of lack of knowledge and sometimes it’s because it doesn’t suit the need of the particular road user.  For example, some motorists don’t like to share the road with bicyclists because they are in a rush to get somewhere or they feel bicyclists slow down and get in the way of the flow of traffic.  Some motorists feel the sign is directed to the bicyclist, and sharing the road means the bicyclist should move over, get off the road, or use the sidewalk.  Some bicyclists feel the sign is directed only to the motorist.  The guided responses that follow will discuss the meaning of this sign.</a:t>
            </a:r>
            <a:endParaRPr lang="en-US" sz="1200" b="0" dirty="0" smtClean="0"/>
          </a:p>
          <a:p>
            <a:pPr marL="0" marR="0" indent="0" algn="l" defTabSz="931774" rtl="0" eaLnBrk="1" fontAlgn="auto" latinLnBrk="0" hangingPunct="1">
              <a:lnSpc>
                <a:spcPct val="100000"/>
              </a:lnSpc>
              <a:spcBef>
                <a:spcPts val="0"/>
              </a:spcBef>
              <a:spcAft>
                <a:spcPts val="600"/>
              </a:spcAft>
              <a:buClrTx/>
              <a:buSzTx/>
              <a:buFontTx/>
              <a:buNone/>
              <a:tabLst/>
              <a:defRPr/>
            </a:pPr>
            <a:endParaRPr lang="en-US" sz="1200" b="1" dirty="0" smtClean="0"/>
          </a:p>
          <a:p>
            <a:pPr marL="0" marR="0" indent="0" algn="l" defTabSz="931774" rtl="0" eaLnBrk="1" fontAlgn="auto" latinLnBrk="0" hangingPunct="1">
              <a:lnSpc>
                <a:spcPct val="100000"/>
              </a:lnSpc>
              <a:spcBef>
                <a:spcPts val="0"/>
              </a:spcBef>
              <a:spcAft>
                <a:spcPts val="600"/>
              </a:spcAft>
              <a:buClrTx/>
              <a:buSzTx/>
              <a:buFontTx/>
              <a:buNone/>
              <a:tabLst/>
              <a:defRPr/>
            </a:pPr>
            <a:r>
              <a:rPr lang="en-US" sz="1200" b="1" dirty="0" smtClean="0"/>
              <a:t>Road Marking:  Bike</a:t>
            </a:r>
            <a:r>
              <a:rPr lang="en-US" sz="1200" b="1" baseline="0" dirty="0" smtClean="0"/>
              <a:t> </a:t>
            </a:r>
            <a:r>
              <a:rPr lang="en-US" sz="1200" b="1" baseline="0" dirty="0" err="1" smtClean="0"/>
              <a:t>Sharrow</a:t>
            </a:r>
            <a:r>
              <a:rPr lang="en-US" sz="1200" b="1" baseline="0" dirty="0" smtClean="0"/>
              <a:t> </a:t>
            </a:r>
          </a:p>
          <a:p>
            <a:pPr marL="0" marR="0" indent="0" algn="l" defTabSz="931774" rtl="0" eaLnBrk="1" fontAlgn="auto" latinLnBrk="0" hangingPunct="1">
              <a:lnSpc>
                <a:spcPct val="100000"/>
              </a:lnSpc>
              <a:spcBef>
                <a:spcPts val="0"/>
              </a:spcBef>
              <a:spcAft>
                <a:spcPts val="600"/>
              </a:spcAft>
              <a:buClrTx/>
              <a:buSzTx/>
              <a:buFontTx/>
              <a:buNone/>
              <a:tabLst/>
              <a:defRPr/>
            </a:pPr>
            <a:r>
              <a:rPr lang="en-US" sz="1200" dirty="0" smtClean="0"/>
              <a:t>This</a:t>
            </a:r>
            <a:r>
              <a:rPr lang="en-US" sz="1200" baseline="0" dirty="0" smtClean="0"/>
              <a:t> marking indicates the travel lane is </a:t>
            </a:r>
            <a:r>
              <a:rPr lang="en-US" sz="1200" dirty="0" smtClean="0"/>
              <a:t>shared by bicyclists and motorists, so it’s meaning is similar to “share the road” for motorists and bicyclists. Typically, lanes that have a share the road sign or </a:t>
            </a:r>
            <a:r>
              <a:rPr lang="en-US" sz="1200" dirty="0" err="1" smtClean="0"/>
              <a:t>sharrow</a:t>
            </a:r>
            <a:r>
              <a:rPr lang="en-US" sz="1200" dirty="0" smtClean="0"/>
              <a:t>, are routes where motorists can expect to see bicycles</a:t>
            </a:r>
            <a:r>
              <a:rPr lang="en-US" sz="1200" baseline="0" dirty="0" smtClean="0"/>
              <a:t> on the road. </a:t>
            </a:r>
            <a:r>
              <a:rPr lang="en-US" sz="1200" dirty="0" smtClean="0"/>
              <a:t>The bike </a:t>
            </a:r>
            <a:r>
              <a:rPr lang="en-US" sz="1200" dirty="0" err="1" smtClean="0"/>
              <a:t>sharrow</a:t>
            </a:r>
            <a:r>
              <a:rPr lang="en-US" sz="1200" dirty="0" smtClean="0"/>
              <a:t> </a:t>
            </a:r>
            <a:r>
              <a:rPr lang="en-US" sz="1200" baseline="0" dirty="0" smtClean="0"/>
              <a:t>is relatively new and is used more often now to draw attention to the need for cars and bikes to share the road. </a:t>
            </a:r>
          </a:p>
          <a:p>
            <a:pPr marL="0" marR="0" indent="0" algn="l" defTabSz="931774" rtl="0" eaLnBrk="1" fontAlgn="auto" latinLnBrk="0" hangingPunct="1">
              <a:lnSpc>
                <a:spcPct val="100000"/>
              </a:lnSpc>
              <a:spcBef>
                <a:spcPts val="0"/>
              </a:spcBef>
              <a:spcAft>
                <a:spcPts val="600"/>
              </a:spcAft>
              <a:buClrTx/>
              <a:buSzTx/>
              <a:buFontTx/>
              <a:buNone/>
              <a:tabLst/>
              <a:defRPr/>
            </a:pPr>
            <a:endParaRPr lang="en-US" sz="1200" baseline="0" dirty="0" smtClean="0"/>
          </a:p>
          <a:p>
            <a:pPr marL="0" marR="0" indent="0" algn="l" defTabSz="931774" rtl="0" eaLnBrk="1" fontAlgn="auto" latinLnBrk="0" hangingPunct="1">
              <a:lnSpc>
                <a:spcPct val="100000"/>
              </a:lnSpc>
              <a:spcBef>
                <a:spcPts val="0"/>
              </a:spcBef>
              <a:spcAft>
                <a:spcPts val="600"/>
              </a:spcAft>
              <a:buClrTx/>
              <a:buSzTx/>
              <a:buFontTx/>
              <a:buNone/>
              <a:tabLst/>
              <a:defRPr/>
            </a:pPr>
            <a:r>
              <a:rPr lang="en-US" sz="1200" dirty="0" smtClean="0"/>
              <a:t>Shared lanes are different than </a:t>
            </a:r>
            <a:r>
              <a:rPr lang="en-US" sz="1200" dirty="0" smtClean="0">
                <a:hlinkClick r:id="rId3" action="ppaction://hlinkfile"/>
              </a:rPr>
              <a:t>bike lanes</a:t>
            </a:r>
            <a:r>
              <a:rPr lang="en-US" sz="1200" dirty="0" smtClean="0"/>
              <a:t> which are set aside for bicyclists only, and are marked by a solid white line.  Note:  If there is not a marking on the roadway it does not mean bicycles can’t ride there.  </a:t>
            </a:r>
            <a:br>
              <a:rPr lang="en-US" sz="1200" dirty="0" smtClean="0"/>
            </a:br>
            <a:r>
              <a:rPr lang="en-US" sz="1200" dirty="0" smtClean="0"/>
              <a:t/>
            </a:r>
            <a:br>
              <a:rPr lang="en-US" sz="1200" dirty="0" smtClean="0"/>
            </a:br>
            <a:r>
              <a:rPr lang="en-US" sz="1200" b="1" dirty="0" smtClean="0"/>
              <a:t>Guided Responses: </a:t>
            </a:r>
            <a:endParaRPr lang="en-US" sz="1200" dirty="0" smtClean="0"/>
          </a:p>
          <a:p>
            <a:pPr defTabSz="931774">
              <a:defRPr/>
            </a:pPr>
            <a:r>
              <a:rPr lang="en-US" sz="1200" b="1" dirty="0" smtClean="0"/>
              <a:t>Bicyclist</a:t>
            </a:r>
            <a:r>
              <a:rPr lang="en-US" sz="1200" dirty="0" smtClean="0"/>
              <a:t> – Bicyclist is allowed to ride on the roadway.  Implied</a:t>
            </a:r>
            <a:r>
              <a:rPr lang="en-US" sz="1200" baseline="0" dirty="0" smtClean="0"/>
              <a:t> is that a bicyclist should ride single file if motorized traffic is present.  Like other slow moving vehicles (tractors), a periodic check to see if there is a long line of traffic trying to get by you</a:t>
            </a:r>
            <a:r>
              <a:rPr lang="en-US" sz="1200" dirty="0" smtClean="0"/>
              <a:t> might include a consideration of moving</a:t>
            </a:r>
            <a:r>
              <a:rPr lang="en-US" sz="1200" baseline="0" dirty="0" smtClean="0"/>
              <a:t> over to allow up </a:t>
            </a:r>
            <a:r>
              <a:rPr lang="en-US" sz="1200" dirty="0" smtClean="0"/>
              <a:t>traffic to pass before resuming travel</a:t>
            </a:r>
            <a:r>
              <a:rPr lang="en-US" sz="1200" baseline="0" dirty="0" smtClean="0"/>
              <a:t>.  However, a bicyclist must always consider first his/her own safety and pulling over may not be the safest option.</a:t>
            </a:r>
            <a:r>
              <a:rPr lang="en-US" sz="1200" dirty="0" smtClean="0"/>
              <a:t> For more information on expectation of</a:t>
            </a:r>
            <a:r>
              <a:rPr lang="en-US" sz="1200" baseline="0" dirty="0" smtClean="0"/>
              <a:t> bicyclists on a roadway, see your State’s driver’s manual or state Department of Transportation website, or contact your local bicycle coalition.  </a:t>
            </a:r>
            <a:endParaRPr lang="en-US" sz="1200" dirty="0" smtClean="0"/>
          </a:p>
          <a:p>
            <a:pPr defTabSz="931774">
              <a:defRPr/>
            </a:pPr>
            <a:endParaRPr lang="en-US" sz="1200" dirty="0" smtClean="0"/>
          </a:p>
          <a:p>
            <a:pPr defTabSz="931774">
              <a:defRPr/>
            </a:pPr>
            <a:r>
              <a:rPr lang="en-US" sz="1200" b="1" dirty="0" smtClean="0"/>
              <a:t>Motorist</a:t>
            </a:r>
            <a:r>
              <a:rPr lang="en-US" sz="1200" dirty="0" smtClean="0"/>
              <a:t> – Expect to see and be careful driving around bicyclists. Implied is be respectful (don’t honk your</a:t>
            </a:r>
            <a:r>
              <a:rPr lang="en-US" sz="1200" baseline="0" dirty="0" smtClean="0"/>
              <a:t> horn, throw items or spit or yell at bicyclists to “get on the sidewalk” as you pass.)  A number of States and localities are proposing or have implemented laws to require motorized vehicles to allow 3, 4, or 5 feet between themselves and the bicyclist when passing (the actual distance depends on your local or State specific law.)</a:t>
            </a:r>
            <a:endParaRPr lang="en-US" sz="1200" dirty="0" smtClean="0"/>
          </a:p>
          <a:p>
            <a:pPr defTabSz="931774">
              <a:defRPr/>
            </a:pPr>
            <a:endParaRPr lang="en-US" sz="1200" dirty="0" smtClean="0"/>
          </a:p>
          <a:p>
            <a:pPr defTabSz="931774">
              <a:defRPr/>
            </a:pPr>
            <a:r>
              <a:rPr lang="en-US" sz="1200" b="1" dirty="0" smtClean="0"/>
              <a:t>Pedestrian</a:t>
            </a:r>
            <a:r>
              <a:rPr lang="en-US" sz="1200" dirty="0" smtClean="0"/>
              <a:t> – Expect to see bicyclists.  Look LEFT- RIGHT- LEFT for bicyclists, use eye contact, etc., just</a:t>
            </a:r>
            <a:r>
              <a:rPr lang="en-US" sz="1200" baseline="0" dirty="0" smtClean="0"/>
              <a:t> as you would with motorists.  </a:t>
            </a:r>
            <a:r>
              <a:rPr lang="en-US" sz="1200" dirty="0" smtClean="0"/>
              <a:t>Bicyclists, should yield to you if you are in a crosswalk, but they may not see you or follow the rules of the road, so always protect yourself.</a:t>
            </a:r>
          </a:p>
        </p:txBody>
      </p:sp>
      <p:sp>
        <p:nvSpPr>
          <p:cNvPr id="4" name="Slide Number Placeholder 3"/>
          <p:cNvSpPr>
            <a:spLocks noGrp="1"/>
          </p:cNvSpPr>
          <p:nvPr>
            <p:ph type="sldNum" sz="quarter" idx="10"/>
          </p:nvPr>
        </p:nvSpPr>
        <p:spPr/>
        <p:txBody>
          <a:bodyPr/>
          <a:lstStyle/>
          <a:p>
            <a:fld id="{5085A85B-FA27-482E-AF7A-7297BBAB5CD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b="1" dirty="0" smtClean="0"/>
              <a:t>Sign:  “Don’t Walk” Pedestrian signal – </a:t>
            </a:r>
            <a:r>
              <a:rPr lang="en-US" b="1" u="sng" dirty="0" smtClean="0"/>
              <a:t>steady</a:t>
            </a:r>
            <a:r>
              <a:rPr lang="en-US" b="1" u="sng" baseline="0" dirty="0" smtClean="0"/>
              <a:t> orange </a:t>
            </a:r>
            <a:r>
              <a:rPr lang="en-US" b="1" baseline="0" dirty="0" smtClean="0"/>
              <a:t>(hand)</a:t>
            </a:r>
            <a:r>
              <a:rPr lang="en-US" b="1" dirty="0" smtClean="0"/>
              <a:t> </a:t>
            </a:r>
          </a:p>
          <a:p>
            <a:pPr marL="0" marR="0" indent="0" algn="l" defTabSz="931774" rtl="0" eaLnBrk="1" fontAlgn="auto" latinLnBrk="0" hangingPunct="1">
              <a:lnSpc>
                <a:spcPct val="100000"/>
              </a:lnSpc>
              <a:spcBef>
                <a:spcPts val="0"/>
              </a:spcBef>
              <a:spcAft>
                <a:spcPts val="0"/>
              </a:spcAft>
              <a:buClrTx/>
              <a:buSzTx/>
              <a:buFontTx/>
              <a:buNone/>
              <a:tabLst/>
              <a:defRPr/>
            </a:pPr>
            <a:r>
              <a:rPr lang="en-US" b="0" dirty="0" smtClean="0"/>
              <a:t>This sign is to be followed by all pedestrians and bicyclists crossing</a:t>
            </a:r>
            <a:r>
              <a:rPr lang="en-US" b="0" baseline="0" dirty="0" smtClean="0"/>
              <a:t> in a crosswalk.  </a:t>
            </a:r>
            <a:endParaRPr lang="en-US" b="0" dirty="0" smtClean="0"/>
          </a:p>
          <a:p>
            <a:pPr marL="0" marR="0" indent="0" algn="l" defTabSz="93177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Guided Responses: </a:t>
            </a: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Pedestrian</a:t>
            </a:r>
            <a:r>
              <a:rPr lang="en-US" dirty="0" smtClean="0"/>
              <a:t> – If you have not started crossing, do not begin crossing; wait for the next walk signal.  If you are in the middle of the crosswalk, complete crossing as quickly as possible.  If there is a refuge island, walk to that point and wait until the next WALK signal to finish crossing.</a:t>
            </a:r>
          </a:p>
          <a:p>
            <a:pPr defTabSz="931774">
              <a:defRPr/>
            </a:pPr>
            <a:endParaRPr lang="en-US" dirty="0" smtClean="0"/>
          </a:p>
          <a:p>
            <a:pPr defTabSz="931774">
              <a:defRPr/>
            </a:pPr>
            <a:r>
              <a:rPr lang="en-US" b="1" dirty="0" smtClean="0"/>
              <a:t>Bicyclist </a:t>
            </a:r>
            <a:r>
              <a:rPr lang="en-US" dirty="0" smtClean="0"/>
              <a:t>– If you are riding as</a:t>
            </a:r>
            <a:r>
              <a:rPr lang="en-US" baseline="0" dirty="0" smtClean="0"/>
              <a:t> a vehicle on the street, this symbol is for pedestrians and tells them they </a:t>
            </a:r>
            <a:r>
              <a:rPr lang="en-US" dirty="0" smtClean="0"/>
              <a:t>do not have the right-of-way.  A</a:t>
            </a:r>
            <a:r>
              <a:rPr lang="en-US" baseline="0" dirty="0" smtClean="0"/>
              <a:t>s a vehicle, you </a:t>
            </a:r>
            <a:r>
              <a:rPr lang="en-US" dirty="0" smtClean="0"/>
              <a:t>must</a:t>
            </a:r>
            <a:r>
              <a:rPr lang="en-US" baseline="0" dirty="0" smtClean="0"/>
              <a:t> allow them to </a:t>
            </a:r>
            <a:r>
              <a:rPr lang="en-US" dirty="0" smtClean="0"/>
              <a:t>finish crossing if they are in the middle of the crosswalk (if there is no island for him/her to stand on to wait until the next signal).  However, you should </a:t>
            </a:r>
            <a:r>
              <a:rPr lang="en-US" u="sng" dirty="0" smtClean="0"/>
              <a:t>always use caution</a:t>
            </a:r>
            <a:r>
              <a:rPr lang="en-US" dirty="0" smtClean="0"/>
              <a:t>, especially around younger children and the elderly.  </a:t>
            </a:r>
          </a:p>
          <a:p>
            <a:pPr defTabSz="931774">
              <a:spcAft>
                <a:spcPts val="600"/>
              </a:spcAft>
              <a:defRPr/>
            </a:pPr>
            <a:endParaRPr lang="en-US" dirty="0" smtClean="0"/>
          </a:p>
          <a:p>
            <a:pPr defTabSz="931774">
              <a:spcAft>
                <a:spcPts val="600"/>
              </a:spcAft>
              <a:defRPr/>
            </a:pPr>
            <a:r>
              <a:rPr lang="en-US" dirty="0" smtClean="0"/>
              <a:t>If</a:t>
            </a:r>
            <a:r>
              <a:rPr lang="en-US" baseline="0" dirty="0" smtClean="0"/>
              <a:t> you are riding on the sidewalk or using the crosswalk to make a left hand turn (using the pedestrian crosswalk) you are expected to act like a pedestrian and cross with the WALK signal.  Some States say you must get off your bike and walk it in a crosswalk.  This may be especially important if there are a lot of pedestrians crossing at the same time.  Again, if you are crossing in a crosswalk you must act like and follow the pedestrian rules. </a:t>
            </a:r>
            <a:endParaRPr lang="en-US" dirty="0" smtClean="0"/>
          </a:p>
          <a:p>
            <a:pPr defTabSz="931774">
              <a:defRPr/>
            </a:pPr>
            <a:endParaRPr lang="en-US" b="1" dirty="0" smtClean="0"/>
          </a:p>
          <a:p>
            <a:pPr defTabSz="931774">
              <a:defRPr/>
            </a:pPr>
            <a:r>
              <a:rPr lang="en-US" b="1" dirty="0" smtClean="0"/>
              <a:t>Motorist</a:t>
            </a:r>
            <a:r>
              <a:rPr lang="en-US" dirty="0" smtClean="0"/>
              <a:t> – same as bicyclist.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5085A85B-FA27-482E-AF7A-7297BBAB5CD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defRPr/>
            </a:pPr>
            <a:r>
              <a:rPr lang="en-US" b="1" dirty="0" smtClean="0"/>
              <a:t>Sign:  “Don’t Walk” Pedestrian signal - </a:t>
            </a:r>
            <a:r>
              <a:rPr lang="en-US" b="1" u="sng" dirty="0" smtClean="0"/>
              <a:t>flashing orange (hand)</a:t>
            </a:r>
            <a:endParaRPr lang="en-US" b="1" dirty="0" smtClean="0"/>
          </a:p>
          <a:p>
            <a:pPr defTabSz="931774">
              <a:defRPr/>
            </a:pPr>
            <a:r>
              <a:rPr lang="en-US" b="0" dirty="0" smtClean="0"/>
              <a:t>This sign is to be followed by all pedestrians and bicyclists crossing</a:t>
            </a:r>
            <a:r>
              <a:rPr lang="en-US" b="0" baseline="0" dirty="0" smtClean="0"/>
              <a:t> in a crosswalk.  </a:t>
            </a:r>
          </a:p>
          <a:p>
            <a:pPr marL="0" marR="0" indent="0" algn="l" defTabSz="93177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Guided Responses: </a:t>
            </a: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Pedestrian</a:t>
            </a:r>
            <a:r>
              <a:rPr lang="en-US" dirty="0" smtClean="0"/>
              <a:t> – The flashing orange</a:t>
            </a:r>
            <a:r>
              <a:rPr lang="en-US" baseline="0" dirty="0" smtClean="0"/>
              <a:t> hand means i</a:t>
            </a:r>
            <a:r>
              <a:rPr lang="en-US" dirty="0" smtClean="0"/>
              <a:t>f you are already in the crosswalk, finish crossing.  If there is a refuge island, walk to that point and wait until the next WALK signal to finish crossing.  If you have not begun to cross, stop and wait for the next walk signal.  Always watch for traffic to make sure drivers see you before you cross</a:t>
            </a:r>
            <a:r>
              <a:rPr lang="en-US" baseline="0" dirty="0" smtClean="0"/>
              <a:t> (look LEFT – RIGHT – LEFT) and look side to side for traffic as you cross</a:t>
            </a:r>
            <a:r>
              <a:rPr lang="en-US" dirty="0" smtClean="0"/>
              <a:t>.</a:t>
            </a:r>
          </a:p>
          <a:p>
            <a:pPr defTabSz="931774">
              <a:defRPr/>
            </a:pPr>
            <a:endParaRPr lang="en-US" b="1" dirty="0" smtClean="0"/>
          </a:p>
          <a:p>
            <a:pPr defTabSz="931774">
              <a:spcAft>
                <a:spcPts val="600"/>
              </a:spcAft>
              <a:defRPr/>
            </a:pPr>
            <a:r>
              <a:rPr lang="en-US" b="1" dirty="0" smtClean="0"/>
              <a:t>Bicyclist </a:t>
            </a:r>
            <a:r>
              <a:rPr lang="en-US" dirty="0" smtClean="0"/>
              <a:t>– If you are riding on the sidewalk, you must follow pedestrian rules, including crossing the street with</a:t>
            </a:r>
            <a:r>
              <a:rPr lang="en-US" baseline="0" dirty="0" smtClean="0"/>
              <a:t> a walk signal</a:t>
            </a:r>
            <a:r>
              <a:rPr lang="en-US" dirty="0" smtClean="0"/>
              <a:t>.  If</a:t>
            </a:r>
            <a:r>
              <a:rPr lang="en-US" baseline="0" dirty="0" smtClean="0"/>
              <a:t> you are using the crosswalk to make a left hand turn (using the pedestrian crosswalk) you are expected to act like a pedestrian and cross with the WALK signal. Check your State to see if you must dismount and walk your bicycle in a crosswalk).</a:t>
            </a:r>
          </a:p>
          <a:p>
            <a:pPr defTabSz="931774">
              <a:defRPr/>
            </a:pPr>
            <a:endParaRPr lang="en-US" dirty="0" smtClean="0"/>
          </a:p>
          <a:p>
            <a:pPr defTabSz="931774">
              <a:defRPr/>
            </a:pPr>
            <a:r>
              <a:rPr lang="en-US" dirty="0" smtClean="0"/>
              <a:t>If you are riding as</a:t>
            </a:r>
            <a:r>
              <a:rPr lang="en-US" baseline="0" dirty="0" smtClean="0"/>
              <a:t> a vehicle on the street, this symbol is for pedestrians and tells them they should not begin crossing if they haven’t started, but should finish crossing if they are already in the crosswalk.  As a vehicle (bicycle), you </a:t>
            </a:r>
            <a:r>
              <a:rPr lang="en-US" dirty="0" smtClean="0"/>
              <a:t>must</a:t>
            </a:r>
            <a:r>
              <a:rPr lang="en-US" baseline="0" dirty="0" smtClean="0"/>
              <a:t> allow them to </a:t>
            </a:r>
            <a:r>
              <a:rPr lang="en-US" dirty="0" smtClean="0"/>
              <a:t>finish crossing if they are in the middle of the crosswalk.  Always use caution, especially around younger children; being right isn’t worth risking a crash that could cause an</a:t>
            </a:r>
            <a:r>
              <a:rPr lang="en-US" baseline="0" dirty="0" smtClean="0"/>
              <a:t> injury or death to a pedestrian or bicyclist</a:t>
            </a:r>
            <a:r>
              <a:rPr lang="en-US" dirty="0" smtClean="0"/>
              <a:t>.  </a:t>
            </a:r>
          </a:p>
          <a:p>
            <a:pPr defTabSz="931774">
              <a:spcAft>
                <a:spcPts val="600"/>
              </a:spcAft>
              <a:defRPr/>
            </a:pPr>
            <a:endParaRPr lang="en-US" dirty="0" smtClean="0"/>
          </a:p>
          <a:p>
            <a:pPr defTabSz="931774">
              <a:defRPr/>
            </a:pPr>
            <a:r>
              <a:rPr lang="en-US" b="1" dirty="0" smtClean="0"/>
              <a:t>Motorist</a:t>
            </a:r>
            <a:r>
              <a:rPr lang="en-US" dirty="0" smtClean="0"/>
              <a:t> – Continue to watch for pedestrians; they still have the right-of-way if they are already in the crosswalk.  While pedestrians are not supposed to begin crossing, use caution to avoid a crash.  A</a:t>
            </a:r>
            <a:r>
              <a:rPr lang="en-US" baseline="0" dirty="0" smtClean="0"/>
              <a:t> crash between a car and a pedestrian will cause injury and even death to a pedestrian.  </a:t>
            </a:r>
            <a:endParaRPr lang="en-US" dirty="0" smtClean="0"/>
          </a:p>
          <a:p>
            <a:pPr defTabSz="931774">
              <a:defRPr/>
            </a:pPr>
            <a:endParaRPr lang="en-US" b="1"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Road Design:  Pedestrian Refuge</a:t>
            </a:r>
            <a:r>
              <a:rPr lang="en-US" b="1" baseline="0" dirty="0" smtClean="0"/>
              <a:t> Island</a:t>
            </a:r>
          </a:p>
          <a:p>
            <a:pPr defTabSz="931774">
              <a:defRPr/>
            </a:pPr>
            <a:r>
              <a:rPr lang="en-US" b="0" baseline="0" dirty="0" smtClean="0"/>
              <a:t>While not a sign or signal, this piece of infrastructure has significant meaning for pedestrian safety.</a:t>
            </a:r>
          </a:p>
          <a:p>
            <a:pPr marL="0" marR="0" indent="0" algn="l" defTabSz="93177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Guided Responses: </a:t>
            </a:r>
          </a:p>
          <a:p>
            <a:pPr defTabSz="931774">
              <a:defRPr/>
            </a:pPr>
            <a:r>
              <a:rPr lang="en-US" b="1" dirty="0" smtClean="0"/>
              <a:t>Pedestrian</a:t>
            </a:r>
            <a:r>
              <a:rPr lang="en-US" dirty="0" smtClean="0"/>
              <a:t> – When the</a:t>
            </a:r>
            <a:r>
              <a:rPr lang="en-US" baseline="0" dirty="0" smtClean="0"/>
              <a:t> first half of the roadway is clear, you can cross and wait on the refuge island until the second half of the roadway is clear, then complete crossing.  Or you can wait until both sides of the roadway are clear of traffic before crossing.  Remember to keep looking left-right-left for traffic as you cross. </a:t>
            </a:r>
            <a:endParaRPr lang="en-US" dirty="0" smtClean="0"/>
          </a:p>
          <a:p>
            <a:pPr defTabSz="931774">
              <a:defRPr/>
            </a:pPr>
            <a:endParaRPr lang="en-US" b="1" dirty="0" smtClean="0"/>
          </a:p>
          <a:p>
            <a:pPr defTabSz="931774">
              <a:defRPr/>
            </a:pPr>
            <a:r>
              <a:rPr lang="en-US" b="1" dirty="0" smtClean="0"/>
              <a:t>Bicyclist</a:t>
            </a:r>
            <a:r>
              <a:rPr lang="en-US" dirty="0" smtClean="0"/>
              <a:t> – If you are crossing midblock, like shown in these</a:t>
            </a:r>
            <a:r>
              <a:rPr lang="en-US" baseline="0" dirty="0" smtClean="0"/>
              <a:t> pictures,</a:t>
            </a:r>
            <a:r>
              <a:rPr lang="en-US" dirty="0" smtClean="0"/>
              <a:t> or in a pedestrian crosswalk, you are </a:t>
            </a:r>
            <a:r>
              <a:rPr lang="en-US" baseline="0" dirty="0" smtClean="0"/>
              <a:t>expected to behave by the same rules as a pedestrian and dismount and walk your bike across the road.  Again, you can wait at the island for the next lane of traffic to clear before completing crossing.  </a:t>
            </a:r>
            <a:r>
              <a:rPr lang="en-US" dirty="0" smtClean="0"/>
              <a:t> </a:t>
            </a:r>
          </a:p>
          <a:p>
            <a:pPr defTabSz="931774">
              <a:defRPr/>
            </a:pPr>
            <a:endParaRPr lang="en-US" dirty="0" smtClean="0"/>
          </a:p>
          <a:p>
            <a:pPr defTabSz="931774">
              <a:defRPr/>
            </a:pPr>
            <a:r>
              <a:rPr lang="en-US" b="1" dirty="0" smtClean="0"/>
              <a:t>Motorist</a:t>
            </a:r>
            <a:r>
              <a:rPr lang="en-US" dirty="0" smtClean="0"/>
              <a:t> – Watch for any pedestrians or bicyclists on the refuge island and drive with care, especially when making turns.  Remember</a:t>
            </a:r>
            <a:r>
              <a:rPr lang="en-US" baseline="0" dirty="0" smtClean="0"/>
              <a:t> that if the pedestrian is in the crosswalk, they have the right of way to complete crossing.  </a:t>
            </a:r>
            <a:r>
              <a:rPr lang="en-US" dirty="0" smtClean="0"/>
              <a:t>Drive with extra care around younger children and the elderly.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Sign:  “Walk” Pedestrian signal – </a:t>
            </a:r>
            <a:endParaRPr lang="en-US" b="1" u="sng" dirty="0" smtClean="0"/>
          </a:p>
          <a:p>
            <a:pPr marL="0" marR="0" indent="0" algn="l" defTabSz="931774"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Guided Responses:</a:t>
            </a: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Pedestrian</a:t>
            </a:r>
            <a:r>
              <a:rPr lang="en-US" dirty="0" smtClean="0"/>
              <a:t> – Pedestrians</a:t>
            </a:r>
            <a:r>
              <a:rPr lang="en-US" baseline="0" dirty="0" smtClean="0"/>
              <a:t> are allowed to enter the crosswalk when the WALK signal is displayed. </a:t>
            </a:r>
            <a:r>
              <a:rPr lang="en-US" dirty="0" smtClean="0"/>
              <a:t> Even though you have</a:t>
            </a:r>
            <a:r>
              <a:rPr lang="en-US" baseline="0" dirty="0" smtClean="0"/>
              <a:t> the right-of-way, always look for traffic and don’t begin crossing until it is safe to do so.  Always watch for traffic as you cross.</a:t>
            </a:r>
            <a:endParaRPr lang="en-US" dirty="0" smtClean="0"/>
          </a:p>
          <a:p>
            <a:pPr defTabSz="931774">
              <a:defRPr/>
            </a:pPr>
            <a:endParaRPr lang="en-US" b="1" dirty="0" smtClean="0"/>
          </a:p>
          <a:p>
            <a:pPr defTabSz="931774">
              <a:defRPr/>
            </a:pPr>
            <a:r>
              <a:rPr lang="en-US" b="1" dirty="0" smtClean="0"/>
              <a:t>Bicyclist</a:t>
            </a:r>
            <a:r>
              <a:rPr lang="en-US" dirty="0" smtClean="0"/>
              <a:t> – If</a:t>
            </a:r>
            <a:r>
              <a:rPr lang="en-US" baseline="0" dirty="0" smtClean="0"/>
              <a:t> you are riding in the street you must follow the same rules as motorists.  This means if you have a green light and are making a left or right turn you must </a:t>
            </a:r>
            <a:r>
              <a:rPr lang="en-US" u="sng" baseline="0" dirty="0" smtClean="0"/>
              <a:t>yield</a:t>
            </a:r>
            <a:r>
              <a:rPr lang="en-US" baseline="0" dirty="0" smtClean="0"/>
              <a:t> to pedestrians with the WALK signal.</a:t>
            </a:r>
            <a:r>
              <a:rPr lang="en-US" dirty="0" smtClean="0"/>
              <a:t> If you have a red</a:t>
            </a:r>
            <a:r>
              <a:rPr lang="en-US" baseline="0" dirty="0" smtClean="0"/>
              <a:t> light and are allowed to make a right turn on red, you must stop first and not make your turn until the traffic is cleared (traffic includes pedestrians).  A</a:t>
            </a:r>
            <a:r>
              <a:rPr lang="en-US" dirty="0" smtClean="0"/>
              <a:t>lways use caution, especially around younger children.  </a:t>
            </a:r>
          </a:p>
          <a:p>
            <a:pPr defTabSz="931774">
              <a:defRPr/>
            </a:pPr>
            <a:endParaRPr lang="en-US" dirty="0" smtClean="0"/>
          </a:p>
          <a:p>
            <a:pPr defTabSz="931774">
              <a:defRPr/>
            </a:pPr>
            <a:r>
              <a:rPr lang="en-US" b="1" dirty="0" smtClean="0"/>
              <a:t>Motorist</a:t>
            </a:r>
            <a:r>
              <a:rPr lang="en-US" dirty="0" smtClean="0"/>
              <a:t> – Same as for bicyclist.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774">
              <a:defRPr/>
            </a:pPr>
            <a:r>
              <a:rPr lang="en-US" b="1" dirty="0" smtClean="0"/>
              <a:t>Sign:  “Don’t Walk” Pedestrian signal – </a:t>
            </a:r>
            <a:r>
              <a:rPr lang="en-US" b="1" u="sng" dirty="0" smtClean="0"/>
              <a:t>flashing countdown</a:t>
            </a:r>
          </a:p>
          <a:p>
            <a:pPr defTabSz="931774">
              <a:defRPr/>
            </a:pPr>
            <a:r>
              <a:rPr lang="en-US" dirty="0" smtClean="0"/>
              <a:t>This</a:t>
            </a:r>
            <a:r>
              <a:rPr lang="en-US" baseline="0" dirty="0" smtClean="0"/>
              <a:t> sign displays both the image and a number countdown value.  The number at which the countdown begins and starts flashing varies according to how long traffic engineers have established it takes a “typical” pedestrian to cross the street.  Unfortunately, this countdown time does not always take into consideration a pedestrian with disabilities or an elderly pedestrian who may require longer to cross safely.</a:t>
            </a:r>
          </a:p>
          <a:p>
            <a:pPr defTabSz="931774">
              <a:defRPr/>
            </a:pPr>
            <a:endParaRPr lang="en-US"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Guided Responses: </a:t>
            </a:r>
          </a:p>
          <a:p>
            <a:pPr defTabSz="931774">
              <a:defRPr/>
            </a:pPr>
            <a:r>
              <a:rPr lang="en-US" b="1" dirty="0" smtClean="0"/>
              <a:t>Bicyclist</a:t>
            </a:r>
            <a:r>
              <a:rPr lang="en-US" dirty="0" smtClean="0"/>
              <a:t> – Pedestrians already</a:t>
            </a:r>
            <a:r>
              <a:rPr lang="en-US" baseline="0" dirty="0" smtClean="0"/>
              <a:t> in the crosswalk must be </a:t>
            </a:r>
            <a:r>
              <a:rPr lang="en-US" dirty="0" smtClean="0"/>
              <a:t>allowed to </a:t>
            </a:r>
            <a:r>
              <a:rPr lang="en-US" dirty="0" smtClean="0">
                <a:solidFill>
                  <a:srgbClr val="FF0000"/>
                </a:solidFill>
              </a:rPr>
              <a:t>finish</a:t>
            </a:r>
            <a:r>
              <a:rPr lang="en-US" dirty="0" smtClean="0"/>
              <a:t> </a:t>
            </a:r>
            <a:r>
              <a:rPr lang="en-US" dirty="0" smtClean="0">
                <a:solidFill>
                  <a:srgbClr val="FF0000"/>
                </a:solidFill>
              </a:rPr>
              <a:t>crossing</a:t>
            </a:r>
            <a:r>
              <a:rPr lang="en-US" dirty="0" smtClean="0"/>
              <a:t> if there is no island for him/her to stand on to wait until the next signal.  However, always use caution, especially around younger children or the elderly.  Being right isn’t worth a crash.    </a:t>
            </a:r>
          </a:p>
          <a:p>
            <a:pPr defTabSz="931774">
              <a:defRPr/>
            </a:pPr>
            <a:endParaRPr lang="en-US" b="1" dirty="0" smtClean="0"/>
          </a:p>
          <a:p>
            <a:pPr defTabSz="931774">
              <a:defRPr/>
            </a:pPr>
            <a:r>
              <a:rPr lang="en-US" b="1" dirty="0" smtClean="0"/>
              <a:t>Motorist</a:t>
            </a:r>
            <a:r>
              <a:rPr lang="en-US" dirty="0" smtClean="0"/>
              <a:t> – Same as for bicyclist.  </a:t>
            </a:r>
          </a:p>
          <a:p>
            <a:pPr defTabSz="931774">
              <a:defRPr/>
            </a:pPr>
            <a:endParaRPr lang="en-US" b="1"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Pedestrian –</a:t>
            </a:r>
            <a:r>
              <a:rPr lang="en-US" b="1" baseline="0" dirty="0" smtClean="0"/>
              <a:t> </a:t>
            </a:r>
            <a:r>
              <a:rPr lang="en-US" b="0" baseline="0" dirty="0" smtClean="0"/>
              <a:t>I</a:t>
            </a:r>
            <a:r>
              <a:rPr lang="en-US" dirty="0" smtClean="0"/>
              <a:t>f the number</a:t>
            </a:r>
            <a:r>
              <a:rPr lang="en-US" baseline="0" dirty="0" smtClean="0"/>
              <a:t> and/or orange hand is flashing and you </a:t>
            </a:r>
            <a:r>
              <a:rPr lang="en-US" dirty="0" smtClean="0"/>
              <a:t>have not started crossing, stop and wait for the next WALK signal,  I</a:t>
            </a:r>
            <a:r>
              <a:rPr lang="en-US" sz="1200" kern="1200" dirty="0" smtClean="0">
                <a:solidFill>
                  <a:schemeClr val="tx1"/>
                </a:solidFill>
                <a:latin typeface="+mn-lt"/>
                <a:ea typeface="+mn-ea"/>
                <a:cs typeface="+mn-cs"/>
              </a:rPr>
              <a:t>f you are in the middle of the crosswalk, complete crossing before the timer reaches zero, speed up your pace if necessary.  </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If a pedestrian refuge island is</a:t>
            </a:r>
            <a:r>
              <a:rPr lang="en-US" baseline="0" dirty="0" smtClean="0"/>
              <a:t> available, and the don’t walk symbol begins flashing or is solid, wait at the island until the next pedestrian walking signal to complete crossing.  </a:t>
            </a:r>
            <a:endParaRPr lang="en-US" dirty="0" smtClean="0"/>
          </a:p>
          <a:p>
            <a:pPr defTabSz="931774">
              <a:defRPr/>
            </a:pPr>
            <a:endParaRPr lang="en-US" dirty="0" smtClean="0"/>
          </a:p>
          <a:p>
            <a:pPr defTabSz="931774">
              <a:defRPr/>
            </a:pPr>
            <a:r>
              <a:rPr lang="en-US"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5085A85B-FA27-482E-AF7A-7297BBAB5CD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8008_TitleSlide.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8008_SlideBG.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228600" y="152400"/>
            <a:ext cx="8229600" cy="685800"/>
          </a:xfrm>
        </p:spPr>
        <p:txBody>
          <a:bodyPr>
            <a:normAutofit/>
          </a:bodyPr>
          <a:lstStyle>
            <a:lvl1pPr algn="l">
              <a:defRPr sz="3200" b="1" baseline="0">
                <a:solidFill>
                  <a:schemeClr val="bg1"/>
                </a:solidFill>
                <a:latin typeface="+mj-lt"/>
              </a:defRPr>
            </a:lvl1pPr>
          </a:lstStyle>
          <a:p>
            <a:r>
              <a:rPr lang="en-US" dirty="0" smtClean="0"/>
              <a:t>Header</a:t>
            </a:r>
            <a:endParaRPr lang="en-US" dirty="0"/>
          </a:p>
        </p:txBody>
      </p:sp>
      <p:sp>
        <p:nvSpPr>
          <p:cNvPr id="3" name="Content Placeholder 2"/>
          <p:cNvSpPr>
            <a:spLocks noGrp="1"/>
          </p:cNvSpPr>
          <p:nvPr>
            <p:ph idx="1" hasCustomPrompt="1"/>
          </p:nvPr>
        </p:nvSpPr>
        <p:spPr>
          <a:xfrm>
            <a:off x="523875" y="1143000"/>
            <a:ext cx="3581400" cy="4572000"/>
          </a:xfrm>
        </p:spPr>
        <p:txBody>
          <a:bodyPr anchor="ctr">
            <a:noAutofit/>
          </a:bodyPr>
          <a:lstStyle>
            <a:lvl1pPr marL="0" indent="0">
              <a:buNone/>
              <a:defRPr sz="3600" b="1" baseline="0"/>
            </a:lvl1pPr>
            <a:lvl2pPr>
              <a:buNone/>
              <a:defRPr/>
            </a:lvl2pPr>
            <a:lvl3pPr>
              <a:buNone/>
              <a:defRPr/>
            </a:lvl3pPr>
            <a:lvl4pPr>
              <a:buNone/>
              <a:defRPr/>
            </a:lvl4pPr>
            <a:lvl5pPr>
              <a:buNone/>
              <a:defRPr/>
            </a:lvl5pPr>
          </a:lstStyle>
          <a:p>
            <a:pPr lvl="0"/>
            <a:r>
              <a:rPr lang="en-US" dirty="0" smtClean="0">
                <a:solidFill>
                  <a:srgbClr val="EB751F"/>
                </a:solidFill>
              </a:rPr>
              <a:t>The driver of a bicycle?</a:t>
            </a:r>
          </a:p>
          <a:p>
            <a:pPr lvl="0"/>
            <a:endParaRPr lang="en-US" dirty="0" smtClean="0"/>
          </a:p>
          <a:p>
            <a:pPr lvl="0"/>
            <a:r>
              <a:rPr lang="en-US" dirty="0" smtClean="0">
                <a:solidFill>
                  <a:srgbClr val="008AC6"/>
                </a:solidFill>
              </a:rPr>
              <a:t>The driver of a motorized vehicle?</a:t>
            </a:r>
          </a:p>
          <a:p>
            <a:pPr lvl="0"/>
            <a:endParaRPr lang="en-US" dirty="0" smtClean="0"/>
          </a:p>
          <a:p>
            <a:pPr lvl="0"/>
            <a:r>
              <a:rPr lang="en-US" dirty="0" smtClean="0">
                <a:solidFill>
                  <a:srgbClr val="2A3B8F"/>
                </a:solidFill>
              </a:rPr>
              <a:t>A pedestrian?</a:t>
            </a:r>
            <a:endParaRPr lang="en-US" dirty="0">
              <a:solidFill>
                <a:srgbClr val="2A3B8F"/>
              </a:solidFill>
            </a:endParaRPr>
          </a:p>
        </p:txBody>
      </p:sp>
      <p:sp>
        <p:nvSpPr>
          <p:cNvPr id="7" name="TextBox 6"/>
          <p:cNvSpPr txBox="1"/>
          <p:nvPr userDrawn="1"/>
        </p:nvSpPr>
        <p:spPr>
          <a:xfrm>
            <a:off x="5638800" y="6553200"/>
            <a:ext cx="3429000" cy="276999"/>
          </a:xfrm>
          <a:prstGeom prst="rect">
            <a:avLst/>
          </a:prstGeom>
          <a:noFill/>
        </p:spPr>
        <p:txBody>
          <a:bodyPr wrap="square" rtlCol="0">
            <a:spAutoFit/>
          </a:bodyPr>
          <a:lstStyle/>
          <a:p>
            <a:pPr algn="r"/>
            <a:r>
              <a:rPr lang="en-US" sz="1200" b="1" kern="1200" dirty="0" smtClean="0">
                <a:solidFill>
                  <a:schemeClr val="bg1"/>
                </a:solidFill>
                <a:latin typeface="+mn-lt"/>
                <a:ea typeface="+mn-ea"/>
                <a:cs typeface="+mn-cs"/>
              </a:rPr>
              <a:t>Traffic Safety Signs, Signals, Symbols, and You</a:t>
            </a:r>
            <a:endParaRPr lang="en-US" sz="1200" b="1" dirty="0">
              <a:solidFill>
                <a:schemeClr val="bg1"/>
              </a:solidFill>
            </a:endParaRPr>
          </a:p>
        </p:txBody>
      </p:sp>
      <p:sp>
        <p:nvSpPr>
          <p:cNvPr id="8" name="Content Placeholder 2"/>
          <p:cNvSpPr>
            <a:spLocks noGrp="1"/>
          </p:cNvSpPr>
          <p:nvPr>
            <p:ph idx="10"/>
          </p:nvPr>
        </p:nvSpPr>
        <p:spPr>
          <a:xfrm>
            <a:off x="4419600" y="1143000"/>
            <a:ext cx="4344040" cy="4572000"/>
          </a:xfrm>
        </p:spPr>
        <p:txBody>
          <a:bodyPr/>
          <a:lstStyle>
            <a:lvl1pPr>
              <a:buNone/>
              <a:defRPr baseline="0"/>
            </a:lvl1pPr>
            <a:lvl2pPr>
              <a:buNone/>
              <a:defRPr/>
            </a:lvl2pPr>
            <a:lvl3pPr>
              <a:buNone/>
              <a:defRPr/>
            </a:lvl3pPr>
            <a:lvl4pPr>
              <a:buNone/>
              <a:defRPr/>
            </a:lvl4pPr>
            <a:lvl5pPr>
              <a:buNone/>
              <a:defRPr/>
            </a:lvl5pPr>
          </a:lstStyle>
          <a:p>
            <a:pPr lvl="0"/>
            <a:endParaRPr lang="en-US" dirty="0"/>
          </a:p>
        </p:txBody>
      </p:sp>
      <p:sp>
        <p:nvSpPr>
          <p:cNvPr id="16" name="Content Placeholder 2"/>
          <p:cNvSpPr>
            <a:spLocks noGrp="1"/>
          </p:cNvSpPr>
          <p:nvPr userDrawn="1">
            <p:ph idx="11" hasCustomPrompt="1"/>
          </p:nvPr>
        </p:nvSpPr>
        <p:spPr>
          <a:xfrm>
            <a:off x="4419600" y="5715000"/>
            <a:ext cx="4419600" cy="533400"/>
          </a:xfrm>
        </p:spPr>
        <p:txBody>
          <a:bodyPr anchor="ctr">
            <a:normAutofit/>
          </a:bodyPr>
          <a:lstStyle>
            <a:lvl1pPr marL="0" indent="0" algn="ctr">
              <a:buNone/>
              <a:defRPr sz="2000" b="0" baseline="0"/>
            </a:lvl1pPr>
            <a:lvl2pPr>
              <a:buNone/>
              <a:defRPr/>
            </a:lvl2pPr>
            <a:lvl3pPr>
              <a:buNone/>
              <a:defRPr/>
            </a:lvl3pPr>
            <a:lvl4pPr>
              <a:buNone/>
              <a:defRPr/>
            </a:lvl4pPr>
            <a:lvl5pPr>
              <a:buNone/>
              <a:defRPr/>
            </a:lvl5pPr>
          </a:lstStyle>
          <a:p>
            <a:pPr lvl="0"/>
            <a:r>
              <a:rPr lang="en-US" dirty="0" smtClean="0"/>
              <a:t>Sign Name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8F11-B4D9-43D6-9378-C55ACBA7E52D}" type="datetimeFigureOut">
              <a:rPr lang="en-US" smtClean="0"/>
              <a:pPr/>
              <a:t>11/9/2012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99B5F-CB76-4915-B900-7A1F61914C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pedbikeimages.org/pubdetail.cfm?picid=137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pedbikeimages.org/pubdetail.cfm?picid=1306" TargetMode="External"/><Relationship Id="rId7" Type="http://schemas.openxmlformats.org/officeDocument/2006/relationships/hyperlink" Target="http://www.google.com/imgres?imgurl=http://julieontheway.files.wordpress.com/2010/11/bicycle-sign-yellow.jpg&amp;imgrefurl=http://julieontheway.wordpress.com/2011/05/02/bike-sharing-is-catching-on/&amp;usg=__3Y_51jFY7VTJNF8mGWU4bT9Imqw=&amp;h=170&amp;w=250&amp;sz=8&amp;hl=en&amp;start=141&amp;zoom=1&amp;tbnid=b3GUkdDByKniiM:&amp;tbnh=75&amp;tbnw=111&amp;ei=IiDqTtuyIIj30gGw7P3PCQ&amp;prev=/images?q=bicycle+sign&amp;start=126&amp;hl=en&amp;sa=N&amp;tbm=isch&amp;itbs=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hyperlink" Target="http://www.roadtrafficsigns.com/School-Traffic-Signs/School-Bus-Stop-Ahead-Sign/SKU-X-S3-1.aspx"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pn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imgres?imgurl=http://www.featurepics.com/FI/Thumb300/20061031/Bike-Lane-Sign-125122.jpg&amp;imgrefurl=http://www.featurepics.com/online/Bike-Lane-Sign-Pictures125122.aspx&amp;usg=__fdhwAPLU2QbRt40qW66aUVrKuik=&amp;h=310&amp;w=449&amp;sz=20&amp;hl=en&amp;start=130&amp;zoom=1&amp;tbnid=dYOPmt3eU1p1nM:&amp;tbnh=88&amp;tbnw=127&amp;ei=IiDqTtuyIIj30gGw7P3PCQ&amp;prev=/images?q=bicycle+sign&amp;start=126&amp;hl=en&amp;sa=N&amp;tbm=isch&amp;itbs=1" TargetMode="Externa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www.google.com/imgres?q=mutcd+2012&amp;hl=en&amp;sa=X&amp;rls=com.microsoft:en-US&amp;biw=1153&amp;bih=508&amp;tbm=isch&amp;prmd=imvns&amp;tbnid=jd4bxLRRbl1NFM:&amp;imgrefurl=http://fabb-bikes.blogspot.com/2011_03_01_archive.html&amp;docid=Mn7wpbPkNcNF_M&amp;imgurl=http://www.fabb-bikes.org/guide/images/wcl.jpg&amp;w=697&amp;h=564&amp;ei=VgZRT8ydBoLq0gHF34TeDQ&amp;zoom=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hyperlink" Target="http://www.pedbikeimages.org/pubdetail.cfm?picid=73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pedbikeimages.org/pubdetail.cfm?picid=677" TargetMode="External"/><Relationship Id="rId10" Type="http://schemas.openxmlformats.org/officeDocument/2006/relationships/image" Target="../media/image20.jpeg"/><Relationship Id="rId4" Type="http://schemas.openxmlformats.org/officeDocument/2006/relationships/image" Target="../media/image4.png"/><Relationship Id="rId9" Type="http://schemas.openxmlformats.org/officeDocument/2006/relationships/hyperlink" Target="http://www.pedbikeimages.org/pubdetail.cfm?picid=4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364"/>
          <a:stretch/>
        </p:blipFill>
        <p:spPr>
          <a:xfrm>
            <a:off x="857250" y="4000498"/>
            <a:ext cx="4124325" cy="2406273"/>
          </a:xfrm>
          <a:prstGeom prst="rect">
            <a:avLst/>
          </a:prstGeom>
        </p:spPr>
      </p:pic>
      <p:pic>
        <p:nvPicPr>
          <p:cNvPr id="5" name="Picture 4"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61357" y="3903181"/>
            <a:ext cx="4315467" cy="25833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hlinkClick r:id="rId3"/>
          </p:cNvPr>
          <p:cNvPicPr>
            <a:picLocks noGrp="1" noChangeAspect="1" noChangeArrowheads="1"/>
          </p:cNvPicPr>
          <p:nvPr>
            <p:ph idx="10"/>
          </p:nvPr>
        </p:nvPicPr>
        <p:blipFill>
          <a:blip r:embed="rId4" cstate="print">
            <a:extLst>
              <a:ext uri="{28A0092B-C50C-407E-A947-70E740481C1C}">
                <a14:useLocalDpi xmlns:a14="http://schemas.microsoft.com/office/drawing/2010/main" val="0"/>
              </a:ext>
            </a:extLst>
          </a:blip>
          <a:stretch>
            <a:fillRect/>
          </a:stretch>
        </p:blipFill>
        <p:spPr bwMode="auto">
          <a:xfrm>
            <a:off x="4481477" y="1863463"/>
            <a:ext cx="4172463" cy="3129347"/>
          </a:xfrm>
          <a:prstGeom prst="rect">
            <a:avLst/>
          </a:prstGeom>
          <a:noFill/>
        </p:spPr>
      </p:pic>
      <p:sp>
        <p:nvSpPr>
          <p:cNvPr id="4" name="Title 3"/>
          <p:cNvSpPr>
            <a:spLocks noGrp="1"/>
          </p:cNvSpPr>
          <p:nvPr>
            <p:ph type="title"/>
          </p:nvPr>
        </p:nvSpPr>
        <p:spPr/>
        <p:txBody>
          <a:bodyPr/>
          <a:lstStyle/>
          <a:p>
            <a:r>
              <a:rPr lang="en-US" dirty="0" smtClean="0"/>
              <a:t>What does this sign and marking mean for a …</a:t>
            </a:r>
            <a:endParaRPr lang="en-US" dirty="0"/>
          </a:p>
        </p:txBody>
      </p:sp>
      <p:pic>
        <p:nvPicPr>
          <p:cNvPr id="24" name="Picture 23"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343399" y="1789950"/>
            <a:ext cx="4453420" cy="3296399"/>
          </a:xfrm>
          <a:prstGeom prst="rect">
            <a:avLst/>
          </a:prstGeom>
        </p:spPr>
      </p:pic>
      <p:sp>
        <p:nvSpPr>
          <p:cNvPr id="9" name="Rectangle 8"/>
          <p:cNvSpPr/>
          <p:nvPr/>
        </p:nvSpPr>
        <p:spPr>
          <a:xfrm>
            <a:off x="4371974" y="5063220"/>
            <a:ext cx="4453420" cy="230832"/>
          </a:xfrm>
          <a:prstGeom prst="rect">
            <a:avLst/>
          </a:prstGeom>
        </p:spPr>
        <p:txBody>
          <a:bodyPr wrap="square">
            <a:spAutoFit/>
          </a:bodyPr>
          <a:lstStyle/>
          <a:p>
            <a:pPr algn="r"/>
            <a:r>
              <a:rPr lang="en-US" sz="900" dirty="0" smtClean="0"/>
              <a:t>(Andy Hamilton)</a:t>
            </a:r>
          </a:p>
        </p:txBody>
      </p:sp>
      <p:sp>
        <p:nvSpPr>
          <p:cNvPr id="13" name="Content Placeholder 12"/>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YieldCrosswalk.jpg"/>
          <p:cNvPicPr>
            <a:picLocks noGrp="1" noChangeAspect="1"/>
          </p:cNvPicPr>
          <p:nvPr>
            <p:ph idx="10"/>
          </p:nvPr>
        </p:nvPicPr>
        <p:blipFill>
          <a:blip r:embed="rId3" cstate="print"/>
          <a:stretch>
            <a:fillRect/>
          </a:stretch>
        </p:blipFill>
        <p:spPr>
          <a:xfrm>
            <a:off x="5787838" y="1352549"/>
            <a:ext cx="2984687" cy="4477031"/>
          </a:xfrm>
        </p:spPr>
      </p:pic>
      <p:sp>
        <p:nvSpPr>
          <p:cNvPr id="4" name="Title 3"/>
          <p:cNvSpPr>
            <a:spLocks noGrp="1"/>
          </p:cNvSpPr>
          <p:nvPr>
            <p:ph type="title"/>
          </p:nvPr>
        </p:nvSpPr>
        <p:spPr/>
        <p:txBody>
          <a:bodyPr/>
          <a:lstStyle/>
          <a:p>
            <a:r>
              <a:rPr lang="en-US" dirty="0" smtClean="0"/>
              <a:t>What does this sign mean for a …</a:t>
            </a:r>
            <a:endParaRPr lang="en-US" dirty="0"/>
          </a:p>
        </p:txBody>
      </p:sp>
      <p:pic>
        <p:nvPicPr>
          <p:cNvPr id="24" name="Picture 23"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724525" y="1325480"/>
            <a:ext cx="3143249" cy="4638622"/>
          </a:xfrm>
          <a:prstGeom prst="rect">
            <a:avLst/>
          </a:prstGeom>
        </p:spPr>
      </p:pic>
      <p:sp>
        <p:nvSpPr>
          <p:cNvPr id="8" name="Rectangle 7"/>
          <p:cNvSpPr/>
          <p:nvPr/>
        </p:nvSpPr>
        <p:spPr>
          <a:xfrm>
            <a:off x="2756562" y="5573570"/>
            <a:ext cx="2602331" cy="230832"/>
          </a:xfrm>
          <a:prstGeom prst="rect">
            <a:avLst/>
          </a:prstGeom>
        </p:spPr>
        <p:txBody>
          <a:bodyPr wrap="square">
            <a:spAutoFit/>
          </a:bodyPr>
          <a:lstStyle/>
          <a:p>
            <a:pPr algn="r"/>
            <a:r>
              <a:rPr lang="en-US" sz="900" dirty="0" smtClean="0"/>
              <a:t>(Dan Burden)</a:t>
            </a:r>
            <a:endParaRPr lang="en-US" sz="900" dirty="0"/>
          </a:p>
        </p:txBody>
      </p:sp>
      <p:sp>
        <p:nvSpPr>
          <p:cNvPr id="9" name="Rectangle 8"/>
          <p:cNvSpPr/>
          <p:nvPr/>
        </p:nvSpPr>
        <p:spPr>
          <a:xfrm>
            <a:off x="2984005" y="3191606"/>
            <a:ext cx="2575837" cy="230832"/>
          </a:xfrm>
          <a:prstGeom prst="rect">
            <a:avLst/>
          </a:prstGeom>
        </p:spPr>
        <p:txBody>
          <a:bodyPr wrap="square">
            <a:spAutoFit/>
          </a:bodyPr>
          <a:lstStyle/>
          <a:p>
            <a:pPr algn="r"/>
            <a:r>
              <a:rPr lang="en-US" sz="900" dirty="0" smtClean="0"/>
              <a:t>(</a:t>
            </a:r>
            <a:r>
              <a:rPr lang="en-US" sz="900" dirty="0"/>
              <a:t>Dan Burden</a:t>
            </a:r>
            <a:r>
              <a:rPr lang="en-US" sz="900" dirty="0" smtClean="0"/>
              <a:t>)</a:t>
            </a:r>
            <a:endParaRPr lang="en-US" sz="900" dirty="0"/>
          </a:p>
        </p:txBody>
      </p:sp>
      <p:grpSp>
        <p:nvGrpSpPr>
          <p:cNvPr id="6" name="Group 5"/>
          <p:cNvGrpSpPr>
            <a:grpSpLocks noChangeAspect="1"/>
          </p:cNvGrpSpPr>
          <p:nvPr/>
        </p:nvGrpSpPr>
        <p:grpSpPr>
          <a:xfrm>
            <a:off x="2719279" y="1325480"/>
            <a:ext cx="2834640" cy="1885170"/>
            <a:chOff x="2173232" y="875190"/>
            <a:chExt cx="3149739" cy="2094726"/>
          </a:xfrm>
        </p:grpSpPr>
        <p:pic>
          <p:nvPicPr>
            <p:cNvPr id="24580" name="Picture 4" descr="http://drusilla.hsrc.unc.edu/imagelib/mediumimages/dover.nh.30016.jpg"/>
            <p:cNvPicPr>
              <a:picLocks noChangeAspect="1" noChangeArrowheads="1"/>
            </p:cNvPicPr>
            <p:nvPr/>
          </p:nvPicPr>
          <p:blipFill>
            <a:blip r:embed="rId5" cstate="print"/>
            <a:srcRect/>
            <a:stretch>
              <a:fillRect/>
            </a:stretch>
          </p:blipFill>
          <p:spPr bwMode="auto">
            <a:xfrm>
              <a:off x="2224091" y="926348"/>
              <a:ext cx="2962856" cy="1973263"/>
            </a:xfrm>
            <a:prstGeom prst="rect">
              <a:avLst/>
            </a:prstGeom>
            <a:noFill/>
          </p:spPr>
        </p:pic>
        <p:pic>
          <p:nvPicPr>
            <p:cNvPr id="12" name="Picture 11"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2173232" y="875190"/>
              <a:ext cx="3149739" cy="2094726"/>
            </a:xfrm>
            <a:prstGeom prst="rect">
              <a:avLst/>
            </a:prstGeom>
          </p:spPr>
        </p:pic>
      </p:grpSp>
      <p:grpSp>
        <p:nvGrpSpPr>
          <p:cNvPr id="10" name="Group 9"/>
          <p:cNvGrpSpPr>
            <a:grpSpLocks noChangeAspect="1"/>
          </p:cNvGrpSpPr>
          <p:nvPr/>
        </p:nvGrpSpPr>
        <p:grpSpPr>
          <a:xfrm>
            <a:off x="2971800" y="3940345"/>
            <a:ext cx="2322197" cy="1645920"/>
            <a:chOff x="2962275" y="3940346"/>
            <a:chExt cx="2089352" cy="1480885"/>
          </a:xfrm>
        </p:grpSpPr>
        <p:pic>
          <p:nvPicPr>
            <p:cNvPr id="24578" name="Picture 2" descr="http://drusilla.hsrc.unc.edu/imagelib/mediumimages/crosswalk.post.fluorescent.jpg"/>
            <p:cNvPicPr>
              <a:picLocks noChangeAspect="1" noChangeArrowheads="1"/>
            </p:cNvPicPr>
            <p:nvPr/>
          </p:nvPicPr>
          <p:blipFill>
            <a:blip r:embed="rId6" cstate="print"/>
            <a:srcRect/>
            <a:stretch>
              <a:fillRect/>
            </a:stretch>
          </p:blipFill>
          <p:spPr bwMode="auto">
            <a:xfrm>
              <a:off x="3036470" y="3940346"/>
              <a:ext cx="1974513" cy="1480884"/>
            </a:xfrm>
            <a:prstGeom prst="rect">
              <a:avLst/>
            </a:prstGeom>
            <a:noFill/>
          </p:spPr>
        </p:pic>
        <p:pic>
          <p:nvPicPr>
            <p:cNvPr id="14" name="Picture 13" descr="8008_PhotoFrame.png"/>
            <p:cNvPicPr>
              <a:picLocks/>
            </p:cNvPicPr>
            <p:nvPr/>
          </p:nvPicPr>
          <p:blipFill>
            <a:blip r:embed="rId4" cstate="print">
              <a:clrChange>
                <a:clrFrom>
                  <a:srgbClr val="FFFFFF"/>
                </a:clrFrom>
                <a:clrTo>
                  <a:srgbClr val="FFFFFF">
                    <a:alpha val="0"/>
                  </a:srgbClr>
                </a:clrTo>
              </a:clrChange>
            </a:blip>
            <a:stretch>
              <a:fillRect/>
            </a:stretch>
          </p:blipFill>
          <p:spPr>
            <a:xfrm>
              <a:off x="2962275" y="3940347"/>
              <a:ext cx="2089352" cy="1480884"/>
            </a:xfrm>
            <a:prstGeom prst="rect">
              <a:avLst/>
            </a:prstGeom>
          </p:spPr>
        </p:pic>
      </p:grpSp>
      <p:sp>
        <p:nvSpPr>
          <p:cNvPr id="16" name="Content Placeholder 15"/>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this sign mean for a …</a:t>
            </a: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4719782" y="1949772"/>
            <a:ext cx="3862022" cy="2896516"/>
          </a:xfrm>
          <a:prstGeom prst="rect">
            <a:avLst/>
          </a:prstGeom>
          <a:noFill/>
          <a:ln w="9525">
            <a:noFill/>
            <a:miter lim="800000"/>
            <a:headEnd/>
            <a:tailEnd/>
          </a:ln>
        </p:spPr>
      </p:pic>
      <p:sp>
        <p:nvSpPr>
          <p:cNvPr id="9" name="Rectangle 8"/>
          <p:cNvSpPr/>
          <p:nvPr/>
        </p:nvSpPr>
        <p:spPr>
          <a:xfrm>
            <a:off x="4738310" y="4911046"/>
            <a:ext cx="3894294" cy="230832"/>
          </a:xfrm>
          <a:prstGeom prst="rect">
            <a:avLst/>
          </a:prstGeom>
        </p:spPr>
        <p:txBody>
          <a:bodyPr wrap="square">
            <a:spAutoFit/>
          </a:bodyPr>
          <a:lstStyle/>
          <a:p>
            <a:pPr algn="r"/>
            <a:r>
              <a:rPr lang="en-US" sz="900" dirty="0" smtClean="0"/>
              <a:t>(Laura Sandt)</a:t>
            </a:r>
            <a:endParaRPr lang="en-US" sz="900" dirty="0"/>
          </a:p>
        </p:txBody>
      </p:sp>
      <p:pic>
        <p:nvPicPr>
          <p:cNvPr id="11" name="Picture 10"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619626" y="1949772"/>
            <a:ext cx="4057650" cy="2993703"/>
          </a:xfrm>
          <a:prstGeom prst="rect">
            <a:avLst/>
          </a:prstGeom>
        </p:spPr>
      </p:pic>
      <p:sp>
        <p:nvSpPr>
          <p:cNvPr id="6" name="Content Placeholder 5"/>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14373" y="1205270"/>
            <a:ext cx="3714751" cy="2993703"/>
            <a:chOff x="5909723" y="2870483"/>
            <a:chExt cx="3714751" cy="2993703"/>
          </a:xfrm>
        </p:grpSpPr>
        <p:pic>
          <p:nvPicPr>
            <p:cNvPr id="11" name="Picture 10" descr="http://drusilla.hsrc.unc.edu/imagelib/mediumimages/al.birmingham.road.shoulder-large.jpg"/>
            <p:cNvPicPr/>
            <p:nvPr/>
          </p:nvPicPr>
          <p:blipFill>
            <a:blip r:embed="rId3" cstate="print"/>
            <a:srcRect/>
            <a:stretch>
              <a:fillRect/>
            </a:stretch>
          </p:blipFill>
          <p:spPr bwMode="auto">
            <a:xfrm>
              <a:off x="6026123" y="2956850"/>
              <a:ext cx="3488472" cy="2820971"/>
            </a:xfrm>
            <a:prstGeom prst="rect">
              <a:avLst/>
            </a:prstGeom>
            <a:noFill/>
            <a:ln w="9525">
              <a:noFill/>
              <a:miter lim="800000"/>
              <a:headEnd/>
              <a:tailEnd/>
            </a:ln>
          </p:spPr>
        </p:pic>
        <p:pic>
          <p:nvPicPr>
            <p:cNvPr id="9" name="Picture 8" descr="8008_PhotoFrame.png"/>
            <p:cNvPicPr>
              <a:picLocks/>
            </p:cNvPicPr>
            <p:nvPr/>
          </p:nvPicPr>
          <p:blipFill>
            <a:blip r:embed="rId4" cstate="print">
              <a:clrChange>
                <a:clrFrom>
                  <a:srgbClr val="FFFFFF"/>
                </a:clrFrom>
                <a:clrTo>
                  <a:srgbClr val="FFFFFF">
                    <a:alpha val="0"/>
                  </a:srgbClr>
                </a:clrTo>
              </a:clrChange>
            </a:blip>
            <a:stretch>
              <a:fillRect/>
            </a:stretch>
          </p:blipFill>
          <p:spPr>
            <a:xfrm>
              <a:off x="5909723" y="2870483"/>
              <a:ext cx="3714751" cy="2993703"/>
            </a:xfrm>
            <a:prstGeom prst="rect">
              <a:avLst/>
            </a:prstGeom>
          </p:spPr>
        </p:pic>
      </p:grpSp>
      <p:sp>
        <p:nvSpPr>
          <p:cNvPr id="4" name="Title 3"/>
          <p:cNvSpPr>
            <a:spLocks noGrp="1"/>
          </p:cNvSpPr>
          <p:nvPr>
            <p:ph type="title"/>
          </p:nvPr>
        </p:nvSpPr>
        <p:spPr/>
        <p:txBody>
          <a:bodyPr/>
          <a:lstStyle/>
          <a:p>
            <a:r>
              <a:rPr lang="en-US" dirty="0" smtClean="0"/>
              <a:t>What does this sign, and signal mean for a …</a:t>
            </a:r>
            <a:endParaRPr lang="en-US" dirty="0"/>
          </a:p>
        </p:txBody>
      </p:sp>
      <p:pic>
        <p:nvPicPr>
          <p:cNvPr id="8" name="Content Placeholder 6"/>
          <p:cNvPicPr>
            <a:picLocks noGrp="1" noChangeAspect="1" noChangeArrowheads="1"/>
          </p:cNvPicPr>
          <p:nvPr>
            <p:ph idx="1"/>
          </p:nvPr>
        </p:nvPicPr>
        <p:blipFill>
          <a:blip r:embed="rId5" cstate="print"/>
          <a:srcRect/>
          <a:stretch>
            <a:fillRect/>
          </a:stretch>
        </p:blipFill>
        <p:spPr bwMode="auto">
          <a:xfrm>
            <a:off x="3716832" y="3088973"/>
            <a:ext cx="1915186" cy="2553581"/>
          </a:xfrm>
          <a:prstGeom prst="rect">
            <a:avLst/>
          </a:prstGeom>
          <a:noFill/>
          <a:ln w="9525">
            <a:noFill/>
            <a:miter lim="800000"/>
            <a:headEnd/>
            <a:tailEnd/>
          </a:ln>
        </p:spPr>
      </p:pic>
      <p:sp>
        <p:nvSpPr>
          <p:cNvPr id="12" name="Rectangle 11"/>
          <p:cNvSpPr/>
          <p:nvPr/>
        </p:nvSpPr>
        <p:spPr>
          <a:xfrm>
            <a:off x="5937797" y="4158538"/>
            <a:ext cx="2791327" cy="230832"/>
          </a:xfrm>
          <a:prstGeom prst="rect">
            <a:avLst/>
          </a:prstGeom>
        </p:spPr>
        <p:txBody>
          <a:bodyPr wrap="square">
            <a:spAutoFit/>
          </a:bodyPr>
          <a:lstStyle/>
          <a:p>
            <a:pPr algn="r"/>
            <a:r>
              <a:rPr lang="en-US" sz="900" dirty="0" smtClean="0"/>
              <a:t>(Dan Burden)</a:t>
            </a:r>
            <a:endParaRPr lang="en-US" sz="900" dirty="0"/>
          </a:p>
        </p:txBody>
      </p:sp>
      <p:pic>
        <p:nvPicPr>
          <p:cNvPr id="13" name="Picture 12"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610210" y="3012773"/>
            <a:ext cx="2036249" cy="2675297"/>
          </a:xfrm>
          <a:prstGeom prst="rect">
            <a:avLst/>
          </a:prstGeom>
        </p:spPr>
      </p:pic>
      <p:sp>
        <p:nvSpPr>
          <p:cNvPr id="15" name="Content Placeholder 14"/>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do these road markings mean for a …</a:t>
            </a:r>
            <a:endParaRPr lang="en-US" dirty="0"/>
          </a:p>
        </p:txBody>
      </p:sp>
      <p:sp>
        <p:nvSpPr>
          <p:cNvPr id="9" name="Rectangle 8"/>
          <p:cNvSpPr/>
          <p:nvPr/>
        </p:nvSpPr>
        <p:spPr>
          <a:xfrm>
            <a:off x="6072715" y="6068956"/>
            <a:ext cx="1423460" cy="230832"/>
          </a:xfrm>
          <a:prstGeom prst="rect">
            <a:avLst/>
          </a:prstGeom>
        </p:spPr>
        <p:txBody>
          <a:bodyPr wrap="square">
            <a:spAutoFit/>
          </a:bodyPr>
          <a:lstStyle/>
          <a:p>
            <a:pPr algn="r"/>
            <a:r>
              <a:rPr lang="en-US" sz="900" dirty="0" smtClean="0"/>
              <a:t>(Dan Burden)</a:t>
            </a:r>
            <a:endParaRPr lang="en-US" sz="900" dirty="0"/>
          </a:p>
        </p:txBody>
      </p:sp>
      <p:grpSp>
        <p:nvGrpSpPr>
          <p:cNvPr id="15" name="Group 14"/>
          <p:cNvGrpSpPr/>
          <p:nvPr/>
        </p:nvGrpSpPr>
        <p:grpSpPr>
          <a:xfrm>
            <a:off x="4903333" y="1088502"/>
            <a:ext cx="3714751" cy="2993703"/>
            <a:chOff x="5909723" y="2870483"/>
            <a:chExt cx="3714751" cy="2993703"/>
          </a:xfrm>
        </p:grpSpPr>
        <p:pic>
          <p:nvPicPr>
            <p:cNvPr id="16" name="Picture 15" descr="http://drusilla.hsrc.unc.edu/imagelib/mediumimages/al.birmingham.road.shoulder-large.jpg"/>
            <p:cNvPicPr/>
            <p:nvPr/>
          </p:nvPicPr>
          <p:blipFill>
            <a:blip r:embed="rId3" cstate="print"/>
            <a:srcRect/>
            <a:stretch>
              <a:fillRect/>
            </a:stretch>
          </p:blipFill>
          <p:spPr bwMode="auto">
            <a:xfrm>
              <a:off x="6026123" y="2956850"/>
              <a:ext cx="3488472" cy="2820971"/>
            </a:xfrm>
            <a:prstGeom prst="rect">
              <a:avLst/>
            </a:prstGeom>
            <a:noFill/>
            <a:ln w="9525">
              <a:noFill/>
              <a:miter lim="800000"/>
              <a:headEnd/>
              <a:tailEnd/>
            </a:ln>
          </p:spPr>
        </p:pic>
        <p:pic>
          <p:nvPicPr>
            <p:cNvPr id="17" name="Picture 16" descr="8008_PhotoFrame.png"/>
            <p:cNvPicPr>
              <a:picLocks/>
            </p:cNvPicPr>
            <p:nvPr/>
          </p:nvPicPr>
          <p:blipFill>
            <a:blip r:embed="rId4" cstate="print">
              <a:clrChange>
                <a:clrFrom>
                  <a:srgbClr val="FFFFFF"/>
                </a:clrFrom>
                <a:clrTo>
                  <a:srgbClr val="FFFFFF">
                    <a:alpha val="0"/>
                  </a:srgbClr>
                </a:clrTo>
              </a:clrChange>
            </a:blip>
            <a:stretch>
              <a:fillRect/>
            </a:stretch>
          </p:blipFill>
          <p:spPr>
            <a:xfrm>
              <a:off x="5909723" y="2870483"/>
              <a:ext cx="3714751" cy="2993703"/>
            </a:xfrm>
            <a:prstGeom prst="rect">
              <a:avLst/>
            </a:prstGeom>
          </p:spPr>
        </p:pic>
      </p:grpSp>
      <p:sp>
        <p:nvSpPr>
          <p:cNvPr id="18" name="Rectangle 17"/>
          <p:cNvSpPr/>
          <p:nvPr/>
        </p:nvSpPr>
        <p:spPr>
          <a:xfrm>
            <a:off x="4862057" y="4019544"/>
            <a:ext cx="3761243" cy="234955"/>
          </a:xfrm>
          <a:prstGeom prst="rect">
            <a:avLst/>
          </a:prstGeom>
        </p:spPr>
        <p:txBody>
          <a:bodyPr wrap="square">
            <a:spAutoFit/>
          </a:bodyPr>
          <a:lstStyle/>
          <a:p>
            <a:pPr algn="r"/>
            <a:r>
              <a:rPr lang="en-US" sz="900" dirty="0" smtClean="0"/>
              <a:t>(Dan Burden)</a:t>
            </a:r>
            <a:endParaRPr lang="en-US" sz="900" dirty="0"/>
          </a:p>
        </p:txBody>
      </p:sp>
      <p:grpSp>
        <p:nvGrpSpPr>
          <p:cNvPr id="3" name="Group 2"/>
          <p:cNvGrpSpPr/>
          <p:nvPr/>
        </p:nvGrpSpPr>
        <p:grpSpPr>
          <a:xfrm>
            <a:off x="4922506" y="4404477"/>
            <a:ext cx="2502358" cy="1692340"/>
            <a:chOff x="3422192" y="1243356"/>
            <a:chExt cx="2502358" cy="1692340"/>
          </a:xfrm>
        </p:grpSpPr>
        <p:pic>
          <p:nvPicPr>
            <p:cNvPr id="28674" name="Picture 2" descr="http://drusilla.hsrc.unc.edu/imagelib/mediumimages/mi.westgrand.railcrossing-large.jpg"/>
            <p:cNvPicPr>
              <a:picLocks noChangeArrowheads="1"/>
            </p:cNvPicPr>
            <p:nvPr/>
          </p:nvPicPr>
          <p:blipFill>
            <a:blip r:embed="rId5" cstate="print"/>
            <a:srcRect/>
            <a:stretch>
              <a:fillRect/>
            </a:stretch>
          </p:blipFill>
          <p:spPr bwMode="auto">
            <a:xfrm>
              <a:off x="3469817" y="1291637"/>
              <a:ext cx="2381250" cy="1595779"/>
            </a:xfrm>
            <a:prstGeom prst="rect">
              <a:avLst/>
            </a:prstGeom>
            <a:noFill/>
          </p:spPr>
        </p:pic>
        <p:pic>
          <p:nvPicPr>
            <p:cNvPr id="19" name="Picture 18"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422192" y="1243356"/>
              <a:ext cx="2502358" cy="1692340"/>
            </a:xfrm>
            <a:prstGeom prst="rect">
              <a:avLst/>
            </a:prstGeom>
          </p:spPr>
        </p:pic>
      </p:grpSp>
      <p:sp>
        <p:nvSpPr>
          <p:cNvPr id="5" name="Content Placeholder 4"/>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extLst>
      <p:ext uri="{BB962C8B-B14F-4D97-AF65-F5344CB8AC3E}">
        <p14:creationId xmlns:p14="http://schemas.microsoft.com/office/powerpoint/2010/main" val="82712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228600" y="152400"/>
            <a:ext cx="8172450" cy="685800"/>
          </a:xfrm>
        </p:spPr>
        <p:txBody>
          <a:bodyPr>
            <a:normAutofit/>
          </a:bodyPr>
          <a:lstStyle/>
          <a:p>
            <a:r>
              <a:rPr lang="en-US" dirty="0" smtClean="0"/>
              <a:t>What do these signs and signals mean for a …</a:t>
            </a:r>
            <a:endParaRPr lang="en-US" dirty="0"/>
          </a:p>
        </p:txBody>
      </p:sp>
      <p:grpSp>
        <p:nvGrpSpPr>
          <p:cNvPr id="3" name="Group 2"/>
          <p:cNvGrpSpPr/>
          <p:nvPr/>
        </p:nvGrpSpPr>
        <p:grpSpPr>
          <a:xfrm>
            <a:off x="6977716" y="2061901"/>
            <a:ext cx="1762749" cy="2799222"/>
            <a:chOff x="6958042" y="1131543"/>
            <a:chExt cx="1762749" cy="2799222"/>
          </a:xfrm>
        </p:grpSpPr>
        <p:pic>
          <p:nvPicPr>
            <p:cNvPr id="26626" name="Picture 2" descr="http://t1.gstatic.com/images?q=tbn:ANd9GcQsaYhEGRPLZntpx7y5pOoJaZfn8OXb8EaCb1Ss6Gb2d7FRLXW5VQ"/>
            <p:cNvPicPr>
              <a:picLocks noChangeAspect="1" noChangeArrowheads="1"/>
            </p:cNvPicPr>
            <p:nvPr/>
          </p:nvPicPr>
          <p:blipFill>
            <a:blip r:embed="rId3" cstate="print"/>
            <a:srcRect/>
            <a:stretch>
              <a:fillRect/>
            </a:stretch>
          </p:blipFill>
          <p:spPr bwMode="auto">
            <a:xfrm>
              <a:off x="6977716" y="1187465"/>
              <a:ext cx="1743075" cy="2619375"/>
            </a:xfrm>
            <a:prstGeom prst="rect">
              <a:avLst/>
            </a:prstGeom>
            <a:noFill/>
          </p:spPr>
        </p:pic>
        <p:pic>
          <p:nvPicPr>
            <p:cNvPr id="12" name="Picture 11"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958042" y="1131543"/>
              <a:ext cx="1762749" cy="2799222"/>
            </a:xfrm>
            <a:prstGeom prst="rect">
              <a:avLst/>
            </a:prstGeom>
          </p:spPr>
        </p:pic>
      </p:grpSp>
      <p:grpSp>
        <p:nvGrpSpPr>
          <p:cNvPr id="5" name="Group 4"/>
          <p:cNvGrpSpPr/>
          <p:nvPr/>
        </p:nvGrpSpPr>
        <p:grpSpPr>
          <a:xfrm>
            <a:off x="3794502" y="2061901"/>
            <a:ext cx="2871627" cy="3163342"/>
            <a:chOff x="4196852" y="2947726"/>
            <a:chExt cx="2871627" cy="3163342"/>
          </a:xfrm>
        </p:grpSpPr>
        <p:sp>
          <p:nvSpPr>
            <p:cNvPr id="9" name="Rectangle 8"/>
            <p:cNvSpPr/>
            <p:nvPr/>
          </p:nvSpPr>
          <p:spPr>
            <a:xfrm>
              <a:off x="4196852" y="5880236"/>
              <a:ext cx="2871627" cy="230832"/>
            </a:xfrm>
            <a:prstGeom prst="rect">
              <a:avLst/>
            </a:prstGeom>
          </p:spPr>
          <p:txBody>
            <a:bodyPr wrap="square">
              <a:spAutoFit/>
            </a:bodyPr>
            <a:lstStyle/>
            <a:p>
              <a:endParaRPr lang="en-US" sz="900" dirty="0"/>
            </a:p>
          </p:txBody>
        </p:sp>
        <p:grpSp>
          <p:nvGrpSpPr>
            <p:cNvPr id="4" name="Group 3"/>
            <p:cNvGrpSpPr/>
            <p:nvPr/>
          </p:nvGrpSpPr>
          <p:grpSpPr>
            <a:xfrm>
              <a:off x="4523004" y="2947726"/>
              <a:ext cx="2214533" cy="2950481"/>
              <a:chOff x="5176867" y="3345544"/>
              <a:chExt cx="2214533" cy="2950481"/>
            </a:xfrm>
          </p:grpSpPr>
          <p:pic>
            <p:nvPicPr>
              <p:cNvPr id="6" name="Picture 7"/>
              <p:cNvPicPr>
                <a:picLocks noChangeAspect="1" noChangeArrowheads="1"/>
              </p:cNvPicPr>
              <p:nvPr/>
            </p:nvPicPr>
            <p:blipFill>
              <a:blip r:embed="rId5" cstate="print"/>
              <a:srcRect/>
              <a:stretch>
                <a:fillRect/>
              </a:stretch>
            </p:blipFill>
            <p:spPr bwMode="auto">
              <a:xfrm>
                <a:off x="5176867" y="3369859"/>
                <a:ext cx="2143125" cy="2857500"/>
              </a:xfrm>
              <a:prstGeom prst="rect">
                <a:avLst/>
              </a:prstGeom>
              <a:noFill/>
              <a:ln w="9525">
                <a:noFill/>
                <a:miter lim="800000"/>
                <a:headEnd/>
                <a:tailEnd/>
              </a:ln>
            </p:spPr>
          </p:pic>
          <p:pic>
            <p:nvPicPr>
              <p:cNvPr id="13" name="Picture 12"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176867" y="3345544"/>
                <a:ext cx="2214533" cy="2950481"/>
              </a:xfrm>
              <a:prstGeom prst="rect">
                <a:avLst/>
              </a:prstGeom>
            </p:spPr>
          </p:pic>
        </p:grpSp>
      </p:grpSp>
      <p:sp>
        <p:nvSpPr>
          <p:cNvPr id="7" name="Content Placeholder 6"/>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266700" y="152400"/>
            <a:ext cx="8172450" cy="685800"/>
          </a:xfrm>
        </p:spPr>
        <p:txBody>
          <a:bodyPr>
            <a:normAutofit fontScale="90000"/>
          </a:bodyPr>
          <a:lstStyle/>
          <a:p>
            <a:r>
              <a:rPr lang="en-US" dirty="0" smtClean="0"/>
              <a:t>What does this sign and road marking mean for a … </a:t>
            </a:r>
            <a:endParaRPr lang="en-US" dirty="0"/>
          </a:p>
        </p:txBody>
      </p:sp>
      <p:sp>
        <p:nvSpPr>
          <p:cNvPr id="10" name="Content Placeholder 4"/>
          <p:cNvSpPr>
            <a:spLocks noGrp="1"/>
          </p:cNvSpPr>
          <p:nvPr>
            <p:ph idx="1"/>
          </p:nvPr>
        </p:nvSpPr>
        <p:spPr/>
        <p:txBody>
          <a:bodyPr/>
          <a:lstStyle/>
          <a:p>
            <a:pPr lvl="0"/>
            <a:r>
              <a:rPr lang="en-US" dirty="0" smtClean="0">
                <a:solidFill>
                  <a:srgbClr val="EB751F"/>
                </a:solidFill>
              </a:rPr>
              <a:t>Bicyclist?</a:t>
            </a:r>
          </a:p>
          <a:p>
            <a:pPr lvl="0"/>
            <a:endParaRPr lang="en-US" dirty="0" smtClean="0"/>
          </a:p>
          <a:p>
            <a:pPr lvl="0"/>
            <a:r>
              <a:rPr lang="en-US" dirty="0" smtClean="0">
                <a:solidFill>
                  <a:srgbClr val="008AC6"/>
                </a:solidFill>
              </a:rPr>
              <a:t>Motorist?</a:t>
            </a:r>
          </a:p>
          <a:p>
            <a:pPr lvl="0"/>
            <a:endParaRPr lang="en-US" dirty="0" smtClean="0"/>
          </a:p>
          <a:p>
            <a:pPr lvl="0"/>
            <a:r>
              <a:rPr lang="en-US" dirty="0" smtClean="0">
                <a:solidFill>
                  <a:srgbClr val="2A3B8F"/>
                </a:solidFill>
              </a:rPr>
              <a:t>Pedestrian?</a:t>
            </a:r>
            <a:endParaRPr lang="en-US" dirty="0">
              <a:solidFill>
                <a:srgbClr val="2A3B8F"/>
              </a:solidFill>
            </a:endParaRPr>
          </a:p>
        </p:txBody>
      </p:sp>
      <p:grpSp>
        <p:nvGrpSpPr>
          <p:cNvPr id="3" name="Group 2"/>
          <p:cNvGrpSpPr/>
          <p:nvPr/>
        </p:nvGrpSpPr>
        <p:grpSpPr>
          <a:xfrm>
            <a:off x="5266922" y="1871829"/>
            <a:ext cx="3492906" cy="3000375"/>
            <a:chOff x="5022444" y="3152775"/>
            <a:chExt cx="3492906" cy="3000375"/>
          </a:xfrm>
        </p:grpSpPr>
        <p:pic>
          <p:nvPicPr>
            <p:cNvPr id="1026" name="Picture 2" descr="E:\ResponsibleAgency ReviewFeb2012\Pavement Markings\IMG_00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0069" y="3229338"/>
              <a:ext cx="3367875" cy="2835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022444" y="3152775"/>
              <a:ext cx="3492906" cy="3000375"/>
            </a:xfrm>
            <a:prstGeom prst="rect">
              <a:avLst/>
            </a:prstGeom>
          </p:spPr>
        </p:pic>
      </p:grpSp>
      <p:grpSp>
        <p:nvGrpSpPr>
          <p:cNvPr id="2" name="Group 1"/>
          <p:cNvGrpSpPr/>
          <p:nvPr/>
        </p:nvGrpSpPr>
        <p:grpSpPr>
          <a:xfrm>
            <a:off x="4225033" y="3524417"/>
            <a:ext cx="1340831" cy="1847684"/>
            <a:chOff x="6558658" y="847892"/>
            <a:chExt cx="1340831" cy="1847684"/>
          </a:xfrm>
        </p:grpSpPr>
        <p:pic>
          <p:nvPicPr>
            <p:cNvPr id="7" name="Picture 5"/>
            <p:cNvPicPr>
              <a:picLocks noChangeAspect="1" noChangeArrowheads="1"/>
            </p:cNvPicPr>
            <p:nvPr/>
          </p:nvPicPr>
          <p:blipFill>
            <a:blip r:embed="rId5" cstate="print"/>
            <a:srcRect/>
            <a:stretch>
              <a:fillRect/>
            </a:stretch>
          </p:blipFill>
          <p:spPr bwMode="auto">
            <a:xfrm>
              <a:off x="6606283" y="895516"/>
              <a:ext cx="1293206" cy="1724275"/>
            </a:xfrm>
            <a:prstGeom prst="rect">
              <a:avLst/>
            </a:prstGeom>
            <a:noFill/>
            <a:ln w="9525">
              <a:noFill/>
              <a:miter lim="800000"/>
              <a:headEnd/>
              <a:tailEnd/>
            </a:ln>
          </p:spPr>
        </p:pic>
        <p:pic>
          <p:nvPicPr>
            <p:cNvPr id="12" name="Picture 11"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558658" y="847892"/>
              <a:ext cx="1340831" cy="1847684"/>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218967" y="152639"/>
            <a:ext cx="8172450" cy="685800"/>
          </a:xfrm>
        </p:spPr>
        <p:txBody>
          <a:bodyPr>
            <a:normAutofit/>
          </a:bodyPr>
          <a:lstStyle/>
          <a:p>
            <a:r>
              <a:rPr lang="en-US" dirty="0" smtClean="0"/>
              <a:t>What do these signs mean for a …</a:t>
            </a:r>
            <a:endParaRPr lang="en-US" dirty="0"/>
          </a:p>
        </p:txBody>
      </p:sp>
      <p:sp>
        <p:nvSpPr>
          <p:cNvPr id="10" name="Content Placeholder 4"/>
          <p:cNvSpPr>
            <a:spLocks noGrp="1"/>
          </p:cNvSpPr>
          <p:nvPr>
            <p:ph idx="1"/>
          </p:nvPr>
        </p:nvSpPr>
        <p:spPr/>
        <p:txBody>
          <a:bodyPr/>
          <a:lstStyle/>
          <a:p>
            <a:pPr lvl="0"/>
            <a:r>
              <a:rPr lang="en-US" dirty="0" smtClean="0">
                <a:solidFill>
                  <a:srgbClr val="EB751F"/>
                </a:solidFill>
              </a:rPr>
              <a:t>Bicyclist?</a:t>
            </a:r>
          </a:p>
          <a:p>
            <a:pPr lvl="0"/>
            <a:endParaRPr lang="en-US" dirty="0" smtClean="0"/>
          </a:p>
          <a:p>
            <a:pPr lvl="0"/>
            <a:r>
              <a:rPr lang="en-US" dirty="0" smtClean="0">
                <a:solidFill>
                  <a:srgbClr val="008AC6"/>
                </a:solidFill>
              </a:rPr>
              <a:t>Motorist?</a:t>
            </a:r>
          </a:p>
          <a:p>
            <a:pPr lvl="0"/>
            <a:endParaRPr lang="en-US" dirty="0" smtClean="0"/>
          </a:p>
          <a:p>
            <a:pPr lvl="0"/>
            <a:r>
              <a:rPr lang="en-US" dirty="0" smtClean="0">
                <a:solidFill>
                  <a:srgbClr val="2A3B8F"/>
                </a:solidFill>
              </a:rPr>
              <a:t>Pedestrian?</a:t>
            </a:r>
            <a:endParaRPr lang="en-US" dirty="0">
              <a:solidFill>
                <a:srgbClr val="2A3B8F"/>
              </a:solidFill>
            </a:endParaRPr>
          </a:p>
        </p:txBody>
      </p:sp>
      <p:pic>
        <p:nvPicPr>
          <p:cNvPr id="8" name="Picture 3"/>
          <p:cNvPicPr>
            <a:picLocks noGrp="1" noChangeAspect="1" noChangeArrowheads="1"/>
          </p:cNvPicPr>
          <p:nvPr>
            <p:ph idx="10"/>
          </p:nvPr>
        </p:nvPicPr>
        <p:blipFill>
          <a:blip r:embed="rId3" cstate="print"/>
          <a:srcRect/>
          <a:stretch>
            <a:fillRect/>
          </a:stretch>
        </p:blipFill>
        <p:spPr bwMode="auto">
          <a:xfrm>
            <a:off x="6391434" y="1940690"/>
            <a:ext cx="2143125" cy="2857500"/>
          </a:xfrm>
          <a:prstGeom prst="rect">
            <a:avLst/>
          </a:prstGeom>
          <a:noFill/>
          <a:ln w="9525">
            <a:noFill/>
            <a:miter lim="800000"/>
            <a:headEnd/>
            <a:tailEnd/>
          </a:ln>
        </p:spPr>
      </p:pic>
      <p:pic>
        <p:nvPicPr>
          <p:cNvPr id="13" name="Picture 12"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343382" y="1884166"/>
            <a:ext cx="2274239" cy="2987977"/>
          </a:xfrm>
          <a:prstGeom prst="rect">
            <a:avLst/>
          </a:prstGeom>
        </p:spPr>
      </p:pic>
      <p:pic>
        <p:nvPicPr>
          <p:cNvPr id="7" name="Picture 2"/>
          <p:cNvPicPr>
            <a:picLocks noChangeAspect="1" noChangeArrowheads="1"/>
          </p:cNvPicPr>
          <p:nvPr/>
        </p:nvPicPr>
        <p:blipFill>
          <a:blip r:embed="rId5" cstate="print"/>
          <a:srcRect/>
          <a:stretch>
            <a:fillRect/>
          </a:stretch>
        </p:blipFill>
        <p:spPr bwMode="auto">
          <a:xfrm>
            <a:off x="3447783" y="2535193"/>
            <a:ext cx="2143125" cy="2143125"/>
          </a:xfrm>
          <a:prstGeom prst="rect">
            <a:avLst/>
          </a:prstGeom>
          <a:noFill/>
          <a:ln w="9525">
            <a:noFill/>
            <a:miter lim="800000"/>
            <a:headEnd/>
            <a:tailEnd/>
          </a:ln>
        </p:spPr>
      </p:pic>
      <p:pic>
        <p:nvPicPr>
          <p:cNvPr id="14" name="Picture 13"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239442" y="2354831"/>
            <a:ext cx="2542233" cy="25029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238125" y="152400"/>
            <a:ext cx="8172450" cy="685800"/>
          </a:xfrm>
        </p:spPr>
        <p:txBody>
          <a:bodyPr>
            <a:normAutofit/>
          </a:bodyPr>
          <a:lstStyle/>
          <a:p>
            <a:r>
              <a:rPr lang="en-US" dirty="0" smtClean="0"/>
              <a:t>What does this sign mean for a …</a:t>
            </a:r>
            <a:endParaRPr lang="en-US" dirty="0"/>
          </a:p>
        </p:txBody>
      </p:sp>
      <p:sp>
        <p:nvSpPr>
          <p:cNvPr id="10" name="Content Placeholder 4"/>
          <p:cNvSpPr>
            <a:spLocks noGrp="1"/>
          </p:cNvSpPr>
          <p:nvPr>
            <p:ph idx="1"/>
          </p:nvPr>
        </p:nvSpPr>
        <p:spPr/>
        <p:txBody>
          <a:bodyPr/>
          <a:lstStyle/>
          <a:p>
            <a:pPr lvl="0"/>
            <a:r>
              <a:rPr lang="en-US" dirty="0" smtClean="0">
                <a:solidFill>
                  <a:srgbClr val="EB751F"/>
                </a:solidFill>
              </a:rPr>
              <a:t>Bicyclist?</a:t>
            </a:r>
          </a:p>
          <a:p>
            <a:pPr lvl="0"/>
            <a:endParaRPr lang="en-US" dirty="0" smtClean="0"/>
          </a:p>
          <a:p>
            <a:pPr lvl="0"/>
            <a:r>
              <a:rPr lang="en-US" dirty="0" smtClean="0">
                <a:solidFill>
                  <a:srgbClr val="008AC6"/>
                </a:solidFill>
              </a:rPr>
              <a:t>Motorist?</a:t>
            </a:r>
          </a:p>
          <a:p>
            <a:pPr lvl="0"/>
            <a:endParaRPr lang="en-US" dirty="0" smtClean="0"/>
          </a:p>
          <a:p>
            <a:pPr lvl="0"/>
            <a:r>
              <a:rPr lang="en-US" dirty="0" smtClean="0">
                <a:solidFill>
                  <a:srgbClr val="2A3B8F"/>
                </a:solidFill>
              </a:rPr>
              <a:t>Pedestrian?</a:t>
            </a:r>
            <a:endParaRPr lang="en-US" dirty="0">
              <a:solidFill>
                <a:srgbClr val="2A3B8F"/>
              </a:solidFill>
            </a:endParaRPr>
          </a:p>
        </p:txBody>
      </p:sp>
      <p:pic>
        <p:nvPicPr>
          <p:cNvPr id="7" name="Picture 4"/>
          <p:cNvPicPr>
            <a:picLocks noChangeAspect="1" noChangeArrowheads="1"/>
          </p:cNvPicPr>
          <p:nvPr/>
        </p:nvPicPr>
        <p:blipFill>
          <a:blip r:embed="rId3" cstate="print"/>
          <a:srcRect/>
          <a:stretch>
            <a:fillRect/>
          </a:stretch>
        </p:blipFill>
        <p:spPr bwMode="auto">
          <a:xfrm>
            <a:off x="5801207" y="1938605"/>
            <a:ext cx="2143125" cy="2857500"/>
          </a:xfrm>
          <a:prstGeom prst="rect">
            <a:avLst/>
          </a:prstGeom>
          <a:noFill/>
          <a:ln w="9525">
            <a:noFill/>
            <a:miter lim="800000"/>
            <a:headEnd/>
            <a:tailEnd/>
          </a:ln>
        </p:spPr>
      </p:pic>
      <p:pic>
        <p:nvPicPr>
          <p:cNvPr id="6" name="Picture 5"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743307" y="1893691"/>
            <a:ext cx="2274239" cy="29879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0"/>
          </p:nvPr>
        </p:nvPicPr>
        <p:blipFill>
          <a:blip r:embed="rId3" cstate="print"/>
          <a:srcRect/>
          <a:stretch>
            <a:fillRect/>
          </a:stretch>
        </p:blipFill>
        <p:spPr bwMode="auto">
          <a:xfrm>
            <a:off x="5497975" y="1660364"/>
            <a:ext cx="2945937" cy="3645061"/>
          </a:xfrm>
          <a:prstGeom prst="rect">
            <a:avLst/>
          </a:prstGeom>
          <a:noFill/>
          <a:ln w="9525">
            <a:noFill/>
            <a:miter lim="800000"/>
            <a:headEnd/>
            <a:tailEnd/>
          </a:ln>
        </p:spPr>
      </p:pic>
      <p:sp>
        <p:nvSpPr>
          <p:cNvPr id="9" name="Title 3"/>
          <p:cNvSpPr>
            <a:spLocks noGrp="1"/>
          </p:cNvSpPr>
          <p:nvPr>
            <p:ph type="title"/>
          </p:nvPr>
        </p:nvSpPr>
        <p:spPr>
          <a:xfrm>
            <a:off x="228600" y="152400"/>
            <a:ext cx="6086475" cy="685800"/>
          </a:xfrm>
        </p:spPr>
        <p:txBody>
          <a:bodyPr>
            <a:noAutofit/>
          </a:bodyPr>
          <a:lstStyle/>
          <a:p>
            <a:r>
              <a:rPr lang="en-US" dirty="0" smtClean="0"/>
              <a:t>What does this sign mean for a…</a:t>
            </a:r>
            <a:endParaRPr lang="en-US" dirty="0"/>
          </a:p>
        </p:txBody>
      </p:sp>
      <p:sp>
        <p:nvSpPr>
          <p:cNvPr id="8" name="Content Placeholder 4"/>
          <p:cNvSpPr>
            <a:spLocks noGrp="1"/>
          </p:cNvSpPr>
          <p:nvPr>
            <p:ph idx="1"/>
          </p:nvPr>
        </p:nvSpPr>
        <p:spPr/>
        <p:txBody>
          <a:bodyPr/>
          <a:lstStyle/>
          <a:p>
            <a:pPr lvl="0"/>
            <a:r>
              <a:rPr lang="en-US" dirty="0">
                <a:solidFill>
                  <a:srgbClr val="EB751F"/>
                </a:solidFill>
              </a:rPr>
              <a:t>B</a:t>
            </a:r>
            <a:r>
              <a:rPr lang="en-US" dirty="0" smtClean="0">
                <a:solidFill>
                  <a:srgbClr val="EB751F"/>
                </a:solidFill>
              </a:rPr>
              <a:t>icyclist?</a:t>
            </a:r>
          </a:p>
          <a:p>
            <a:pPr lvl="0"/>
            <a:endParaRPr lang="en-US" dirty="0" smtClean="0"/>
          </a:p>
          <a:p>
            <a:pPr lvl="0"/>
            <a:r>
              <a:rPr lang="en-US" dirty="0" smtClean="0">
                <a:solidFill>
                  <a:srgbClr val="008AC6"/>
                </a:solidFill>
              </a:rPr>
              <a:t>Motorist?</a:t>
            </a:r>
          </a:p>
          <a:p>
            <a:pPr lvl="0"/>
            <a:endParaRPr lang="en-US" dirty="0" smtClean="0"/>
          </a:p>
          <a:p>
            <a:pPr lvl="0"/>
            <a:r>
              <a:rPr lang="en-US" dirty="0" smtClean="0">
                <a:solidFill>
                  <a:srgbClr val="2A3B8F"/>
                </a:solidFill>
              </a:rPr>
              <a:t>Pedestrian?</a:t>
            </a:r>
            <a:endParaRPr lang="en-US" dirty="0">
              <a:solidFill>
                <a:srgbClr val="2A3B8F"/>
              </a:solidFill>
            </a:endParaRPr>
          </a:p>
        </p:txBody>
      </p:sp>
      <p:pic>
        <p:nvPicPr>
          <p:cNvPr id="7" name="Picture 6"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448032" y="1607941"/>
            <a:ext cx="3057793" cy="37613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each sign mean for a …</a:t>
            </a:r>
            <a:endParaRPr lang="en-US" dirty="0"/>
          </a:p>
        </p:txBody>
      </p:sp>
      <p:sp>
        <p:nvSpPr>
          <p:cNvPr id="8" name="Rectangle 7"/>
          <p:cNvSpPr/>
          <p:nvPr/>
        </p:nvSpPr>
        <p:spPr>
          <a:xfrm>
            <a:off x="7811730" y="3246433"/>
            <a:ext cx="989369" cy="230832"/>
          </a:xfrm>
          <a:prstGeom prst="rect">
            <a:avLst/>
          </a:prstGeom>
        </p:spPr>
        <p:txBody>
          <a:bodyPr wrap="square">
            <a:spAutoFit/>
          </a:bodyPr>
          <a:lstStyle/>
          <a:p>
            <a:pPr algn="r"/>
            <a:r>
              <a:rPr lang="en-US" sz="900" dirty="0" smtClean="0"/>
              <a:t>(</a:t>
            </a:r>
            <a:r>
              <a:rPr lang="en-US" sz="900" dirty="0"/>
              <a:t>Dan Burden</a:t>
            </a:r>
            <a:r>
              <a:rPr lang="en-US" sz="900" dirty="0" smtClean="0"/>
              <a:t>)</a:t>
            </a:r>
            <a:endParaRPr lang="en-US" sz="900" dirty="0"/>
          </a:p>
        </p:txBody>
      </p:sp>
      <p:sp>
        <p:nvSpPr>
          <p:cNvPr id="10" name="Rectangle 9"/>
          <p:cNvSpPr/>
          <p:nvPr/>
        </p:nvSpPr>
        <p:spPr>
          <a:xfrm>
            <a:off x="7847540" y="5964325"/>
            <a:ext cx="953560" cy="230832"/>
          </a:xfrm>
          <a:prstGeom prst="rect">
            <a:avLst/>
          </a:prstGeom>
        </p:spPr>
        <p:txBody>
          <a:bodyPr wrap="square">
            <a:spAutoFit/>
          </a:bodyPr>
          <a:lstStyle/>
          <a:p>
            <a:pPr algn="r"/>
            <a:r>
              <a:rPr lang="en-US" sz="900" dirty="0" smtClean="0"/>
              <a:t>(</a:t>
            </a:r>
            <a:r>
              <a:rPr lang="en-US" sz="900" dirty="0"/>
              <a:t>Dan Burden</a:t>
            </a:r>
            <a:r>
              <a:rPr lang="en-US" sz="900" dirty="0" smtClean="0"/>
              <a:t>)</a:t>
            </a:r>
            <a:endParaRPr lang="en-US" sz="900" dirty="0"/>
          </a:p>
        </p:txBody>
      </p:sp>
      <p:grpSp>
        <p:nvGrpSpPr>
          <p:cNvPr id="3" name="Group 2"/>
          <p:cNvGrpSpPr/>
          <p:nvPr/>
        </p:nvGrpSpPr>
        <p:grpSpPr>
          <a:xfrm>
            <a:off x="5368179" y="931419"/>
            <a:ext cx="3376612" cy="2390774"/>
            <a:chOff x="5112873" y="1028699"/>
            <a:chExt cx="3376612" cy="2390774"/>
          </a:xfrm>
        </p:grpSpPr>
        <p:pic>
          <p:nvPicPr>
            <p:cNvPr id="43010" name="Picture 2" descr="thumbnail">
              <a:hlinkClick r:id="rId3"/>
            </p:cNvPr>
            <p:cNvPicPr>
              <a:picLocks noChangeAspect="1" noChangeArrowheads="1"/>
            </p:cNvPicPr>
            <p:nvPr/>
          </p:nvPicPr>
          <p:blipFill>
            <a:blip r:embed="rId4" cstate="print"/>
            <a:srcRect/>
            <a:stretch>
              <a:fillRect/>
            </a:stretch>
          </p:blipFill>
          <p:spPr bwMode="auto">
            <a:xfrm>
              <a:off x="5160267" y="1082977"/>
              <a:ext cx="3252060" cy="2286000"/>
            </a:xfrm>
            <a:prstGeom prst="rect">
              <a:avLst/>
            </a:prstGeom>
            <a:noFill/>
          </p:spPr>
        </p:pic>
        <p:pic>
          <p:nvPicPr>
            <p:cNvPr id="9" name="Picture 8"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112873" y="1028699"/>
              <a:ext cx="3376612" cy="2390774"/>
            </a:xfrm>
            <a:prstGeom prst="rect">
              <a:avLst/>
            </a:prstGeom>
          </p:spPr>
        </p:pic>
      </p:grpSp>
      <p:grpSp>
        <p:nvGrpSpPr>
          <p:cNvPr id="4" name="Group 3"/>
          <p:cNvGrpSpPr/>
          <p:nvPr/>
        </p:nvGrpSpPr>
        <p:grpSpPr>
          <a:xfrm>
            <a:off x="5347988" y="3808134"/>
            <a:ext cx="3416995" cy="2220518"/>
            <a:chOff x="5117404" y="3769222"/>
            <a:chExt cx="3416995" cy="2220518"/>
          </a:xfrm>
        </p:grpSpPr>
        <p:pic>
          <p:nvPicPr>
            <p:cNvPr id="43014" name="Picture 6" descr="http://drusilla.hsrc.unc.edu/imagelib/mediumimages/tn.shelbyfarms.nobikesign-large.jpg"/>
            <p:cNvPicPr>
              <a:picLocks noChangeAspect="1" noChangeArrowheads="1"/>
            </p:cNvPicPr>
            <p:nvPr/>
          </p:nvPicPr>
          <p:blipFill>
            <a:blip r:embed="rId6" cstate="print"/>
            <a:srcRect/>
            <a:stretch>
              <a:fillRect/>
            </a:stretch>
          </p:blipFill>
          <p:spPr bwMode="auto">
            <a:xfrm>
              <a:off x="5160268" y="3852333"/>
              <a:ext cx="3290887" cy="2103120"/>
            </a:xfrm>
            <a:prstGeom prst="rect">
              <a:avLst/>
            </a:prstGeom>
            <a:noFill/>
          </p:spPr>
        </p:pic>
        <p:pic>
          <p:nvPicPr>
            <p:cNvPr id="11" name="Picture 10"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117404" y="3769222"/>
              <a:ext cx="3416995" cy="2220518"/>
            </a:xfrm>
            <a:prstGeom prst="rect">
              <a:avLst/>
            </a:prstGeom>
          </p:spPr>
        </p:pic>
      </p:grpSp>
      <p:grpSp>
        <p:nvGrpSpPr>
          <p:cNvPr id="5" name="Group 4"/>
          <p:cNvGrpSpPr/>
          <p:nvPr/>
        </p:nvGrpSpPr>
        <p:grpSpPr>
          <a:xfrm>
            <a:off x="3735427" y="3073827"/>
            <a:ext cx="1293779" cy="1071563"/>
            <a:chOff x="3560323" y="2781987"/>
            <a:chExt cx="1293779" cy="1071563"/>
          </a:xfrm>
        </p:grpSpPr>
        <p:pic>
          <p:nvPicPr>
            <p:cNvPr id="2050" name="Picture 2" descr="http://t0.gstatic.com/images?q=tbn:ANd9GcS8sia2xDJgU--41oLZeRxzD7HwWNDwKtIqLsAh2MVJdknZwicRisksw4A">
              <a:hlinkClick r:id="rId7"/>
            </p:cNvPr>
            <p:cNvPicPr>
              <a:picLocks noChangeAspect="1" noChangeArrowheads="1"/>
            </p:cNvPicPr>
            <p:nvPr/>
          </p:nvPicPr>
          <p:blipFill rotWithShape="1">
            <a:blip r:embed="rId8" cstate="print"/>
            <a:srcRect l="8053" r="10367"/>
            <a:stretch/>
          </p:blipFill>
          <p:spPr bwMode="auto">
            <a:xfrm>
              <a:off x="3560323" y="2781987"/>
              <a:ext cx="1293779" cy="1071563"/>
            </a:xfrm>
            <a:prstGeom prst="rect">
              <a:avLst/>
            </a:prstGeom>
            <a:noFill/>
          </p:spPr>
        </p:pic>
        <p:pic>
          <p:nvPicPr>
            <p:cNvPr id="13" name="Picture 12"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560323" y="2781987"/>
              <a:ext cx="1293779" cy="1071563"/>
            </a:xfrm>
            <a:prstGeom prst="rect">
              <a:avLst/>
            </a:prstGeom>
          </p:spPr>
        </p:pic>
      </p:grpSp>
      <p:sp>
        <p:nvSpPr>
          <p:cNvPr id="14" name="Content Placeholder 13"/>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r>
              <a:rPr lang="en-US" dirty="0" smtClean="0"/>
              <a:t>What do these signs mean for a …</a:t>
            </a:r>
            <a:endParaRPr lang="en-US" dirty="0"/>
          </a:p>
        </p:txBody>
      </p:sp>
      <p:sp>
        <p:nvSpPr>
          <p:cNvPr id="8" name="Content Placeholder 4"/>
          <p:cNvSpPr>
            <a:spLocks noGrp="1"/>
          </p:cNvSpPr>
          <p:nvPr>
            <p:ph idx="1"/>
          </p:nvPr>
        </p:nvSpPr>
        <p:spPr/>
        <p:txBody>
          <a:bodyPr/>
          <a:lstStyle/>
          <a:p>
            <a:pPr lvl="0"/>
            <a:r>
              <a:rPr lang="en-US" dirty="0" smtClean="0">
                <a:solidFill>
                  <a:srgbClr val="EB751F"/>
                </a:solidFill>
              </a:rPr>
              <a:t>Bicyclist?</a:t>
            </a:r>
          </a:p>
          <a:p>
            <a:pPr lvl="0"/>
            <a:endParaRPr lang="en-US" dirty="0" smtClean="0"/>
          </a:p>
          <a:p>
            <a:pPr lvl="0"/>
            <a:r>
              <a:rPr lang="en-US" dirty="0" smtClean="0">
                <a:solidFill>
                  <a:srgbClr val="008AC6"/>
                </a:solidFill>
              </a:rPr>
              <a:t>Motorist?</a:t>
            </a:r>
          </a:p>
          <a:p>
            <a:pPr lvl="0"/>
            <a:endParaRPr lang="en-US" dirty="0" smtClean="0"/>
          </a:p>
          <a:p>
            <a:pPr lvl="0"/>
            <a:r>
              <a:rPr lang="en-US" dirty="0" smtClean="0">
                <a:solidFill>
                  <a:srgbClr val="2A3B8F"/>
                </a:solidFill>
              </a:rPr>
              <a:t>Pedestrian?</a:t>
            </a:r>
            <a:endParaRPr lang="en-US" dirty="0">
              <a:solidFill>
                <a:srgbClr val="2A3B8F"/>
              </a:solidFill>
            </a:endParaRPr>
          </a:p>
        </p:txBody>
      </p:sp>
      <p:pic>
        <p:nvPicPr>
          <p:cNvPr id="7" name="Picture 2"/>
          <p:cNvPicPr>
            <a:picLocks noGrp="1" noChangeAspect="1" noChangeArrowheads="1"/>
          </p:cNvPicPr>
          <p:nvPr>
            <p:ph idx="10"/>
          </p:nvPr>
        </p:nvPicPr>
        <p:blipFill>
          <a:blip r:embed="rId3" cstate="print"/>
          <a:srcRect/>
          <a:stretch>
            <a:fillRect/>
          </a:stretch>
        </p:blipFill>
        <p:spPr bwMode="auto">
          <a:xfrm>
            <a:off x="4613440" y="1384926"/>
            <a:ext cx="1402828" cy="1870437"/>
          </a:xfrm>
          <a:prstGeom prst="rect">
            <a:avLst/>
          </a:prstGeom>
          <a:noFill/>
          <a:ln w="9525">
            <a:noFill/>
            <a:miter lim="800000"/>
            <a:headEnd/>
            <a:tailEnd/>
          </a:ln>
        </p:spPr>
      </p:pic>
      <p:pic>
        <p:nvPicPr>
          <p:cNvPr id="13" name="Picture 12"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581525" y="1367899"/>
            <a:ext cx="1504950" cy="1905010"/>
          </a:xfrm>
          <a:prstGeom prst="rect">
            <a:avLst/>
          </a:prstGeom>
        </p:spPr>
      </p:pic>
      <p:grpSp>
        <p:nvGrpSpPr>
          <p:cNvPr id="3" name="Group 2"/>
          <p:cNvGrpSpPr>
            <a:grpSpLocks noChangeAspect="1"/>
          </p:cNvGrpSpPr>
          <p:nvPr/>
        </p:nvGrpSpPr>
        <p:grpSpPr>
          <a:xfrm>
            <a:off x="6705600" y="1352509"/>
            <a:ext cx="1985832" cy="1901952"/>
            <a:chOff x="6705600" y="1352510"/>
            <a:chExt cx="1866900" cy="1788043"/>
          </a:xfrm>
        </p:grpSpPr>
        <p:pic>
          <p:nvPicPr>
            <p:cNvPr id="11" name="Picture 10" descr="School Bus Stop Ahead">
              <a:hlinkClick r:id="rId5"/>
            </p:cNvPr>
            <p:cNvPicPr/>
            <p:nvPr/>
          </p:nvPicPr>
          <p:blipFill>
            <a:blip r:embed="rId6" cstate="print"/>
            <a:srcRect/>
            <a:stretch>
              <a:fillRect/>
            </a:stretch>
          </p:blipFill>
          <p:spPr bwMode="auto">
            <a:xfrm>
              <a:off x="6797840" y="1383363"/>
              <a:ext cx="1696453" cy="1682683"/>
            </a:xfrm>
            <a:prstGeom prst="rect">
              <a:avLst/>
            </a:prstGeom>
            <a:noFill/>
            <a:ln w="9525">
              <a:noFill/>
              <a:miter lim="800000"/>
              <a:headEnd/>
              <a:tailEnd/>
            </a:ln>
          </p:spPr>
        </p:pic>
        <p:pic>
          <p:nvPicPr>
            <p:cNvPr id="14" name="Picture 13"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705600" y="1352510"/>
              <a:ext cx="1866900" cy="1788043"/>
            </a:xfrm>
            <a:prstGeom prst="rect">
              <a:avLst/>
            </a:prstGeom>
          </p:spPr>
        </p:pic>
      </p:gr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0000" t="35279" r="15904" b="9137"/>
          <a:stretch/>
        </p:blipFill>
        <p:spPr>
          <a:xfrm>
            <a:off x="4870735" y="3919538"/>
            <a:ext cx="3705226" cy="2085976"/>
          </a:xfrm>
          <a:prstGeom prst="rect">
            <a:avLst/>
          </a:prstGeom>
        </p:spPr>
      </p:pic>
      <p:sp>
        <p:nvSpPr>
          <p:cNvPr id="15" name="TextBox 14"/>
          <p:cNvSpPr txBox="1"/>
          <p:nvPr/>
        </p:nvSpPr>
        <p:spPr>
          <a:xfrm>
            <a:off x="6349392" y="5831832"/>
            <a:ext cx="2252540" cy="215444"/>
          </a:xfrm>
          <a:prstGeom prst="rect">
            <a:avLst/>
          </a:prstGeom>
          <a:noFill/>
        </p:spPr>
        <p:txBody>
          <a:bodyPr wrap="none" rtlCol="0">
            <a:spAutoFit/>
          </a:bodyPr>
          <a:lstStyle/>
          <a:p>
            <a:pPr algn="r"/>
            <a:r>
              <a:rPr lang="en-US" sz="800" i="1" dirty="0">
                <a:solidFill>
                  <a:schemeClr val="bg1"/>
                </a:solidFill>
              </a:rPr>
              <a:t>School bus - Thibodaux - </a:t>
            </a:r>
            <a:r>
              <a:rPr lang="en-US" sz="800" i="1" dirty="0" err="1">
                <a:solidFill>
                  <a:schemeClr val="bg1"/>
                </a:solidFill>
              </a:rPr>
              <a:t>Louisiane</a:t>
            </a:r>
            <a:r>
              <a:rPr lang="en-US" sz="800" i="1" dirty="0">
                <a:solidFill>
                  <a:schemeClr val="bg1"/>
                </a:solidFill>
              </a:rPr>
              <a:t>, self made PRA</a:t>
            </a:r>
          </a:p>
        </p:txBody>
      </p:sp>
      <p:pic>
        <p:nvPicPr>
          <p:cNvPr id="16" name="Picture 15"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797670" y="3843201"/>
            <a:ext cx="3893762" cy="22623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signs and markings mean for a …</a:t>
            </a:r>
            <a:endParaRPr lang="en-US" dirty="0"/>
          </a:p>
        </p:txBody>
      </p:sp>
      <p:pic>
        <p:nvPicPr>
          <p:cNvPr id="4100" name="Picture 4"/>
          <p:cNvPicPr>
            <a:picLocks noGrp="1" noChangeAspect="1" noChangeArrowheads="1"/>
          </p:cNvPicPr>
          <p:nvPr>
            <p:ph idx="10"/>
          </p:nvPr>
        </p:nvPicPr>
        <p:blipFill>
          <a:blip r:embed="rId3" cstate="print"/>
          <a:srcRect/>
          <a:stretch>
            <a:fillRect/>
          </a:stretch>
        </p:blipFill>
        <p:spPr bwMode="auto">
          <a:xfrm>
            <a:off x="6468446" y="2470024"/>
            <a:ext cx="2143125" cy="28575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grpSp>
        <p:nvGrpSpPr>
          <p:cNvPr id="5" name="Group 4"/>
          <p:cNvGrpSpPr/>
          <p:nvPr/>
        </p:nvGrpSpPr>
        <p:grpSpPr>
          <a:xfrm>
            <a:off x="2923816" y="1465746"/>
            <a:ext cx="3300592" cy="2496653"/>
            <a:chOff x="2673831" y="1246671"/>
            <a:chExt cx="3300592" cy="249665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9555" y="1304022"/>
              <a:ext cx="3160053" cy="2370040"/>
            </a:xfrm>
            <a:prstGeom prst="rect">
              <a:avLst/>
            </a:prstGeom>
          </p:spPr>
        </p:pic>
        <p:pic>
          <p:nvPicPr>
            <p:cNvPr id="10" name="Picture 9"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673831" y="1246671"/>
              <a:ext cx="3300592" cy="2496653"/>
            </a:xfrm>
            <a:prstGeom prst="rect">
              <a:avLst/>
            </a:prstGeom>
          </p:spPr>
        </p:pic>
      </p:grpSp>
      <p:pic>
        <p:nvPicPr>
          <p:cNvPr id="12" name="Picture 11"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6386287" y="2410592"/>
            <a:ext cx="2269645" cy="2965090"/>
          </a:xfrm>
          <a:prstGeom prst="rect">
            <a:avLst/>
          </a:prstGeom>
        </p:spPr>
      </p:pic>
      <p:grpSp>
        <p:nvGrpSpPr>
          <p:cNvPr id="14" name="Group 13"/>
          <p:cNvGrpSpPr/>
          <p:nvPr/>
        </p:nvGrpSpPr>
        <p:grpSpPr>
          <a:xfrm>
            <a:off x="3369025" y="4256421"/>
            <a:ext cx="2372074" cy="1768902"/>
            <a:chOff x="3369025" y="4256421"/>
            <a:chExt cx="2372074" cy="1768902"/>
          </a:xfrm>
        </p:grpSpPr>
        <p:sp>
          <p:nvSpPr>
            <p:cNvPr id="9" name="Rectangle 8"/>
            <p:cNvSpPr/>
            <p:nvPr/>
          </p:nvSpPr>
          <p:spPr>
            <a:xfrm>
              <a:off x="3369025" y="5794491"/>
              <a:ext cx="2372074" cy="230832"/>
            </a:xfrm>
            <a:prstGeom prst="rect">
              <a:avLst/>
            </a:prstGeom>
          </p:spPr>
          <p:txBody>
            <a:bodyPr wrap="square">
              <a:spAutoFit/>
            </a:bodyPr>
            <a:lstStyle/>
            <a:p>
              <a:pPr algn="r"/>
              <a:r>
                <a:rPr lang="en-US" sz="900" dirty="0" smtClean="0"/>
                <a:t>(</a:t>
              </a:r>
              <a:r>
                <a:rPr lang="en-US" sz="900" dirty="0"/>
                <a:t>Dan Burden</a:t>
              </a:r>
              <a:r>
                <a:rPr lang="en-US" sz="900" dirty="0" smtClean="0"/>
                <a:t>)</a:t>
              </a:r>
              <a:endParaRPr lang="en-US" sz="9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1567" y="4256421"/>
              <a:ext cx="2018763" cy="1515157"/>
            </a:xfrm>
            <a:prstGeom prst="rect">
              <a:avLst/>
            </a:prstGeom>
          </p:spPr>
        </p:pic>
        <p:pic>
          <p:nvPicPr>
            <p:cNvPr id="17" name="Picture 16"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406125" y="4256421"/>
              <a:ext cx="2269645" cy="1515157"/>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r>
              <a:rPr lang="en-US" dirty="0" smtClean="0"/>
              <a:t>What do these signs mean for a …</a:t>
            </a:r>
            <a:endParaRPr lang="en-US" dirty="0"/>
          </a:p>
        </p:txBody>
      </p:sp>
      <p:pic>
        <p:nvPicPr>
          <p:cNvPr id="7" name="Picture 2"/>
          <p:cNvPicPr>
            <a:picLocks noGrp="1" noChangeAspect="1" noChangeArrowheads="1"/>
          </p:cNvPicPr>
          <p:nvPr>
            <p:ph idx="10"/>
          </p:nvPr>
        </p:nvPicPr>
        <p:blipFill>
          <a:blip r:embed="rId3" cstate="print"/>
          <a:srcRect/>
          <a:stretch>
            <a:fillRect/>
          </a:stretch>
        </p:blipFill>
        <p:spPr bwMode="auto">
          <a:xfrm>
            <a:off x="5638800" y="1999287"/>
            <a:ext cx="2744912" cy="2700348"/>
          </a:xfrm>
          <a:prstGeom prst="rect">
            <a:avLst/>
          </a:prstGeom>
          <a:noFill/>
          <a:ln w="9525">
            <a:noFill/>
            <a:miter lim="800000"/>
            <a:headEnd/>
            <a:tailEnd/>
          </a:ln>
        </p:spPr>
      </p:pic>
      <p:sp>
        <p:nvSpPr>
          <p:cNvPr id="2" name="Content Placeholder 1"/>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pic>
        <p:nvPicPr>
          <p:cNvPr id="10" name="Picture 9"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514333" y="1883883"/>
            <a:ext cx="2991492" cy="296509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Conclusion</a:t>
            </a:r>
            <a:endParaRPr lang="en-US" sz="4800" dirty="0"/>
          </a:p>
        </p:txBody>
      </p:sp>
      <p:sp>
        <p:nvSpPr>
          <p:cNvPr id="4" name="Content Placeholder 3"/>
          <p:cNvSpPr>
            <a:spLocks noGrp="1"/>
          </p:cNvSpPr>
          <p:nvPr>
            <p:ph idx="10"/>
          </p:nvPr>
        </p:nvSpPr>
        <p:spPr>
          <a:xfrm>
            <a:off x="348915" y="1142999"/>
            <a:ext cx="8679337" cy="5093413"/>
          </a:xfrm>
        </p:spPr>
        <p:txBody>
          <a:bodyPr>
            <a:normAutofit/>
          </a:bodyPr>
          <a:lstStyle/>
          <a:p>
            <a:r>
              <a:rPr lang="en-US" sz="3800" dirty="0" smtClean="0"/>
              <a:t>Whether you’re a bicyclist, motorist, or pedestrian – signs, symbols, and street markings exist to enhance your safety.  You should:</a:t>
            </a:r>
          </a:p>
          <a:p>
            <a:pPr lvl="1">
              <a:buFont typeface="Arial" pitchFamily="34" charset="0"/>
              <a:buChar char="•"/>
            </a:pPr>
            <a:r>
              <a:rPr lang="en-US" sz="3400" dirty="0" smtClean="0"/>
              <a:t>Follow all signs, symbols, and markings</a:t>
            </a:r>
          </a:p>
          <a:p>
            <a:pPr lvl="1">
              <a:buFont typeface="Arial" pitchFamily="34" charset="0"/>
              <a:buChar char="•"/>
            </a:pPr>
            <a:r>
              <a:rPr lang="en-US" sz="3400" dirty="0" smtClean="0"/>
              <a:t>Don’t assume others will follow them</a:t>
            </a:r>
          </a:p>
          <a:p>
            <a:pPr lvl="1">
              <a:buFont typeface="Arial" pitchFamily="34" charset="0"/>
              <a:buChar char="•"/>
            </a:pPr>
            <a:r>
              <a:rPr lang="en-US" sz="3400" dirty="0" smtClean="0"/>
              <a:t>Ride, drive, and walk defensively!</a:t>
            </a:r>
          </a:p>
          <a:p>
            <a:pPr algn="ctr"/>
            <a:endParaRPr lang="en-US" dirty="0" smtClean="0"/>
          </a:p>
          <a:p>
            <a:pPr algn="ctr"/>
            <a:endParaRPr lang="en-US" dirty="0" smtClean="0"/>
          </a:p>
          <a:p>
            <a:endParaRPr lang="en-US" dirty="0"/>
          </a:p>
        </p:txBody>
      </p:sp>
      <p:sp>
        <p:nvSpPr>
          <p:cNvPr id="3" name="TextBox 2"/>
          <p:cNvSpPr txBox="1"/>
          <p:nvPr/>
        </p:nvSpPr>
        <p:spPr>
          <a:xfrm>
            <a:off x="8201025" y="6125691"/>
            <a:ext cx="949918" cy="230832"/>
          </a:xfrm>
          <a:prstGeom prst="rect">
            <a:avLst/>
          </a:prstGeom>
          <a:noFill/>
        </p:spPr>
        <p:txBody>
          <a:bodyPr wrap="none" rtlCol="0">
            <a:spAutoFit/>
          </a:bodyPr>
          <a:lstStyle/>
          <a:p>
            <a:r>
              <a:rPr lang="en-US" sz="900" dirty="0" smtClean="0"/>
              <a:t>8008-101912-v3</a:t>
            </a:r>
            <a:endParaRPr lang="en-US"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t>
            </a:r>
            <a:r>
              <a:rPr lang="en-US" dirty="0" smtClean="0"/>
              <a:t>each sign </a:t>
            </a:r>
            <a:r>
              <a:rPr lang="en-US" dirty="0"/>
              <a:t>mean </a:t>
            </a:r>
            <a:r>
              <a:rPr lang="en-US" dirty="0" smtClean="0"/>
              <a:t>for a …</a:t>
            </a:r>
            <a:endParaRPr lang="en-US" dirty="0"/>
          </a:p>
        </p:txBody>
      </p:sp>
      <p:pic>
        <p:nvPicPr>
          <p:cNvPr id="5" name="Content Placeholder 4" descr="BikeLane.jpg"/>
          <p:cNvPicPr>
            <a:picLocks noGrp="1" noChangeAspect="1"/>
          </p:cNvPicPr>
          <p:nvPr>
            <p:ph idx="10"/>
          </p:nvPr>
        </p:nvPicPr>
        <p:blipFill>
          <a:blip r:embed="rId3" cstate="print"/>
          <a:stretch>
            <a:fillRect/>
          </a:stretch>
        </p:blipFill>
        <p:spPr>
          <a:xfrm>
            <a:off x="6430438" y="965771"/>
            <a:ext cx="2264041" cy="2907587"/>
          </a:xfrm>
        </p:spPr>
      </p:pic>
      <p:sp>
        <p:nvSpPr>
          <p:cNvPr id="6" name="TextBox 5"/>
          <p:cNvSpPr txBox="1"/>
          <p:nvPr/>
        </p:nvSpPr>
        <p:spPr>
          <a:xfrm rot="16200000">
            <a:off x="7824377" y="2843958"/>
            <a:ext cx="1981200" cy="215444"/>
          </a:xfrm>
          <a:prstGeom prst="rect">
            <a:avLst/>
          </a:prstGeom>
          <a:noFill/>
        </p:spPr>
        <p:txBody>
          <a:bodyPr wrap="square" rtlCol="0">
            <a:spAutoFit/>
          </a:bodyPr>
          <a:lstStyle/>
          <a:p>
            <a:r>
              <a:rPr lang="en-US" sz="800" dirty="0" smtClean="0"/>
              <a:t>(Dan Burden)</a:t>
            </a:r>
            <a:endParaRPr lang="en-US" sz="800" dirty="0"/>
          </a:p>
        </p:txBody>
      </p:sp>
      <p:pic>
        <p:nvPicPr>
          <p:cNvPr id="20" name="Picture 19"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371624" y="837707"/>
            <a:ext cx="2372595" cy="3104574"/>
          </a:xfrm>
          <a:prstGeom prst="rect">
            <a:avLst/>
          </a:prstGeom>
        </p:spPr>
      </p:pic>
      <p:sp>
        <p:nvSpPr>
          <p:cNvPr id="9" name="Rectangle 8"/>
          <p:cNvSpPr/>
          <p:nvPr/>
        </p:nvSpPr>
        <p:spPr>
          <a:xfrm>
            <a:off x="4673599" y="5152114"/>
            <a:ext cx="2019815" cy="230832"/>
          </a:xfrm>
          <a:prstGeom prst="rect">
            <a:avLst/>
          </a:prstGeom>
        </p:spPr>
        <p:txBody>
          <a:bodyPr wrap="square">
            <a:spAutoFit/>
          </a:bodyPr>
          <a:lstStyle/>
          <a:p>
            <a:pPr algn="r"/>
            <a:r>
              <a:rPr lang="en-US" sz="900" dirty="0" smtClean="0"/>
              <a:t>(Brad Crawford)</a:t>
            </a:r>
            <a:endParaRPr lang="en-US" sz="900" dirty="0"/>
          </a:p>
        </p:txBody>
      </p:sp>
      <p:sp>
        <p:nvSpPr>
          <p:cNvPr id="13" name="Rectangle 12"/>
          <p:cNvSpPr/>
          <p:nvPr/>
        </p:nvSpPr>
        <p:spPr>
          <a:xfrm>
            <a:off x="6622025" y="5904328"/>
            <a:ext cx="1886975" cy="230832"/>
          </a:xfrm>
          <a:prstGeom prst="rect">
            <a:avLst/>
          </a:prstGeom>
        </p:spPr>
        <p:txBody>
          <a:bodyPr wrap="square">
            <a:spAutoFit/>
          </a:bodyPr>
          <a:lstStyle/>
          <a:p>
            <a:pPr algn="r"/>
            <a:r>
              <a:rPr lang="en-US" sz="900" dirty="0" smtClean="0"/>
              <a:t>(Elaine Nelson)</a:t>
            </a:r>
            <a:endParaRPr lang="en-US" sz="900" dirty="0"/>
          </a:p>
        </p:txBody>
      </p:sp>
      <p:grpSp>
        <p:nvGrpSpPr>
          <p:cNvPr id="11" name="Group 10"/>
          <p:cNvGrpSpPr/>
          <p:nvPr/>
        </p:nvGrpSpPr>
        <p:grpSpPr>
          <a:xfrm>
            <a:off x="4947160" y="2958712"/>
            <a:ext cx="1666401" cy="2212859"/>
            <a:chOff x="4947160" y="2691865"/>
            <a:chExt cx="1666401" cy="2212859"/>
          </a:xfrm>
        </p:grpSpPr>
        <p:pic>
          <p:nvPicPr>
            <p:cNvPr id="8" name="Picture 4" descr="http://drusilla.hsrc.unc.edu/imagelib/mediumimages/img_0038.jpg"/>
            <p:cNvPicPr>
              <a:picLocks noChangeAspect="1" noChangeArrowheads="1"/>
            </p:cNvPicPr>
            <p:nvPr/>
          </p:nvPicPr>
          <p:blipFill>
            <a:blip r:embed="rId5" cstate="print"/>
            <a:srcRect/>
            <a:stretch>
              <a:fillRect/>
            </a:stretch>
          </p:blipFill>
          <p:spPr bwMode="auto">
            <a:xfrm>
              <a:off x="4947160" y="2722376"/>
              <a:ext cx="1611365" cy="2148486"/>
            </a:xfrm>
            <a:prstGeom prst="rect">
              <a:avLst/>
            </a:prstGeom>
            <a:noFill/>
          </p:spPr>
        </p:pic>
        <p:pic>
          <p:nvPicPr>
            <p:cNvPr id="12" name="Picture 11"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947161" y="2691865"/>
              <a:ext cx="1666400" cy="2212859"/>
            </a:xfrm>
            <a:prstGeom prst="rect">
              <a:avLst/>
            </a:prstGeom>
          </p:spPr>
        </p:pic>
      </p:grpSp>
      <p:grpSp>
        <p:nvGrpSpPr>
          <p:cNvPr id="4" name="Group 3"/>
          <p:cNvGrpSpPr/>
          <p:nvPr/>
        </p:nvGrpSpPr>
        <p:grpSpPr>
          <a:xfrm>
            <a:off x="4805464" y="1746751"/>
            <a:ext cx="1209675" cy="856673"/>
            <a:chOff x="4785795" y="1277409"/>
            <a:chExt cx="1209675" cy="856673"/>
          </a:xfrm>
        </p:grpSpPr>
        <p:pic>
          <p:nvPicPr>
            <p:cNvPr id="18438" name="Picture 6" descr="http://t3.gstatic.com/images?q=tbn:ANd9GcSeEQcbEVHRJMb1Xq0JqPkU3oayyQBV2iiQ4JUwVnrQhNB_8YoaH9Hs8Q">
              <a:hlinkClick r:id="rId6"/>
            </p:cNvPr>
            <p:cNvPicPr>
              <a:picLocks noChangeAspect="1" noChangeArrowheads="1"/>
            </p:cNvPicPr>
            <p:nvPr/>
          </p:nvPicPr>
          <p:blipFill>
            <a:blip r:embed="rId7" cstate="print"/>
            <a:srcRect/>
            <a:stretch>
              <a:fillRect/>
            </a:stretch>
          </p:blipFill>
          <p:spPr bwMode="auto">
            <a:xfrm>
              <a:off x="4785795" y="1295881"/>
              <a:ext cx="1209675" cy="838201"/>
            </a:xfrm>
            <a:prstGeom prst="rect">
              <a:avLst/>
            </a:prstGeom>
            <a:noFill/>
          </p:spPr>
        </p:pic>
        <p:pic>
          <p:nvPicPr>
            <p:cNvPr id="14" name="Picture 13"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785795" y="1277409"/>
              <a:ext cx="1209675" cy="856673"/>
            </a:xfrm>
            <a:prstGeom prst="rect">
              <a:avLst/>
            </a:prstGeom>
          </p:spPr>
        </p:pic>
      </p:grpSp>
      <p:grpSp>
        <p:nvGrpSpPr>
          <p:cNvPr id="10" name="Group 9"/>
          <p:cNvGrpSpPr/>
          <p:nvPr/>
        </p:nvGrpSpPr>
        <p:grpSpPr>
          <a:xfrm>
            <a:off x="7090156" y="4147173"/>
            <a:ext cx="1339793" cy="1779149"/>
            <a:chOff x="7404426" y="4206355"/>
            <a:chExt cx="1339793" cy="1779149"/>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1886" y="4206355"/>
              <a:ext cx="1295369" cy="1727158"/>
            </a:xfrm>
            <a:prstGeom prst="rect">
              <a:avLst/>
            </a:prstGeom>
          </p:spPr>
        </p:pic>
        <p:pic>
          <p:nvPicPr>
            <p:cNvPr id="18" name="Picture 17"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404426" y="4206356"/>
              <a:ext cx="1339793" cy="1779148"/>
            </a:xfrm>
            <a:prstGeom prst="rect">
              <a:avLst/>
            </a:prstGeom>
          </p:spPr>
        </p:pic>
      </p:grpSp>
      <p:sp>
        <p:nvSpPr>
          <p:cNvPr id="17" name="Content Placeholder 16"/>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each sign mean for a …</a:t>
            </a:r>
            <a:endParaRPr lang="en-US"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p:cNvPicPr>
            <a:picLocks noGrp="1" noChangeAspect="1" noChangeArrowheads="1"/>
          </p:cNvPicPr>
          <p:nvPr>
            <p:ph idx="10"/>
          </p:nvPr>
        </p:nvPicPr>
        <p:blipFill>
          <a:blip r:embed="rId3" cstate="print"/>
          <a:srcRect/>
          <a:stretch>
            <a:fillRect/>
          </a:stretch>
        </p:blipFill>
        <p:spPr bwMode="auto">
          <a:xfrm>
            <a:off x="7128550" y="1667064"/>
            <a:ext cx="1462087" cy="1666875"/>
          </a:xfrm>
          <a:prstGeom prst="rect">
            <a:avLst/>
          </a:prstGeom>
          <a:noFill/>
          <a:ln w="9525">
            <a:noFill/>
            <a:miter lim="800000"/>
            <a:headEnd/>
            <a:tailEnd/>
          </a:ln>
        </p:spPr>
      </p:pic>
      <p:pic>
        <p:nvPicPr>
          <p:cNvPr id="8" name="rg_hi" descr="http://t3.gstatic.com/images?q=tbn:ANd9GcRwjRVz8QjUwIZdxRjBq-znAadsURW7n2l3mQ0-rkuMegaT6cPC">
            <a:hlinkClick r:id="rId4"/>
          </p:cNvPr>
          <p:cNvPicPr/>
          <p:nvPr/>
        </p:nvPicPr>
        <p:blipFill>
          <a:blip r:embed="rId5" cstate="print"/>
          <a:srcRect/>
          <a:stretch>
            <a:fillRect/>
          </a:stretch>
        </p:blipFill>
        <p:spPr bwMode="auto">
          <a:xfrm>
            <a:off x="6015973" y="3802162"/>
            <a:ext cx="2381885" cy="1924685"/>
          </a:xfrm>
          <a:prstGeom prst="rect">
            <a:avLst/>
          </a:prstGeom>
          <a:noFill/>
          <a:ln w="9525">
            <a:noFill/>
            <a:miter lim="800000"/>
            <a:headEnd/>
            <a:tailEnd/>
          </a:ln>
        </p:spPr>
      </p:pic>
      <p:grpSp>
        <p:nvGrpSpPr>
          <p:cNvPr id="3" name="Group 2"/>
          <p:cNvGrpSpPr/>
          <p:nvPr/>
        </p:nvGrpSpPr>
        <p:grpSpPr>
          <a:xfrm>
            <a:off x="5700462" y="1416216"/>
            <a:ext cx="1185863" cy="2200275"/>
            <a:chOff x="5700462" y="1416216"/>
            <a:chExt cx="1185863" cy="2200275"/>
          </a:xfrm>
        </p:grpSpPr>
        <p:pic>
          <p:nvPicPr>
            <p:cNvPr id="6147" name="Picture 3"/>
            <p:cNvPicPr>
              <a:picLocks noChangeAspect="1" noChangeArrowheads="1"/>
            </p:cNvPicPr>
            <p:nvPr/>
          </p:nvPicPr>
          <p:blipFill>
            <a:blip r:embed="rId6" cstate="print"/>
            <a:srcRect/>
            <a:stretch>
              <a:fillRect/>
            </a:stretch>
          </p:blipFill>
          <p:spPr bwMode="auto">
            <a:xfrm>
              <a:off x="5700462" y="1416216"/>
              <a:ext cx="1185863" cy="2200275"/>
            </a:xfrm>
            <a:prstGeom prst="rect">
              <a:avLst/>
            </a:prstGeom>
            <a:noFill/>
            <a:ln w="9525">
              <a:noFill/>
              <a:miter lim="800000"/>
              <a:headEnd/>
              <a:tailEnd/>
            </a:ln>
          </p:spPr>
        </p:pic>
        <p:pic>
          <p:nvPicPr>
            <p:cNvPr id="9" name="Picture 8" descr="8008_PhotoFram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700462" y="1416216"/>
              <a:ext cx="1185863" cy="2200275"/>
            </a:xfrm>
            <a:prstGeom prst="rect">
              <a:avLst/>
            </a:prstGeom>
          </p:spPr>
        </p:pic>
      </p:grpSp>
      <p:pic>
        <p:nvPicPr>
          <p:cNvPr id="11" name="Picture 10" descr="8008_PhotoFram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7071150" y="1627023"/>
            <a:ext cx="1586466" cy="1759203"/>
          </a:xfrm>
          <a:prstGeom prst="rect">
            <a:avLst/>
          </a:prstGeom>
        </p:spPr>
      </p:pic>
      <p:pic>
        <p:nvPicPr>
          <p:cNvPr id="12" name="Picture 11" descr="8008_PhotoFram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6015973" y="3802162"/>
            <a:ext cx="2381885" cy="1924685"/>
          </a:xfrm>
          <a:prstGeom prst="rect">
            <a:avLst/>
          </a:prstGeom>
        </p:spPr>
      </p:pic>
      <p:sp>
        <p:nvSpPr>
          <p:cNvPr id="5" name="Content Placeholder 4"/>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signal mean for a …</a:t>
            </a:r>
            <a:endParaRPr lang="en-US" dirty="0"/>
          </a:p>
        </p:txBody>
      </p:sp>
      <p:pic>
        <p:nvPicPr>
          <p:cNvPr id="35" name="Content Placeholder 34" descr="DontWalkSignal.jpg"/>
          <p:cNvPicPr>
            <a:picLocks noGrp="1" noChangeAspect="1"/>
          </p:cNvPicPr>
          <p:nvPr>
            <p:ph idx="10"/>
          </p:nvPr>
        </p:nvPicPr>
        <p:blipFill>
          <a:blip r:embed="rId3" cstate="print"/>
          <a:srcRect r="21053"/>
          <a:stretch>
            <a:fillRect/>
          </a:stretch>
        </p:blipFill>
        <p:spPr>
          <a:xfrm>
            <a:off x="5086350" y="1371600"/>
            <a:ext cx="3429000" cy="4203290"/>
          </a:xfrm>
        </p:spPr>
      </p:pic>
      <p:pic>
        <p:nvPicPr>
          <p:cNvPr id="10" name="Picture 9"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029200" y="1304924"/>
            <a:ext cx="3600449" cy="4381501"/>
          </a:xfrm>
          <a:prstGeom prst="rect">
            <a:avLst/>
          </a:prstGeom>
        </p:spPr>
      </p:pic>
      <p:sp>
        <p:nvSpPr>
          <p:cNvPr id="3" name="Content Placeholder 2"/>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4" descr="DontWalkSignal.jpg"/>
          <p:cNvPicPr>
            <a:picLocks noChangeAspect="1"/>
          </p:cNvPicPr>
          <p:nvPr/>
        </p:nvPicPr>
        <p:blipFill>
          <a:blip r:embed="rId3" cstate="print"/>
          <a:stretch>
            <a:fillRect/>
          </a:stretch>
        </p:blipFill>
        <p:spPr>
          <a:xfrm>
            <a:off x="5086350" y="1409240"/>
            <a:ext cx="3429000" cy="4128009"/>
          </a:xfrm>
          <a:prstGeom prst="rect">
            <a:avLst/>
          </a:prstGeom>
        </p:spPr>
      </p:pic>
      <p:sp>
        <p:nvSpPr>
          <p:cNvPr id="2" name="Title 1"/>
          <p:cNvSpPr>
            <a:spLocks noGrp="1"/>
          </p:cNvSpPr>
          <p:nvPr>
            <p:ph type="title"/>
          </p:nvPr>
        </p:nvSpPr>
        <p:spPr/>
        <p:txBody>
          <a:bodyPr/>
          <a:lstStyle/>
          <a:p>
            <a:r>
              <a:rPr lang="en-US" dirty="0" smtClean="0"/>
              <a:t>What does this signal mean for a …</a:t>
            </a:r>
            <a:endParaRPr lang="en-US" dirty="0"/>
          </a:p>
        </p:txBody>
      </p:sp>
      <p:pic>
        <p:nvPicPr>
          <p:cNvPr id="15" name="Picture 14"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019676" y="1304924"/>
            <a:ext cx="3562350" cy="4381501"/>
          </a:xfrm>
          <a:prstGeom prst="rect">
            <a:avLst/>
          </a:prstGeom>
        </p:spPr>
      </p:pic>
      <p:sp>
        <p:nvSpPr>
          <p:cNvPr id="3" name="Content Placeholder 2"/>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a …</a:t>
            </a:r>
            <a:endParaRPr lang="en-US" dirty="0"/>
          </a:p>
        </p:txBody>
      </p:sp>
      <p:sp>
        <p:nvSpPr>
          <p:cNvPr id="6" name="Rectangle 5"/>
          <p:cNvSpPr/>
          <p:nvPr/>
        </p:nvSpPr>
        <p:spPr>
          <a:xfrm>
            <a:off x="6898795" y="2790203"/>
            <a:ext cx="1726058" cy="230832"/>
          </a:xfrm>
          <a:prstGeom prst="rect">
            <a:avLst/>
          </a:prstGeom>
        </p:spPr>
        <p:txBody>
          <a:bodyPr wrap="square">
            <a:spAutoFit/>
          </a:bodyPr>
          <a:lstStyle/>
          <a:p>
            <a:pPr algn="r"/>
            <a:r>
              <a:rPr lang="en-US" sz="900" dirty="0" smtClean="0"/>
              <a:t>(</a:t>
            </a:r>
            <a:r>
              <a:rPr lang="en-US" sz="900" dirty="0"/>
              <a:t>Dan Burden)</a:t>
            </a:r>
          </a:p>
        </p:txBody>
      </p:sp>
      <p:pic>
        <p:nvPicPr>
          <p:cNvPr id="8" name="Content Placeholder 7" descr="http://drusilla.hsrc.unc.edu/imagelib/mediumimages/ca.chico.roundabout-large.jpg"/>
          <p:cNvPicPr>
            <a:picLocks noGrp="1"/>
          </p:cNvPicPr>
          <p:nvPr>
            <p:ph idx="10"/>
          </p:nvPr>
        </p:nvPicPr>
        <p:blipFill>
          <a:blip r:embed="rId3" cstate="print"/>
          <a:srcRect/>
          <a:stretch>
            <a:fillRect/>
          </a:stretch>
        </p:blipFill>
        <p:spPr bwMode="auto">
          <a:xfrm>
            <a:off x="6794742" y="1074587"/>
            <a:ext cx="1756453" cy="1705510"/>
          </a:xfrm>
          <a:prstGeom prst="rect">
            <a:avLst/>
          </a:prstGeom>
          <a:noFill/>
          <a:ln w="9525">
            <a:noFill/>
            <a:miter lim="800000"/>
            <a:headEnd/>
            <a:tailEnd/>
          </a:ln>
        </p:spPr>
      </p:pic>
      <p:pic>
        <p:nvPicPr>
          <p:cNvPr id="16" name="Picture 15"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727247" y="1041499"/>
            <a:ext cx="1862681" cy="1759203"/>
          </a:xfrm>
          <a:prstGeom prst="rect">
            <a:avLst/>
          </a:prstGeom>
        </p:spPr>
      </p:pic>
      <p:grpSp>
        <p:nvGrpSpPr>
          <p:cNvPr id="7" name="Group 6"/>
          <p:cNvGrpSpPr/>
          <p:nvPr/>
        </p:nvGrpSpPr>
        <p:grpSpPr>
          <a:xfrm>
            <a:off x="4405355" y="2233090"/>
            <a:ext cx="2032215" cy="1472544"/>
            <a:chOff x="4438435" y="3038612"/>
            <a:chExt cx="2032215" cy="1472544"/>
          </a:xfrm>
        </p:grpSpPr>
        <p:sp>
          <p:nvSpPr>
            <p:cNvPr id="12" name="Rectangle 11"/>
            <p:cNvSpPr/>
            <p:nvPr/>
          </p:nvSpPr>
          <p:spPr>
            <a:xfrm>
              <a:off x="4438435" y="4280324"/>
              <a:ext cx="2032215" cy="230832"/>
            </a:xfrm>
            <a:prstGeom prst="rect">
              <a:avLst/>
            </a:prstGeom>
          </p:spPr>
          <p:txBody>
            <a:bodyPr wrap="square">
              <a:spAutoFit/>
            </a:bodyPr>
            <a:lstStyle/>
            <a:p>
              <a:pPr algn="r"/>
              <a:r>
                <a:rPr lang="en-US" sz="900" dirty="0" smtClean="0"/>
                <a:t>(</a:t>
              </a:r>
              <a:r>
                <a:rPr lang="en-US" sz="900" dirty="0"/>
                <a:t>Dan Burden)</a:t>
              </a:r>
            </a:p>
          </p:txBody>
        </p:sp>
        <p:grpSp>
          <p:nvGrpSpPr>
            <p:cNvPr id="5" name="Group 4"/>
            <p:cNvGrpSpPr/>
            <p:nvPr/>
          </p:nvGrpSpPr>
          <p:grpSpPr>
            <a:xfrm>
              <a:off x="4873889" y="3038612"/>
              <a:ext cx="1520261" cy="1241712"/>
              <a:chOff x="4873889" y="2420652"/>
              <a:chExt cx="1520261" cy="1241712"/>
            </a:xfrm>
          </p:grpSpPr>
          <p:pic>
            <p:nvPicPr>
              <p:cNvPr id="11" name="Picture 10" descr="thumbnail">
                <a:hlinkClick r:id="rId5"/>
              </p:cNvPr>
              <p:cNvPicPr/>
              <p:nvPr/>
            </p:nvPicPr>
            <p:blipFill>
              <a:blip r:embed="rId6" cstate="print"/>
              <a:srcRect/>
              <a:stretch>
                <a:fillRect/>
              </a:stretch>
            </p:blipFill>
            <p:spPr bwMode="auto">
              <a:xfrm>
                <a:off x="4908885" y="2430379"/>
                <a:ext cx="1418943" cy="1168087"/>
              </a:xfrm>
              <a:prstGeom prst="rect">
                <a:avLst/>
              </a:prstGeom>
              <a:noFill/>
              <a:ln w="9525">
                <a:noFill/>
                <a:miter lim="800000"/>
                <a:headEnd/>
                <a:tailEnd/>
              </a:ln>
            </p:spPr>
          </p:pic>
          <p:pic>
            <p:nvPicPr>
              <p:cNvPr id="17" name="Picture 16"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873889" y="2420652"/>
                <a:ext cx="1520261" cy="1241712"/>
              </a:xfrm>
              <a:prstGeom prst="rect">
                <a:avLst/>
              </a:prstGeom>
            </p:spPr>
          </p:pic>
        </p:grpSp>
      </p:grpSp>
      <p:grpSp>
        <p:nvGrpSpPr>
          <p:cNvPr id="20" name="Group 19"/>
          <p:cNvGrpSpPr/>
          <p:nvPr/>
        </p:nvGrpSpPr>
        <p:grpSpPr>
          <a:xfrm>
            <a:off x="6579435" y="3659468"/>
            <a:ext cx="2008940" cy="1483173"/>
            <a:chOff x="6814718" y="3014422"/>
            <a:chExt cx="2008940" cy="1483173"/>
          </a:xfrm>
        </p:grpSpPr>
        <p:sp>
          <p:nvSpPr>
            <p:cNvPr id="10" name="Rectangle 9"/>
            <p:cNvSpPr/>
            <p:nvPr/>
          </p:nvSpPr>
          <p:spPr>
            <a:xfrm>
              <a:off x="6814718" y="4266763"/>
              <a:ext cx="2008940" cy="230832"/>
            </a:xfrm>
            <a:prstGeom prst="rect">
              <a:avLst/>
            </a:prstGeom>
          </p:spPr>
          <p:txBody>
            <a:bodyPr wrap="square">
              <a:spAutoFit/>
            </a:bodyPr>
            <a:lstStyle/>
            <a:p>
              <a:pPr algn="r"/>
              <a:r>
                <a:rPr lang="en-US" sz="900" dirty="0" smtClean="0"/>
                <a:t>(</a:t>
              </a:r>
              <a:r>
                <a:rPr lang="en-US" sz="900" dirty="0"/>
                <a:t>Dan Burden)</a:t>
              </a:r>
            </a:p>
          </p:txBody>
        </p:sp>
        <p:grpSp>
          <p:nvGrpSpPr>
            <p:cNvPr id="4" name="Group 3"/>
            <p:cNvGrpSpPr/>
            <p:nvPr/>
          </p:nvGrpSpPr>
          <p:grpSpPr>
            <a:xfrm>
              <a:off x="7492354" y="3014422"/>
              <a:ext cx="1255449" cy="1265902"/>
              <a:chOff x="4873888" y="3795714"/>
              <a:chExt cx="1255449" cy="1265902"/>
            </a:xfrm>
          </p:grpSpPr>
          <p:pic>
            <p:nvPicPr>
              <p:cNvPr id="9" name="Picture 8" descr="thumbnail">
                <a:hlinkClick r:id="rId7"/>
              </p:cNvPr>
              <p:cNvPicPr/>
              <p:nvPr/>
            </p:nvPicPr>
            <p:blipFill>
              <a:blip r:embed="rId8" cstate="print"/>
              <a:srcRect/>
              <a:stretch>
                <a:fillRect/>
              </a:stretch>
            </p:blipFill>
            <p:spPr bwMode="auto">
              <a:xfrm>
                <a:off x="4896852" y="3836155"/>
                <a:ext cx="1193638" cy="1186180"/>
              </a:xfrm>
              <a:prstGeom prst="rect">
                <a:avLst/>
              </a:prstGeom>
              <a:noFill/>
              <a:ln w="9525">
                <a:noFill/>
                <a:miter lim="800000"/>
                <a:headEnd/>
                <a:tailEnd/>
              </a:ln>
            </p:spPr>
          </p:pic>
          <p:pic>
            <p:nvPicPr>
              <p:cNvPr id="18" name="Picture 17"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873888" y="3795714"/>
                <a:ext cx="1255449" cy="1265902"/>
              </a:xfrm>
              <a:prstGeom prst="rect">
                <a:avLst/>
              </a:prstGeom>
            </p:spPr>
          </p:pic>
        </p:grpSp>
      </p:grpSp>
      <p:sp>
        <p:nvSpPr>
          <p:cNvPr id="14" name="Rectangle 13"/>
          <p:cNvSpPr/>
          <p:nvPr/>
        </p:nvSpPr>
        <p:spPr>
          <a:xfrm>
            <a:off x="4341854" y="5413805"/>
            <a:ext cx="2312946" cy="230832"/>
          </a:xfrm>
          <a:prstGeom prst="rect">
            <a:avLst/>
          </a:prstGeom>
        </p:spPr>
        <p:txBody>
          <a:bodyPr wrap="square">
            <a:spAutoFit/>
          </a:bodyPr>
          <a:lstStyle/>
          <a:p>
            <a:pPr algn="r"/>
            <a:r>
              <a:rPr lang="en-US" sz="900" dirty="0" smtClean="0"/>
              <a:t>(</a:t>
            </a:r>
            <a:r>
              <a:rPr lang="en-US" sz="900" dirty="0"/>
              <a:t>Dan Burden)</a:t>
            </a:r>
          </a:p>
        </p:txBody>
      </p:sp>
      <p:grpSp>
        <p:nvGrpSpPr>
          <p:cNvPr id="3" name="Group 2"/>
          <p:cNvGrpSpPr/>
          <p:nvPr/>
        </p:nvGrpSpPr>
        <p:grpSpPr>
          <a:xfrm>
            <a:off x="4736313" y="4121754"/>
            <a:ext cx="1840198" cy="1315703"/>
            <a:chOff x="4586288" y="5137484"/>
            <a:chExt cx="1840198" cy="1315703"/>
          </a:xfrm>
        </p:grpSpPr>
        <p:pic>
          <p:nvPicPr>
            <p:cNvPr id="13" name="Picture 12" descr="thumbnail">
              <a:hlinkClick r:id="rId9"/>
            </p:cNvPr>
            <p:cNvPicPr/>
            <p:nvPr/>
          </p:nvPicPr>
          <p:blipFill>
            <a:blip r:embed="rId10" cstate="print"/>
            <a:srcRect/>
            <a:stretch>
              <a:fillRect/>
            </a:stretch>
          </p:blipFill>
          <p:spPr bwMode="auto">
            <a:xfrm>
              <a:off x="4620126" y="5137485"/>
              <a:ext cx="1777862" cy="1279448"/>
            </a:xfrm>
            <a:prstGeom prst="rect">
              <a:avLst/>
            </a:prstGeom>
            <a:noFill/>
            <a:ln w="9525">
              <a:noFill/>
              <a:miter lim="800000"/>
              <a:headEnd/>
              <a:tailEnd/>
            </a:ln>
          </p:spPr>
        </p:pic>
        <p:pic>
          <p:nvPicPr>
            <p:cNvPr id="19" name="Picture 18" descr="8008_PhotoFrame.png"/>
            <p:cNvPicPr preferRelativeResize="0">
              <a:picLocks/>
            </p:cNvPicPr>
            <p:nvPr/>
          </p:nvPicPr>
          <p:blipFill>
            <a:blip r:embed="rId4" cstate="print">
              <a:clrChange>
                <a:clrFrom>
                  <a:srgbClr val="FFFFFF"/>
                </a:clrFrom>
                <a:clrTo>
                  <a:srgbClr val="FFFFFF">
                    <a:alpha val="0"/>
                  </a:srgbClr>
                </a:clrTo>
              </a:clrChange>
            </a:blip>
            <a:stretch>
              <a:fillRect/>
            </a:stretch>
          </p:blipFill>
          <p:spPr>
            <a:xfrm>
              <a:off x="4586288" y="5137484"/>
              <a:ext cx="1840198" cy="1315703"/>
            </a:xfrm>
            <a:prstGeom prst="rect">
              <a:avLst/>
            </a:prstGeom>
          </p:spPr>
        </p:pic>
      </p:grpSp>
      <p:sp>
        <p:nvSpPr>
          <p:cNvPr id="22" name="Content Placeholder 21"/>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signal mean for a …</a:t>
            </a:r>
            <a:endParaRPr lang="en-US" dirty="0"/>
          </a:p>
        </p:txBody>
      </p:sp>
      <p:pic>
        <p:nvPicPr>
          <p:cNvPr id="1026" name="Picture 2" descr="C:\Users\Paula.Bawer\AppData\Local\Microsoft\Windows\Temporary Internet Files\Content.Outlook\W3U6EEZG\WalkSignal.jpg"/>
          <p:cNvPicPr>
            <a:picLocks noGrp="1" noChangeAspect="1" noChangeArrowheads="1"/>
          </p:cNvPicPr>
          <p:nvPr>
            <p:ph idx="10"/>
          </p:nvPr>
        </p:nvPicPr>
        <p:blipFill>
          <a:blip r:embed="rId3" cstate="print"/>
          <a:srcRect/>
          <a:stretch>
            <a:fillRect/>
          </a:stretch>
        </p:blipFill>
        <p:spPr bwMode="auto">
          <a:xfrm>
            <a:off x="4419600" y="1422207"/>
            <a:ext cx="4343400" cy="4013586"/>
          </a:xfrm>
          <a:prstGeom prst="rect">
            <a:avLst/>
          </a:prstGeom>
          <a:noFill/>
        </p:spPr>
      </p:pic>
      <p:pic>
        <p:nvPicPr>
          <p:cNvPr id="6" name="Picture 5" descr="8008_PhotoFram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305299" y="1285875"/>
            <a:ext cx="4543425" cy="4257675"/>
          </a:xfrm>
          <a:prstGeom prst="rect">
            <a:avLst/>
          </a:prstGeom>
        </p:spPr>
      </p:pic>
      <p:sp>
        <p:nvSpPr>
          <p:cNvPr id="4" name="Content Placeholder 3"/>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signal mean for a …</a:t>
            </a:r>
            <a:endParaRPr lang="en-US" dirty="0"/>
          </a:p>
        </p:txBody>
      </p:sp>
      <p:pic>
        <p:nvPicPr>
          <p:cNvPr id="2050" name="Picture 2"/>
          <p:cNvPicPr>
            <a:picLocks noGrp="1" noChangeAspect="1" noChangeArrowheads="1"/>
          </p:cNvPicPr>
          <p:nvPr>
            <p:ph idx="10"/>
          </p:nvPr>
        </p:nvPicPr>
        <p:blipFill>
          <a:blip r:embed="rId3" cstate="print"/>
          <a:srcRect/>
          <a:stretch>
            <a:fillRect/>
          </a:stretch>
        </p:blipFill>
        <p:spPr bwMode="auto">
          <a:xfrm>
            <a:off x="5741420" y="3773978"/>
            <a:ext cx="2995254" cy="2330534"/>
          </a:xfrm>
          <a:prstGeom prst="rect">
            <a:avLst/>
          </a:prstGeom>
          <a:noFill/>
          <a:ln w="9525">
            <a:noFill/>
            <a:miter lim="800000"/>
            <a:headEnd/>
            <a:tailEnd/>
          </a:ln>
          <a:effectLst/>
        </p:spPr>
      </p:pic>
      <p:grpSp>
        <p:nvGrpSpPr>
          <p:cNvPr id="3" name="Group 2"/>
          <p:cNvGrpSpPr>
            <a:grpSpLocks noChangeAspect="1"/>
          </p:cNvGrpSpPr>
          <p:nvPr/>
        </p:nvGrpSpPr>
        <p:grpSpPr>
          <a:xfrm>
            <a:off x="6278046" y="960526"/>
            <a:ext cx="1879664" cy="2560320"/>
            <a:chOff x="7191910" y="893852"/>
            <a:chExt cx="1952090" cy="2658973"/>
          </a:xfrm>
        </p:grpSpPr>
        <p:pic>
          <p:nvPicPr>
            <p:cNvPr id="1026" name="Picture 2" descr="V:\NTI121PUB\PROGRAM\Safe Routes to School\Acclaro\Aug302011\Lesson 2\DontWalk.jpg"/>
            <p:cNvPicPr>
              <a:picLocks noChangeAspect="1" noChangeArrowheads="1"/>
            </p:cNvPicPr>
            <p:nvPr/>
          </p:nvPicPr>
          <p:blipFill>
            <a:blip r:embed="rId4" cstate="print"/>
            <a:srcRect/>
            <a:stretch>
              <a:fillRect/>
            </a:stretch>
          </p:blipFill>
          <p:spPr bwMode="auto">
            <a:xfrm>
              <a:off x="7191910" y="893852"/>
              <a:ext cx="1952090" cy="2576726"/>
            </a:xfrm>
            <a:prstGeom prst="rect">
              <a:avLst/>
            </a:prstGeom>
            <a:noFill/>
          </p:spPr>
        </p:pic>
        <p:pic>
          <p:nvPicPr>
            <p:cNvPr id="6" name="Picture 5"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191910" y="893852"/>
              <a:ext cx="1952090" cy="2658973"/>
            </a:xfrm>
            <a:prstGeom prst="rect">
              <a:avLst/>
            </a:prstGeom>
          </p:spPr>
        </p:pic>
      </p:grpSp>
      <p:pic>
        <p:nvPicPr>
          <p:cNvPr id="8" name="Picture 7" descr="8008_PhotoFram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591175" y="3629023"/>
            <a:ext cx="3240326" cy="2581277"/>
          </a:xfrm>
          <a:prstGeom prst="rect">
            <a:avLst/>
          </a:prstGeom>
        </p:spPr>
      </p:pic>
      <p:sp>
        <p:nvSpPr>
          <p:cNvPr id="4" name="Rectangle 3"/>
          <p:cNvSpPr/>
          <p:nvPr/>
        </p:nvSpPr>
        <p:spPr>
          <a:xfrm>
            <a:off x="5972175" y="5153025"/>
            <a:ext cx="997727" cy="832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pPr lvl="0"/>
            <a:r>
              <a:rPr lang="en-US" dirty="0">
                <a:solidFill>
                  <a:srgbClr val="EB751F"/>
                </a:solidFill>
              </a:rPr>
              <a:t>Bicyclist?</a:t>
            </a:r>
          </a:p>
          <a:p>
            <a:pPr lvl="0"/>
            <a:endParaRPr lang="en-US" dirty="0"/>
          </a:p>
          <a:p>
            <a:pPr lvl="0"/>
            <a:r>
              <a:rPr lang="en-US" dirty="0">
                <a:solidFill>
                  <a:srgbClr val="008AC6"/>
                </a:solidFill>
              </a:rPr>
              <a:t>Motorist?</a:t>
            </a:r>
          </a:p>
          <a:p>
            <a:pPr lvl="0"/>
            <a:endParaRPr lang="en-US" dirty="0"/>
          </a:p>
          <a:p>
            <a:pPr lvl="0"/>
            <a:r>
              <a:rPr lang="en-US" dirty="0">
                <a:solidFill>
                  <a:srgbClr val="2A3B8F"/>
                </a:solidFill>
              </a:rPr>
              <a:t>Pedestrian</a:t>
            </a:r>
            <a:r>
              <a:rPr lang="en-US" dirty="0" smtClean="0">
                <a:solidFill>
                  <a:srgbClr val="2A3B8F"/>
                </a:solidFill>
              </a:rPr>
              <a:t>?</a:t>
            </a:r>
            <a:endParaRPr lang="en-US" dirty="0">
              <a:solidFill>
                <a:srgbClr val="2A3B8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5582</TotalTime>
  <Words>4523</Words>
  <Application>Microsoft Office PowerPoint</Application>
  <PresentationFormat>On-screen Show (4:3)</PresentationFormat>
  <Paragraphs>458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What does each sign mean for a …</vt:lpstr>
      <vt:lpstr>What does each sign mean for a …</vt:lpstr>
      <vt:lpstr>What does each sign mean for a …</vt:lpstr>
      <vt:lpstr>What does this signal mean for a …</vt:lpstr>
      <vt:lpstr>What does this signal mean for a …</vt:lpstr>
      <vt:lpstr>What does this mean for a …</vt:lpstr>
      <vt:lpstr>What does this signal mean for a …</vt:lpstr>
      <vt:lpstr>What does this signal mean for a …</vt:lpstr>
      <vt:lpstr>What does this sign and marking mean for a …</vt:lpstr>
      <vt:lpstr>What does this sign mean for a …</vt:lpstr>
      <vt:lpstr>What does this sign mean for a …</vt:lpstr>
      <vt:lpstr>What does this sign, and signal mean for a …</vt:lpstr>
      <vt:lpstr>What do these road markings mean for a …</vt:lpstr>
      <vt:lpstr>What do these signs and signals mean for a …</vt:lpstr>
      <vt:lpstr>What does this sign and road marking mean for a … </vt:lpstr>
      <vt:lpstr>What do these signs mean for a …</vt:lpstr>
      <vt:lpstr>What does this sign mean for a …</vt:lpstr>
      <vt:lpstr>What does this sign mean for a…</vt:lpstr>
      <vt:lpstr>What do these signs mean for a …</vt:lpstr>
      <vt:lpstr>What do these signs and markings mean for a …</vt:lpstr>
      <vt:lpstr>What do these signs mean for a …</vt:lpstr>
      <vt:lpstr>Conclusion</vt:lpstr>
    </vt:vector>
  </TitlesOfParts>
  <Company>USDOT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USDOT User</dc:creator>
  <cp:lastModifiedBy>USDOT_User</cp:lastModifiedBy>
  <cp:revision>466</cp:revision>
  <cp:lastPrinted>2012-04-13T20:13:30Z</cp:lastPrinted>
  <dcterms:created xsi:type="dcterms:W3CDTF">2012-10-17T23:14:05Z</dcterms:created>
  <dcterms:modified xsi:type="dcterms:W3CDTF">2012-11-09T16:41:01Z</dcterms:modified>
</cp:coreProperties>
</file>