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autoAdjust="0"/>
    <p:restoredTop sz="40191" autoAdjust="0"/>
  </p:normalViewPr>
  <p:slideViewPr>
    <p:cSldViewPr>
      <p:cViewPr>
        <p:scale>
          <a:sx n="100" d="100"/>
          <a:sy n="100" d="100"/>
        </p:scale>
        <p:origin x="-294"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2E4825-53CD-4A59-B3E7-A8AD7D3DC767}" type="datetimeFigureOut">
              <a:rPr lang="en-US" smtClean="0"/>
              <a:t>10/5/2012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317B55-2A46-4942-A7CB-D6F1002CD091}" type="slidenum">
              <a:rPr lang="en-US" smtClean="0"/>
              <a:t>‹#›</a:t>
            </a:fld>
            <a:endParaRPr lang="en-US"/>
          </a:p>
        </p:txBody>
      </p:sp>
    </p:spTree>
    <p:extLst>
      <p:ext uri="{BB962C8B-B14F-4D97-AF65-F5344CB8AC3E}">
        <p14:creationId xmlns:p14="http://schemas.microsoft.com/office/powerpoint/2010/main" val="288967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haroni" pitchFamily="2" charset="-79"/>
                <a:cs typeface="Aharoni" pitchFamily="2" charset="-79"/>
              </a:rPr>
              <a:t>Notes to Facilitators:  </a:t>
            </a:r>
          </a:p>
          <a:p>
            <a:r>
              <a:rPr lang="en-US" sz="1200" dirty="0" smtClean="0">
                <a:latin typeface="Aharoni" pitchFamily="2" charset="-79"/>
                <a:cs typeface="Aharoni" pitchFamily="2" charset="-79"/>
              </a:rPr>
              <a:t>This activity provides an opportunity for participants to identify</a:t>
            </a:r>
            <a:r>
              <a:rPr lang="en-US" sz="1200" baseline="0" dirty="0" smtClean="0">
                <a:latin typeface="Aharoni" pitchFamily="2" charset="-79"/>
                <a:cs typeface="Aharoni" pitchFamily="2" charset="-79"/>
              </a:rPr>
              <a:t> safe and unsafe behaviors and environments for walking and bicycling.  You may use some or all of those pictures provided, or assign youth to take pictures themselves and discuss them with their peers.  The activity encourages identifying:  </a:t>
            </a:r>
          </a:p>
          <a:p>
            <a:pPr marL="171450" indent="-171450">
              <a:buFont typeface="Arial" pitchFamily="34" charset="0"/>
              <a:buChar char="•"/>
            </a:pPr>
            <a:r>
              <a:rPr lang="en-US" sz="1200" baseline="0" dirty="0" smtClean="0">
                <a:latin typeface="Aharoni" pitchFamily="2" charset="-79"/>
                <a:cs typeface="Aharoni" pitchFamily="2" charset="-79"/>
              </a:rPr>
              <a:t>thumbs up– behaviors that are safe and/or conditions that make it safer for pedestrians and/or bicyclists; </a:t>
            </a:r>
          </a:p>
          <a:p>
            <a:pPr marL="171450" indent="-171450">
              <a:buFont typeface="Arial" pitchFamily="34" charset="0"/>
              <a:buChar char="•"/>
            </a:pPr>
            <a:r>
              <a:rPr lang="en-US" sz="1200" baseline="0" dirty="0" smtClean="0">
                <a:latin typeface="Aharoni" pitchFamily="2" charset="-79"/>
                <a:cs typeface="Aharoni" pitchFamily="2" charset="-79"/>
              </a:rPr>
              <a:t>thumbs down- behaviors that are not safe, conditions that make it less safe for pedestrians and/or bicyclists and </a:t>
            </a:r>
          </a:p>
          <a:p>
            <a:pPr marL="171450" indent="-171450">
              <a:buFont typeface="Arial" pitchFamily="34" charset="0"/>
              <a:buChar char="•"/>
            </a:pPr>
            <a:r>
              <a:rPr lang="en-US" sz="1200" baseline="0" dirty="0" smtClean="0">
                <a:latin typeface="Aharoni" pitchFamily="2" charset="-79"/>
                <a:cs typeface="Aharoni" pitchFamily="2" charset="-79"/>
              </a:rPr>
              <a:t>thumbs neutral – may depend on the situation or can’t clearly tell from the photo.</a:t>
            </a:r>
          </a:p>
          <a:p>
            <a:endParaRPr lang="en-US" sz="1200" baseline="0" dirty="0" smtClean="0">
              <a:latin typeface="Aharoni" pitchFamily="2" charset="-79"/>
              <a:cs typeface="Aharoni" pitchFamily="2" charset="-79"/>
            </a:endParaRPr>
          </a:p>
          <a:p>
            <a:r>
              <a:rPr lang="en-US" sz="1200" baseline="0" dirty="0" smtClean="0">
                <a:latin typeface="Aharoni" pitchFamily="2" charset="-79"/>
                <a:cs typeface="Aharoni" pitchFamily="2" charset="-79"/>
              </a:rPr>
              <a:t>Note:  E</a:t>
            </a:r>
            <a:r>
              <a:rPr lang="en-US" sz="1200" dirty="0" smtClean="0"/>
              <a:t>ach slide</a:t>
            </a:r>
            <a:r>
              <a:rPr lang="en-US" sz="1200" baseline="0" dirty="0" smtClean="0"/>
              <a:t> includes bullets providing guidance for </a:t>
            </a:r>
            <a:r>
              <a:rPr lang="en-US" sz="1200" dirty="0" smtClean="0"/>
              <a:t>features to discuss.  This</a:t>
            </a:r>
            <a:r>
              <a:rPr lang="en-US" sz="1200" baseline="0" dirty="0" smtClean="0"/>
              <a:t> activity should either be a dialogue between the adult facilitator and all participants, or between all participants with you directing or focusing the discussion as needed.  This is not a lecture.</a:t>
            </a:r>
            <a:r>
              <a:rPr lang="en-US" sz="1200" dirty="0" smtClean="0"/>
              <a:t>  </a:t>
            </a:r>
          </a:p>
          <a:p>
            <a:endParaRPr lang="en-US" sz="1200" dirty="0" smtClean="0"/>
          </a:p>
          <a:p>
            <a:r>
              <a:rPr lang="en-US" sz="1200" dirty="0" smtClean="0"/>
              <a:t>Note:  </a:t>
            </a:r>
            <a:r>
              <a:rPr lang="en-US" sz="1200" baseline="0" dirty="0" smtClean="0"/>
              <a:t>While this presentation was designed and reviewed by National Highway Traffic Safety Administration and Federal Highway Administration of the Department of Transportation, </a:t>
            </a:r>
            <a:r>
              <a:rPr lang="en-US" sz="1200" dirty="0" smtClean="0"/>
              <a:t>Photographs</a:t>
            </a:r>
            <a:r>
              <a:rPr lang="en-US" sz="1200" baseline="0" dirty="0" smtClean="0"/>
              <a:t> and discussion points are selected to generate discussion. </a:t>
            </a:r>
            <a:endParaRPr lang="en-US" sz="1200" dirty="0" smtClean="0"/>
          </a:p>
          <a:p>
            <a:endParaRPr lang="en-US" sz="1200" dirty="0" smtClean="0"/>
          </a:p>
          <a:p>
            <a:endParaRPr lang="en-US" sz="1200" dirty="0" smtClean="0"/>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(For OCCI) PBIC Image Library Usage Guidelines available at http://www.pedbikeimages.org/usage.cfm </a:t>
            </a:r>
            <a:endParaRPr lang="en-US" sz="1200" kern="1200" dirty="0" smtClean="0">
              <a:solidFill>
                <a:schemeClr val="tx1"/>
              </a:solidFill>
              <a:latin typeface="+mn-lt"/>
              <a:ea typeface="+mn-ea"/>
              <a:cs typeface="+mn-cs"/>
            </a:endParaRPr>
          </a:p>
          <a:p>
            <a:r>
              <a:rPr lang="en-US" sz="2400" kern="1200" dirty="0" smtClean="0">
                <a:solidFill>
                  <a:schemeClr val="tx1"/>
                </a:solidFill>
                <a:latin typeface="+mn-lt"/>
                <a:ea typeface="+mn-ea"/>
                <a:cs typeface="+mn-cs"/>
              </a:rPr>
              <a:t> </a:t>
            </a:r>
          </a:p>
          <a:p>
            <a:endParaRPr lang="en-US" sz="1200" dirty="0" smtClean="0"/>
          </a:p>
        </p:txBody>
      </p:sp>
      <p:sp>
        <p:nvSpPr>
          <p:cNvPr id="4" name="Slide Number Placeholder 3"/>
          <p:cNvSpPr>
            <a:spLocks noGrp="1"/>
          </p:cNvSpPr>
          <p:nvPr>
            <p:ph type="sldNum" sz="quarter" idx="10"/>
          </p:nvPr>
        </p:nvSpPr>
        <p:spPr/>
        <p:txBody>
          <a:bodyPr/>
          <a:lstStyle/>
          <a:p>
            <a:fld id="{1D317B55-2A46-4942-A7CB-D6F1002CD091}" type="slidenum">
              <a:rPr lang="en-US" smtClean="0"/>
              <a:t>1</a:t>
            </a:fld>
            <a:endParaRPr lang="en-US"/>
          </a:p>
        </p:txBody>
      </p:sp>
    </p:spTree>
    <p:extLst>
      <p:ext uri="{BB962C8B-B14F-4D97-AF65-F5344CB8AC3E}">
        <p14:creationId xmlns:p14="http://schemas.microsoft.com/office/powerpoint/2010/main" val="123183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a:buFont typeface="Courier New" pitchFamily="49" charset="0"/>
              <a:buChar char="o"/>
            </a:pPr>
            <a:r>
              <a:rPr lang="en-US" dirty="0" smtClean="0"/>
              <a:t> The pedestrians are using the</a:t>
            </a:r>
            <a:r>
              <a:rPr lang="en-US" baseline="0" dirty="0" smtClean="0"/>
              <a:t> marked pedestrian crosswalk </a:t>
            </a:r>
          </a:p>
          <a:p>
            <a:pPr>
              <a:buFont typeface="Courier New" pitchFamily="49" charset="0"/>
              <a:buChar char="o"/>
            </a:pPr>
            <a:r>
              <a:rPr lang="en-US" dirty="0" smtClean="0"/>
              <a:t> The</a:t>
            </a:r>
            <a:r>
              <a:rPr lang="en-US" baseline="0" dirty="0" smtClean="0"/>
              <a:t> child is holding an adult’s hand</a:t>
            </a:r>
          </a:p>
          <a:p>
            <a:pPr>
              <a:buFont typeface="Courier New" pitchFamily="49" charset="0"/>
              <a:buChar char="o"/>
            </a:pPr>
            <a:r>
              <a:rPr lang="en-US" baseline="0" dirty="0" smtClean="0"/>
              <a:t> The far bicyclist is wearing a helmet</a:t>
            </a:r>
          </a:p>
          <a:p>
            <a:pPr>
              <a:buFont typeface="Courier New" pitchFamily="49" charset="0"/>
              <a:buChar char="o"/>
            </a:pPr>
            <a:r>
              <a:rPr lang="en-US" baseline="0" dirty="0" smtClean="0"/>
              <a:t> The bicyclist in the foreground has her items inside front and rear baskets so both hands can be on the handlebars</a:t>
            </a:r>
          </a:p>
          <a:p>
            <a:pPr>
              <a:buFont typeface="Courier New" pitchFamily="49" charset="0"/>
              <a:buChar char="o"/>
            </a:pPr>
            <a:r>
              <a:rPr lang="en-US" baseline="0" dirty="0" smtClean="0"/>
              <a:t>The bicyclist in the foreground is not wearing pants that are loose and likely to get caught in the bike’s chain</a:t>
            </a:r>
          </a:p>
          <a:p>
            <a:endParaRPr lang="en-US" baseline="0" dirty="0" smtClean="0"/>
          </a:p>
          <a:p>
            <a:r>
              <a:rPr lang="en-US" baseline="0" dirty="0" smtClean="0"/>
              <a:t>Thumbs down:</a:t>
            </a:r>
          </a:p>
          <a:p>
            <a:pPr defTabSz="465887">
              <a:buFont typeface="Courier New" pitchFamily="49" charset="0"/>
              <a:buChar char="o"/>
            </a:pPr>
            <a:r>
              <a:rPr lang="en-US" baseline="0" dirty="0" smtClean="0"/>
              <a:t> The bicyclist in the foreground is not wearing a helmet</a:t>
            </a:r>
          </a:p>
          <a:p>
            <a:pPr defTabSz="465887">
              <a:buFont typeface="Courier New" pitchFamily="49" charset="0"/>
              <a:buChar char="o"/>
            </a:pPr>
            <a:r>
              <a:rPr lang="en-US" baseline="0" dirty="0" smtClean="0"/>
              <a:t> The young man (pedestrian) is using a phone while crossing the street; this is a safety risk, eyes and ears should be completely focused on the road </a:t>
            </a:r>
          </a:p>
          <a:p>
            <a:pPr>
              <a:buFont typeface="Courier New" pitchFamily="49" charset="0"/>
              <a:buChar char="o"/>
            </a:pPr>
            <a:r>
              <a:rPr lang="en-US" dirty="0" smtClean="0"/>
              <a:t> Bicyclists</a:t>
            </a:r>
            <a:r>
              <a:rPr lang="en-US" baseline="0" dirty="0" smtClean="0"/>
              <a:t> are wearing dark clothes making them less likely to be seen</a:t>
            </a:r>
          </a:p>
          <a:p>
            <a:endParaRPr lang="en-US" baseline="0" dirty="0" smtClean="0"/>
          </a:p>
          <a:p>
            <a:r>
              <a:rPr lang="en-US" baseline="0" dirty="0" smtClean="0"/>
              <a:t>Thumbs neutral:</a:t>
            </a:r>
          </a:p>
          <a:p>
            <a:pPr>
              <a:buFont typeface="Courier New" pitchFamily="49" charset="0"/>
              <a:buChar char="o"/>
            </a:pPr>
            <a:r>
              <a:rPr lang="en-US" baseline="0" dirty="0" smtClean="0"/>
              <a:t> Bicyclists are riding in the pedestrian crosswalk.  Depending on the local or state laws, the bicyclists may be required to dismount and walk their bicycles across the street</a:t>
            </a:r>
          </a:p>
          <a:p>
            <a:pPr>
              <a:buFont typeface="Courier New" pitchFamily="49" charset="0"/>
              <a:buChar char="o"/>
            </a:pPr>
            <a:r>
              <a:rPr lang="en-US" baseline="0" dirty="0" smtClean="0"/>
              <a:t> The construction zone on the far side of the street might pose some hazards or inconveniences along this route </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10</a:t>
            </a:fld>
            <a:endParaRPr lang="en-US"/>
          </a:p>
        </p:txBody>
      </p:sp>
    </p:spTree>
    <p:extLst>
      <p:ext uri="{BB962C8B-B14F-4D97-AF65-F5344CB8AC3E}">
        <p14:creationId xmlns:p14="http://schemas.microsoft.com/office/powerpoint/2010/main" val="3172954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a:buFont typeface="Courier New" pitchFamily="49" charset="0"/>
              <a:buChar char="o"/>
            </a:pPr>
            <a:r>
              <a:rPr lang="en-US" dirty="0" smtClean="0"/>
              <a:t> Reflective lights on the road makes it easier</a:t>
            </a:r>
            <a:r>
              <a:rPr lang="en-US" baseline="0" dirty="0" smtClean="0"/>
              <a:t> for a driver to see the road markings in low visibility conditions (fog, rain, night) </a:t>
            </a:r>
          </a:p>
          <a:p>
            <a:pPr>
              <a:buFont typeface="Courier New" pitchFamily="49" charset="0"/>
              <a:buChar char="o"/>
            </a:pPr>
            <a:r>
              <a:rPr lang="en-US" dirty="0" smtClean="0"/>
              <a:t> The pedestrian </a:t>
            </a:r>
            <a:r>
              <a:rPr lang="en-US" baseline="0" dirty="0" smtClean="0"/>
              <a:t>is not wearing just all dark colors, the blue jacket and red hat </a:t>
            </a:r>
            <a:r>
              <a:rPr lang="en-US" u="sng" baseline="0" dirty="0" smtClean="0"/>
              <a:t>might</a:t>
            </a:r>
            <a:r>
              <a:rPr lang="en-US" baseline="0" dirty="0" smtClean="0"/>
              <a:t> increase visibility by a driver </a:t>
            </a:r>
          </a:p>
          <a:p>
            <a:pPr>
              <a:buFont typeface="Courier New" pitchFamily="49" charset="0"/>
              <a:buChar char="o"/>
            </a:pPr>
            <a:r>
              <a:rPr lang="en-US" baseline="0" dirty="0" smtClean="0"/>
              <a:t> Car in the background has its lights on, increasing the driver’s visibility and also the ability of other road users to see the car</a:t>
            </a:r>
          </a:p>
          <a:p>
            <a:endParaRPr lang="en-US" baseline="0" dirty="0" smtClean="0"/>
          </a:p>
          <a:p>
            <a:r>
              <a:rPr lang="en-US" baseline="0" dirty="0" smtClean="0"/>
              <a:t>Thumbs down:</a:t>
            </a:r>
          </a:p>
          <a:p>
            <a:pPr defTabSz="465887">
              <a:buFont typeface="Courier New" pitchFamily="49" charset="0"/>
              <a:buChar char="o"/>
            </a:pPr>
            <a:r>
              <a:rPr lang="en-US" baseline="0" dirty="0" smtClean="0"/>
              <a:t> The pedestrian is not crossing at a corner or marked crosswalk</a:t>
            </a:r>
          </a:p>
          <a:p>
            <a:pPr defTabSz="465887">
              <a:buFont typeface="Courier New" pitchFamily="49" charset="0"/>
              <a:buChar char="o"/>
            </a:pPr>
            <a:r>
              <a:rPr lang="en-US" baseline="0" dirty="0" smtClean="0"/>
              <a:t> There is no visible marked crosswalk to assist pedestrians to safely cross</a:t>
            </a:r>
          </a:p>
          <a:p>
            <a:pPr defTabSz="465887">
              <a:buFont typeface="Courier New" pitchFamily="49" charset="0"/>
              <a:buChar char="o"/>
            </a:pPr>
            <a:r>
              <a:rPr lang="en-US" baseline="0" dirty="0" smtClean="0"/>
              <a:t> The pedestrian is crossing close to a curve (traffic circle) which is very risky</a:t>
            </a:r>
          </a:p>
          <a:p>
            <a:pPr defTabSz="465887">
              <a:buFont typeface="Courier New" pitchFamily="49" charset="0"/>
              <a:buChar char="o"/>
            </a:pPr>
            <a:r>
              <a:rPr lang="en-US" baseline="0" dirty="0" smtClean="0"/>
              <a:t>The pedestrian is possibly looking for traffic but isn’t looking in the correct direction; traffic will be coming from his right</a:t>
            </a:r>
          </a:p>
          <a:p>
            <a:pPr marL="171450" marR="0" indent="-171450" algn="l" defTabSz="457200" rtl="0" eaLnBrk="1" fontAlgn="auto" latinLnBrk="0" hangingPunct="1">
              <a:lnSpc>
                <a:spcPct val="100000"/>
              </a:lnSpc>
              <a:spcBef>
                <a:spcPts val="0"/>
              </a:spcBef>
              <a:spcAft>
                <a:spcPts val="0"/>
              </a:spcAft>
              <a:buClrTx/>
              <a:buSzTx/>
              <a:buFont typeface="Courier New" pitchFamily="49" charset="0"/>
              <a:buChar char="o"/>
              <a:tabLst/>
              <a:defRPr/>
            </a:pPr>
            <a:r>
              <a:rPr lang="en-US" baseline="0" dirty="0" smtClean="0"/>
              <a:t>This crossing location is very dangerous for this elderly pedestrian for a number of reasons:</a:t>
            </a:r>
          </a:p>
          <a:p>
            <a:pPr marL="628650" marR="0" lvl="1" indent="-171450" algn="l" defTabSz="457200" rtl="0" eaLnBrk="1" fontAlgn="auto" latinLnBrk="0" hangingPunct="1">
              <a:lnSpc>
                <a:spcPct val="100000"/>
              </a:lnSpc>
              <a:spcBef>
                <a:spcPts val="0"/>
              </a:spcBef>
              <a:spcAft>
                <a:spcPts val="0"/>
              </a:spcAft>
              <a:buClrTx/>
              <a:buSzTx/>
              <a:buFont typeface="Courier New" pitchFamily="49" charset="0"/>
              <a:buChar char="o"/>
              <a:tabLst/>
              <a:defRPr/>
            </a:pPr>
            <a:r>
              <a:rPr lang="en-US" baseline="0" dirty="0" smtClean="0"/>
              <a:t>Traffic coming into the circle (from the left side of the photograph), will likely be looking for traffic from their left and not be looking for a pedestrian crossing to their right</a:t>
            </a:r>
          </a:p>
          <a:p>
            <a:pPr marL="628650" marR="0" lvl="1" indent="-171450" algn="l" defTabSz="457200" rtl="0" eaLnBrk="1" fontAlgn="auto" latinLnBrk="0" hangingPunct="1">
              <a:lnSpc>
                <a:spcPct val="100000"/>
              </a:lnSpc>
              <a:spcBef>
                <a:spcPts val="0"/>
              </a:spcBef>
              <a:spcAft>
                <a:spcPts val="0"/>
              </a:spcAft>
              <a:buClrTx/>
              <a:buSzTx/>
              <a:buFont typeface="Courier New" pitchFamily="49" charset="0"/>
              <a:buChar char="o"/>
              <a:tabLst/>
              <a:defRPr/>
            </a:pPr>
            <a:r>
              <a:rPr lang="en-US" baseline="0" dirty="0" smtClean="0"/>
              <a:t>The pedestrian is crossing outside of a crosswalk and at a curve</a:t>
            </a:r>
          </a:p>
          <a:p>
            <a:pPr marL="628650" marR="0" lvl="1" indent="-171450" algn="l" defTabSz="457200" rtl="0" eaLnBrk="1" fontAlgn="auto" latinLnBrk="0" hangingPunct="1">
              <a:lnSpc>
                <a:spcPct val="100000"/>
              </a:lnSpc>
              <a:spcBef>
                <a:spcPts val="0"/>
              </a:spcBef>
              <a:spcAft>
                <a:spcPts val="0"/>
              </a:spcAft>
              <a:buClrTx/>
              <a:buSzTx/>
              <a:buFont typeface="Courier New" pitchFamily="49" charset="0"/>
              <a:buChar char="o"/>
              <a:tabLst/>
              <a:defRPr/>
            </a:pPr>
            <a:r>
              <a:rPr lang="en-US" baseline="0" dirty="0" smtClean="0"/>
              <a:t>Elderly pedestrians often take longer to cross; they are at high risk for severe injuries if hit by a moving vehicle because they are more fragile</a:t>
            </a:r>
          </a:p>
          <a:p>
            <a:pPr marL="628650" marR="0" lvl="1" indent="-171450" algn="l" defTabSz="457200" rtl="0" eaLnBrk="1" fontAlgn="auto" latinLnBrk="0" hangingPunct="1">
              <a:lnSpc>
                <a:spcPct val="100000"/>
              </a:lnSpc>
              <a:spcBef>
                <a:spcPts val="0"/>
              </a:spcBef>
              <a:spcAft>
                <a:spcPts val="0"/>
              </a:spcAft>
              <a:buClrTx/>
              <a:buSzTx/>
              <a:buFont typeface="Courier New" pitchFamily="49" charset="0"/>
              <a:buChar char="o"/>
              <a:tabLst/>
              <a:defRPr/>
            </a:pPr>
            <a:r>
              <a:rPr lang="en-US" baseline="0" dirty="0" smtClean="0"/>
              <a:t>The faster the speed of the motorized vehicle, the greater the injury or risk of a fatality to any pedestrian</a:t>
            </a:r>
            <a:endParaRPr lang="en-US" dirty="0" smtClean="0"/>
          </a:p>
          <a:p>
            <a:endParaRPr lang="en-US" baseline="0" dirty="0" smtClean="0"/>
          </a:p>
          <a:p>
            <a:r>
              <a:rPr lang="en-US" baseline="0" dirty="0" smtClean="0"/>
              <a:t>Thumbs neutral:</a:t>
            </a:r>
          </a:p>
          <a:p>
            <a:pPr marL="171450" indent="-171450">
              <a:buFont typeface="Courier New" pitchFamily="49" charset="0"/>
              <a:buChar char="o"/>
            </a:pPr>
            <a:r>
              <a:rPr lang="en-US" baseline="0" dirty="0" smtClean="0"/>
              <a:t>None noted</a:t>
            </a:r>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11</a:t>
            </a:fld>
            <a:endParaRPr lang="en-US"/>
          </a:p>
        </p:txBody>
      </p:sp>
    </p:spTree>
    <p:extLst>
      <p:ext uri="{BB962C8B-B14F-4D97-AF65-F5344CB8AC3E}">
        <p14:creationId xmlns:p14="http://schemas.microsoft.com/office/powerpoint/2010/main" val="1615906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smtClean="0"/>
          </a:p>
          <a:p>
            <a:r>
              <a:rPr lang="en-US" dirty="0" smtClean="0"/>
              <a:t>Thumbs</a:t>
            </a:r>
            <a:r>
              <a:rPr lang="en-US" baseline="0" dirty="0" smtClean="0"/>
              <a:t> up:</a:t>
            </a:r>
          </a:p>
          <a:p>
            <a:pPr marL="228600" indent="-228600">
              <a:buFont typeface="Courier New" pitchFamily="49" charset="0"/>
              <a:buChar char="o"/>
            </a:pPr>
            <a:r>
              <a:rPr lang="en-US" dirty="0" smtClean="0"/>
              <a:t>The </a:t>
            </a:r>
            <a:r>
              <a:rPr lang="en-US" baseline="0" dirty="0" smtClean="0"/>
              <a:t>engineering facilities (sidewalks, bike racks, lane markings, and no motorized traffic) create a top notch environment for walking and riding) </a:t>
            </a:r>
          </a:p>
          <a:p>
            <a:endParaRPr lang="en-US" baseline="0" dirty="0" smtClean="0"/>
          </a:p>
          <a:p>
            <a:r>
              <a:rPr lang="en-US" baseline="0" dirty="0" smtClean="0"/>
              <a:t>Thumbs down:</a:t>
            </a:r>
          </a:p>
          <a:p>
            <a:pPr>
              <a:buFont typeface="Courier New" pitchFamily="49" charset="0"/>
              <a:buChar char="o"/>
            </a:pPr>
            <a:r>
              <a:rPr lang="en-US" dirty="0" smtClean="0"/>
              <a:t> Even with clear road markings and arrows, pedestrians are walking in the bicycle lane</a:t>
            </a:r>
          </a:p>
          <a:p>
            <a:endParaRPr lang="en-US" baseline="0" dirty="0" smtClean="0"/>
          </a:p>
          <a:p>
            <a:r>
              <a:rPr lang="en-US" baseline="0" dirty="0" smtClean="0"/>
              <a:t>Thumbs neutral:</a:t>
            </a:r>
          </a:p>
          <a:p>
            <a:r>
              <a:rPr lang="en-US" baseline="0" dirty="0" smtClean="0"/>
              <a:t>None noted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12</a:t>
            </a:fld>
            <a:endParaRPr lang="en-US"/>
          </a:p>
        </p:txBody>
      </p:sp>
    </p:spTree>
    <p:extLst>
      <p:ext uri="{BB962C8B-B14F-4D97-AF65-F5344CB8AC3E}">
        <p14:creationId xmlns:p14="http://schemas.microsoft.com/office/powerpoint/2010/main" val="17741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defTabSz="465887">
              <a:buFont typeface="Courier New" pitchFamily="49" charset="0"/>
              <a:buChar char="o"/>
            </a:pPr>
            <a:r>
              <a:rPr lang="en-US" dirty="0" smtClean="0"/>
              <a:t> P</a:t>
            </a:r>
            <a:r>
              <a:rPr lang="en-US" baseline="0" dirty="0" smtClean="0"/>
              <a:t>edestrian is crossing at a marked crosswalk</a:t>
            </a:r>
          </a:p>
          <a:p>
            <a:pPr defTabSz="465887">
              <a:buFont typeface="Courier New" pitchFamily="49" charset="0"/>
              <a:buChar char="o"/>
            </a:pPr>
            <a:r>
              <a:rPr lang="en-US" baseline="0" dirty="0" smtClean="0"/>
              <a:t> Pedestrian appears to be looking establishing eye contact with the driver who is stopped for him to cross</a:t>
            </a:r>
          </a:p>
          <a:p>
            <a:pPr defTabSz="465887">
              <a:buFont typeface="Courier New" pitchFamily="49" charset="0"/>
              <a:buChar char="o"/>
            </a:pPr>
            <a:r>
              <a:rPr lang="en-US" baseline="0" dirty="0" smtClean="0"/>
              <a:t> Pedestrian crossing signs are clearly posted on this one way street with two lanes</a:t>
            </a:r>
          </a:p>
          <a:p>
            <a:pPr defTabSz="465887">
              <a:buFont typeface="Courier New" pitchFamily="49" charset="0"/>
              <a:buChar char="o"/>
            </a:pPr>
            <a:r>
              <a:rPr lang="en-US" baseline="0" dirty="0" smtClean="0"/>
              <a:t> Pedestrian crosswalk is visible</a:t>
            </a:r>
          </a:p>
          <a:p>
            <a:endParaRPr lang="en-US" baseline="0" dirty="0" smtClean="0"/>
          </a:p>
          <a:p>
            <a:r>
              <a:rPr lang="en-US" baseline="0" dirty="0" smtClean="0"/>
              <a:t>Thumbs down:</a:t>
            </a:r>
          </a:p>
          <a:p>
            <a:pPr marL="171450" indent="-171450">
              <a:buFont typeface="Courier New" pitchFamily="49" charset="0"/>
              <a:buChar char="o"/>
            </a:pPr>
            <a:r>
              <a:rPr lang="en-US" baseline="0" dirty="0" smtClean="0"/>
              <a:t>None noted</a:t>
            </a:r>
          </a:p>
          <a:p>
            <a:endParaRPr lang="en-US" baseline="0" dirty="0" smtClean="0"/>
          </a:p>
          <a:p>
            <a:r>
              <a:rPr lang="en-US" baseline="0" dirty="0" smtClean="0"/>
              <a:t>Thumbs neutral:</a:t>
            </a:r>
          </a:p>
          <a:p>
            <a:pPr marL="171450" indent="-171450">
              <a:buFont typeface="Courier New" pitchFamily="49" charset="0"/>
              <a:buChar char="o"/>
            </a:pPr>
            <a:r>
              <a:rPr lang="en-US" baseline="0" dirty="0" smtClean="0"/>
              <a:t>None noted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13</a:t>
            </a:fld>
            <a:endParaRPr lang="en-US"/>
          </a:p>
        </p:txBody>
      </p:sp>
    </p:spTree>
    <p:extLst>
      <p:ext uri="{BB962C8B-B14F-4D97-AF65-F5344CB8AC3E}">
        <p14:creationId xmlns:p14="http://schemas.microsoft.com/office/powerpoint/2010/main" val="160122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marL="171450" indent="-171450" defTabSz="465887">
              <a:buFont typeface="Courier New" pitchFamily="49" charset="0"/>
              <a:buChar char="o"/>
            </a:pPr>
            <a:r>
              <a:rPr lang="en-US" dirty="0" smtClean="0"/>
              <a:t>Pedestrians are using a marked</a:t>
            </a:r>
            <a:r>
              <a:rPr lang="en-US" baseline="0" dirty="0" smtClean="0"/>
              <a:t> cross walk</a:t>
            </a:r>
          </a:p>
          <a:p>
            <a:endParaRPr lang="en-US" baseline="0" dirty="0" smtClean="0"/>
          </a:p>
          <a:p>
            <a:r>
              <a:rPr lang="en-US" baseline="0" dirty="0" smtClean="0"/>
              <a:t>Thumbs down:</a:t>
            </a:r>
          </a:p>
          <a:p>
            <a:pPr marL="171450" indent="-171450">
              <a:buFont typeface="Courier New" pitchFamily="49" charset="0"/>
              <a:buChar char="o"/>
            </a:pPr>
            <a:r>
              <a:rPr lang="en-US" baseline="0" dirty="0" smtClean="0"/>
              <a:t>None noted</a:t>
            </a:r>
          </a:p>
          <a:p>
            <a:endParaRPr lang="en-US" baseline="0" dirty="0" smtClean="0"/>
          </a:p>
          <a:p>
            <a:r>
              <a:rPr lang="en-US" baseline="0" dirty="0" smtClean="0"/>
              <a:t>Thumbs neutral:</a:t>
            </a:r>
            <a:endParaRPr lang="en-US" dirty="0" smtClean="0"/>
          </a:p>
          <a:p>
            <a:pPr>
              <a:buFont typeface="Courier New" pitchFamily="49" charset="0"/>
              <a:buChar char="o"/>
            </a:pPr>
            <a:r>
              <a:rPr lang="en-US" dirty="0" smtClean="0"/>
              <a:t> Unclear whether</a:t>
            </a:r>
            <a:r>
              <a:rPr lang="en-US" baseline="0" dirty="0" smtClean="0"/>
              <a:t> </a:t>
            </a:r>
            <a:r>
              <a:rPr lang="en-US" dirty="0" smtClean="0"/>
              <a:t>pedestrians are watching for traffic as they cross </a:t>
            </a:r>
            <a:endParaRPr lang="en-US" baseline="0" dirty="0" smtClean="0"/>
          </a:p>
          <a:p>
            <a:pPr>
              <a:buFont typeface="Courier New" pitchFamily="49" charset="0"/>
              <a:buChar char="o"/>
            </a:pPr>
            <a:r>
              <a:rPr lang="en-US" baseline="0" dirty="0" smtClean="0"/>
              <a:t> Unclear whether it is it is dusk or dawn or just the actual picture. Wearing bright clothing and reflective gear and/or a light can enhance the visibility of pedestrians to other road users.  Examples of reflective gear includes fluorescent shoe laces, reflect bands or spots, etc.  </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14</a:t>
            </a:fld>
            <a:endParaRPr lang="en-US"/>
          </a:p>
        </p:txBody>
      </p:sp>
    </p:spTree>
    <p:extLst>
      <p:ext uri="{BB962C8B-B14F-4D97-AF65-F5344CB8AC3E}">
        <p14:creationId xmlns:p14="http://schemas.microsoft.com/office/powerpoint/2010/main" val="563375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a:buFont typeface="Courier New" pitchFamily="49" charset="0"/>
              <a:buChar char="o"/>
            </a:pPr>
            <a:r>
              <a:rPr lang="en-US" baseline="0" dirty="0" smtClean="0"/>
              <a:t> Pedestrian is walking in a marked and lit crosswalk</a:t>
            </a:r>
          </a:p>
          <a:p>
            <a:pPr>
              <a:buFont typeface="Courier New" pitchFamily="49" charset="0"/>
              <a:buChar char="o"/>
            </a:pPr>
            <a:r>
              <a:rPr lang="en-US" baseline="0" dirty="0" smtClean="0"/>
              <a:t> Motorists are using their headlights to increase their ability to see</a:t>
            </a:r>
          </a:p>
          <a:p>
            <a:endParaRPr lang="en-US" baseline="0" dirty="0" smtClean="0"/>
          </a:p>
          <a:p>
            <a:r>
              <a:rPr lang="en-US" baseline="0" dirty="0" smtClean="0"/>
              <a:t>Thumbs down:</a:t>
            </a:r>
          </a:p>
          <a:p>
            <a:pPr>
              <a:buFont typeface="Courier New" pitchFamily="49" charset="0"/>
              <a:buChar char="o"/>
            </a:pPr>
            <a:r>
              <a:rPr lang="en-US" baseline="0" dirty="0" smtClean="0"/>
              <a:t> Because it’s dusk/dawn the ability for cars to see a pedestrian decreases.  Therefore, the pedestrian here should make herself more visible by wearing bright or fluorescent color clothes and reflective materials (vest, dots, strips, shoe laces, etc.).   Wearing lights or carrying a flashlight is better as night approaches</a:t>
            </a:r>
          </a:p>
          <a:p>
            <a:pPr>
              <a:buFont typeface="Courier New" pitchFamily="49" charset="0"/>
              <a:buChar char="o"/>
            </a:pPr>
            <a:r>
              <a:rPr lang="en-US" baseline="0" dirty="0" smtClean="0"/>
              <a:t> The pedestrian does not appear to be scanning left and right for traffic while crossing the street</a:t>
            </a:r>
          </a:p>
          <a:p>
            <a:endParaRPr lang="en-US" baseline="0" dirty="0" smtClean="0"/>
          </a:p>
          <a:p>
            <a:r>
              <a:rPr lang="en-US" baseline="0" dirty="0" smtClean="0"/>
              <a:t>Thumbs neutral:</a:t>
            </a:r>
          </a:p>
          <a:p>
            <a:r>
              <a:rPr lang="en-US" baseline="0" dirty="0" smtClean="0"/>
              <a:t>None noted</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15</a:t>
            </a:fld>
            <a:endParaRPr lang="en-US"/>
          </a:p>
        </p:txBody>
      </p:sp>
    </p:spTree>
    <p:extLst>
      <p:ext uri="{BB962C8B-B14F-4D97-AF65-F5344CB8AC3E}">
        <p14:creationId xmlns:p14="http://schemas.microsoft.com/office/powerpoint/2010/main" val="3415875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a:spcAft>
                <a:spcPts val="600"/>
              </a:spcAft>
              <a:buFont typeface="Courier New" pitchFamily="49" charset="0"/>
              <a:buChar char="o"/>
            </a:pPr>
            <a:r>
              <a:rPr lang="en-US" baseline="0" dirty="0" smtClean="0"/>
              <a:t> Pedestrian is wearing a color that might make him more visible (fluorescent color would be better)</a:t>
            </a:r>
          </a:p>
          <a:p>
            <a:pPr>
              <a:spcBef>
                <a:spcPts val="600"/>
              </a:spcBef>
            </a:pPr>
            <a:r>
              <a:rPr lang="en-US" baseline="0" dirty="0" smtClean="0"/>
              <a:t>Thumbs down:</a:t>
            </a:r>
          </a:p>
          <a:p>
            <a:pPr>
              <a:spcAft>
                <a:spcPts val="600"/>
              </a:spcAft>
              <a:buFont typeface="Courier New" pitchFamily="49" charset="0"/>
              <a:buChar char="o"/>
            </a:pPr>
            <a:r>
              <a:rPr lang="en-US" dirty="0" smtClean="0"/>
              <a:t> This appears to be a busy intersection marked only with</a:t>
            </a:r>
            <a:r>
              <a:rPr lang="en-US" baseline="0" dirty="0" smtClean="0"/>
              <a:t> a yield sign for traffic to enter the main road </a:t>
            </a:r>
          </a:p>
          <a:p>
            <a:pPr>
              <a:spcAft>
                <a:spcPts val="600"/>
              </a:spcAft>
              <a:buFont typeface="Courier New" pitchFamily="49" charset="0"/>
              <a:buChar char="o"/>
            </a:pPr>
            <a:r>
              <a:rPr lang="en-US" baseline="0" dirty="0" smtClean="0"/>
              <a:t> It doesn’t look like there is a sidewalk to the pedestrians' right, so he is likely to cross the street either straight ahead (behind the tan/gray SUV, where no crosswalk is noted) or to his left (perhaps in front of the white SUV where it’s unclear if there’s a crosswalk)</a:t>
            </a:r>
          </a:p>
          <a:p>
            <a:pPr>
              <a:buFont typeface="Courier New" pitchFamily="49" charset="0"/>
              <a:buChar char="o"/>
            </a:pPr>
            <a:r>
              <a:rPr lang="en-US" baseline="0" dirty="0" smtClean="0"/>
              <a:t> With only a yield sign, drivers may not stop for the pedestrian and/or they may be more focused on making their turns onto the busy street.  The pedestrian needs to take extra caution and walk defensively</a:t>
            </a:r>
          </a:p>
          <a:p>
            <a:pPr>
              <a:buFont typeface="Courier New" pitchFamily="49" charset="0"/>
              <a:buChar char="o"/>
            </a:pPr>
            <a:r>
              <a:rPr lang="en-US" baseline="0" dirty="0" smtClean="0"/>
              <a:t> It appears to be raining or at least misting.  When the weather is poor, visibility for both the pedestrian and the drivers is lower and it takes longer for drivers to brake when roads are wet.  The boy should ideally wait until the road is free of traffic before crossing, but may look for a driver to wave him to cross.  If he crosses, he also needs to look for traffic in each lane of traffic and for turning traffic</a:t>
            </a:r>
          </a:p>
          <a:p>
            <a:pPr>
              <a:buFont typeface="Courier New" pitchFamily="49" charset="0"/>
              <a:buChar char="o"/>
            </a:pPr>
            <a:r>
              <a:rPr lang="en-US" baseline="0" dirty="0" smtClean="0"/>
              <a:t> The boy is wearing a bright color, however, since it is a rainy day, he should also wear reflective materials or lights and/or carry a flashlight</a:t>
            </a:r>
          </a:p>
          <a:p>
            <a:pPr>
              <a:buFont typeface="Courier New" pitchFamily="49" charset="0"/>
              <a:buChar char="o"/>
            </a:pPr>
            <a:r>
              <a:rPr lang="en-US" baseline="0" dirty="0" smtClean="0"/>
              <a:t> The boy has a headset on and is likely listening to music.  This is not safe when around traffic; it is even more of a risk in this type of weather when extreme caution is important</a:t>
            </a:r>
            <a:endParaRPr lang="en-US" dirty="0" smtClean="0"/>
          </a:p>
          <a:p>
            <a:r>
              <a:rPr lang="en-US" baseline="0" dirty="0" smtClean="0"/>
              <a:t>Thumbs neutral:</a:t>
            </a:r>
            <a:endParaRPr lang="en-US" dirty="0" smtClean="0"/>
          </a:p>
          <a:p>
            <a:pPr>
              <a:buFont typeface="Courier New" pitchFamily="49" charset="0"/>
              <a:buChar char="o"/>
            </a:pPr>
            <a:r>
              <a:rPr lang="en-US" baseline="0" dirty="0" smtClean="0"/>
              <a:t> The pedestrian should be aware (and mindful) that the drivers are likely not to come to a complete stop; they may be distracted and/or in a hurry to pull out while they can and not even notice him there</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16</a:t>
            </a:fld>
            <a:endParaRPr lang="en-US"/>
          </a:p>
        </p:txBody>
      </p:sp>
    </p:spTree>
    <p:extLst>
      <p:ext uri="{BB962C8B-B14F-4D97-AF65-F5344CB8AC3E}">
        <p14:creationId xmlns:p14="http://schemas.microsoft.com/office/powerpoint/2010/main" val="2442567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a:buFont typeface="Courier New" pitchFamily="49" charset="0"/>
              <a:buChar char="o"/>
            </a:pPr>
            <a:r>
              <a:rPr lang="en-US" baseline="0" dirty="0" smtClean="0"/>
              <a:t> Pedestrian appears to be waiting for a safe gap in traffic</a:t>
            </a:r>
          </a:p>
          <a:p>
            <a:endParaRPr lang="en-US" baseline="0" dirty="0" smtClean="0"/>
          </a:p>
          <a:p>
            <a:r>
              <a:rPr lang="en-US" baseline="0" dirty="0" smtClean="0"/>
              <a:t>Thumbs down:</a:t>
            </a:r>
          </a:p>
          <a:p>
            <a:pPr>
              <a:buFont typeface="Courier New" pitchFamily="49" charset="0"/>
              <a:buChar char="o"/>
            </a:pPr>
            <a:r>
              <a:rPr lang="en-US" dirty="0" smtClean="0"/>
              <a:t> The</a:t>
            </a:r>
            <a:r>
              <a:rPr lang="en-US" baseline="0" dirty="0" smtClean="0"/>
              <a:t> p</a:t>
            </a:r>
            <a:r>
              <a:rPr lang="en-US" dirty="0" smtClean="0"/>
              <a:t>edestrian</a:t>
            </a:r>
            <a:r>
              <a:rPr lang="en-US" baseline="0" dirty="0" smtClean="0"/>
              <a:t> is attempting to cross a busy street at an unmarked crosswalk</a:t>
            </a:r>
          </a:p>
          <a:p>
            <a:pPr>
              <a:buFont typeface="Courier New" pitchFamily="49" charset="0"/>
              <a:buChar char="o"/>
            </a:pPr>
            <a:r>
              <a:rPr lang="en-US" baseline="0" dirty="0" smtClean="0"/>
              <a:t> The curb cut signals that this might be a pedestrian crossing, but it nonetheless appears to be an unsafe place to cross</a:t>
            </a:r>
          </a:p>
          <a:p>
            <a:pPr>
              <a:buFont typeface="Courier New" pitchFamily="49" charset="0"/>
              <a:buChar char="o"/>
            </a:pPr>
            <a:r>
              <a:rPr lang="en-US" baseline="0" dirty="0" smtClean="0"/>
              <a:t> The pedestrian is using her cell phone and is distracted; she needs to get off the phone and use her eyes and ears before and as she crosses</a:t>
            </a:r>
          </a:p>
          <a:p>
            <a:pPr>
              <a:buFont typeface="Courier New" pitchFamily="49" charset="0"/>
              <a:buChar char="o"/>
            </a:pPr>
            <a:r>
              <a:rPr lang="en-US" baseline="0" dirty="0" smtClean="0"/>
              <a:t> If the pedestrian is waiting for her ride to pick her up, there is no place for the driver to pull out of traffic</a:t>
            </a:r>
          </a:p>
          <a:p>
            <a:endParaRPr lang="en-US" baseline="0" dirty="0" smtClean="0"/>
          </a:p>
          <a:p>
            <a:r>
              <a:rPr lang="en-US" baseline="0" dirty="0" smtClean="0"/>
              <a:t>Thumbs neutral:</a:t>
            </a:r>
          </a:p>
          <a:p>
            <a:pPr marL="171450" indent="-171450">
              <a:buFont typeface="Courier New" pitchFamily="49" charset="0"/>
              <a:buChar char="o"/>
            </a:pPr>
            <a:r>
              <a:rPr lang="en-US" baseline="0" dirty="0" smtClean="0"/>
              <a:t>None noted</a:t>
            </a:r>
            <a:endParaRPr lang="en-US"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17</a:t>
            </a:fld>
            <a:endParaRPr lang="en-US"/>
          </a:p>
        </p:txBody>
      </p:sp>
    </p:spTree>
    <p:extLst>
      <p:ext uri="{BB962C8B-B14F-4D97-AF65-F5344CB8AC3E}">
        <p14:creationId xmlns:p14="http://schemas.microsoft.com/office/powerpoint/2010/main" val="4140686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defTabSz="465887">
              <a:buFont typeface="Courier New" pitchFamily="49" charset="0"/>
              <a:buChar char="o"/>
            </a:pPr>
            <a:r>
              <a:rPr lang="en-US" baseline="0" dirty="0" smtClean="0"/>
              <a:t> Pedestrians are wearing brightly colored clothes </a:t>
            </a:r>
          </a:p>
          <a:p>
            <a:endParaRPr lang="en-US" baseline="0" dirty="0" smtClean="0"/>
          </a:p>
          <a:p>
            <a:r>
              <a:rPr lang="en-US" baseline="0" dirty="0" smtClean="0"/>
              <a:t>Thumbs down:</a:t>
            </a:r>
          </a:p>
          <a:p>
            <a:pPr marL="0" marR="0" indent="0" algn="l" defTabSz="465887" rtl="0" eaLnBrk="1" fontAlgn="auto" latinLnBrk="0" hangingPunct="1">
              <a:lnSpc>
                <a:spcPct val="100000"/>
              </a:lnSpc>
              <a:spcBef>
                <a:spcPts val="0"/>
              </a:spcBef>
              <a:spcAft>
                <a:spcPts val="0"/>
              </a:spcAft>
              <a:buClrTx/>
              <a:buSzTx/>
              <a:buFont typeface="Courier New" pitchFamily="49" charset="0"/>
              <a:buChar char="o"/>
              <a:tabLst/>
              <a:defRPr/>
            </a:pPr>
            <a:r>
              <a:rPr lang="en-US" dirty="0" smtClean="0"/>
              <a:t> This is not a safe </a:t>
            </a:r>
            <a:r>
              <a:rPr lang="en-US" u="sng" dirty="0" smtClean="0"/>
              <a:t>place</a:t>
            </a:r>
            <a:r>
              <a:rPr lang="en-US" dirty="0" smtClean="0"/>
              <a:t> or </a:t>
            </a:r>
            <a:r>
              <a:rPr lang="en-US" u="sng" dirty="0" smtClean="0"/>
              <a:t>way</a:t>
            </a:r>
            <a:r>
              <a:rPr lang="en-US" dirty="0" smtClean="0"/>
              <a:t> to cross the</a:t>
            </a:r>
            <a:r>
              <a:rPr lang="en-US" baseline="0" dirty="0" smtClean="0"/>
              <a:t> street</a:t>
            </a:r>
          </a:p>
          <a:p>
            <a:pPr marL="457200" marR="0" lvl="1" indent="0" algn="l" defTabSz="465887" rtl="0" eaLnBrk="1" fontAlgn="auto" latinLnBrk="0" hangingPunct="1">
              <a:lnSpc>
                <a:spcPct val="100000"/>
              </a:lnSpc>
              <a:spcBef>
                <a:spcPts val="0"/>
              </a:spcBef>
              <a:spcAft>
                <a:spcPts val="0"/>
              </a:spcAft>
              <a:buClrTx/>
              <a:buSzTx/>
              <a:buFont typeface="Wingdings" pitchFamily="2" charset="2"/>
              <a:buChar char="Ø"/>
              <a:tabLst/>
              <a:defRPr/>
            </a:pPr>
            <a:r>
              <a:rPr lang="en-US" baseline="0" dirty="0" smtClean="0"/>
              <a:t> </a:t>
            </a:r>
            <a:r>
              <a:rPr lang="en-US" dirty="0" smtClean="0"/>
              <a:t>Pedestrians</a:t>
            </a:r>
            <a:r>
              <a:rPr lang="en-US" baseline="0" dirty="0" smtClean="0"/>
              <a:t> are crossing in the middle of a block (not at a crosswalk or corner)</a:t>
            </a:r>
            <a:endParaRPr lang="en-US" dirty="0" smtClean="0"/>
          </a:p>
          <a:p>
            <a:pPr lvl="1" defTabSz="465887">
              <a:buFont typeface="Wingdings" pitchFamily="2" charset="2"/>
              <a:buChar char="Ø"/>
            </a:pPr>
            <a:r>
              <a:rPr lang="en-US" dirty="0" smtClean="0"/>
              <a:t> Motorists have reduced visibility because of the weather</a:t>
            </a:r>
          </a:p>
          <a:p>
            <a:pPr lvl="1">
              <a:buFont typeface="Wingdings" pitchFamily="2" charset="2"/>
              <a:buChar char="Ø"/>
            </a:pPr>
            <a:r>
              <a:rPr lang="en-US" baseline="0" dirty="0" smtClean="0"/>
              <a:t> Pedestrians appear to be stopping in the middle of the traffic </a:t>
            </a:r>
          </a:p>
          <a:p>
            <a:pPr>
              <a:buFont typeface="Courier New" pitchFamily="49" charset="0"/>
              <a:buNone/>
            </a:pPr>
            <a:endParaRPr lang="en-US" baseline="0" dirty="0" smtClean="0"/>
          </a:p>
          <a:p>
            <a:r>
              <a:rPr lang="en-US" baseline="0" dirty="0" smtClean="0"/>
              <a:t>Thumbs neutral:</a:t>
            </a:r>
          </a:p>
          <a:p>
            <a:r>
              <a:rPr lang="en-US" baseline="0" dirty="0" smtClean="0"/>
              <a:t>None noted</a:t>
            </a:r>
            <a:endParaRPr lang="en-US" dirty="0" smtClean="0"/>
          </a:p>
          <a:p>
            <a:endParaRPr lang="en-US" dirty="0" smtClean="0"/>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18</a:t>
            </a:fld>
            <a:endParaRPr lang="en-US"/>
          </a:p>
        </p:txBody>
      </p:sp>
    </p:spTree>
    <p:extLst>
      <p:ext uri="{BB962C8B-B14F-4D97-AF65-F5344CB8AC3E}">
        <p14:creationId xmlns:p14="http://schemas.microsoft.com/office/powerpoint/2010/main" val="475443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a:buFont typeface="Courier New" pitchFamily="49" charset="0"/>
              <a:buChar char="o"/>
            </a:pPr>
            <a:r>
              <a:rPr lang="en-US" dirty="0" smtClean="0"/>
              <a:t> Pedestrian</a:t>
            </a:r>
            <a:r>
              <a:rPr lang="en-US" baseline="0" dirty="0" smtClean="0"/>
              <a:t> is using the sidewalk</a:t>
            </a:r>
          </a:p>
          <a:p>
            <a:endParaRPr lang="en-US" baseline="0" dirty="0" smtClean="0"/>
          </a:p>
          <a:p>
            <a:r>
              <a:rPr lang="en-US" baseline="0" dirty="0" smtClean="0"/>
              <a:t>Thumbs down:</a:t>
            </a:r>
          </a:p>
          <a:p>
            <a:pPr defTabSz="465887">
              <a:buFont typeface="Courier New" pitchFamily="49" charset="0"/>
              <a:buChar char="o"/>
            </a:pPr>
            <a:r>
              <a:rPr lang="en-US" dirty="0" smtClean="0"/>
              <a:t> This sidewalk is in poor</a:t>
            </a:r>
            <a:r>
              <a:rPr lang="en-US" baseline="0" dirty="0" smtClean="0"/>
              <a:t> repair and may not be the safest option for pedestrians or bicyclists.  The general public can submit a written request for sidewalk repair to their local government</a:t>
            </a:r>
            <a:endParaRPr lang="en-US" dirty="0" smtClean="0"/>
          </a:p>
          <a:p>
            <a:endParaRPr lang="en-US" baseline="0" dirty="0" smtClean="0"/>
          </a:p>
          <a:p>
            <a:r>
              <a:rPr lang="en-US" baseline="0" dirty="0" smtClean="0"/>
              <a:t>Thumbs neutral:</a:t>
            </a:r>
          </a:p>
          <a:p>
            <a:r>
              <a:rPr lang="en-US" baseline="0" dirty="0" smtClean="0"/>
              <a:t>None noted</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19</a:t>
            </a:fld>
            <a:endParaRPr lang="en-US"/>
          </a:p>
        </p:txBody>
      </p:sp>
    </p:spTree>
    <p:extLst>
      <p:ext uri="{BB962C8B-B14F-4D97-AF65-F5344CB8AC3E}">
        <p14:creationId xmlns:p14="http://schemas.microsoft.com/office/powerpoint/2010/main" val="847610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 up:</a:t>
            </a:r>
          </a:p>
          <a:p>
            <a:pPr>
              <a:buFont typeface="Courier New" pitchFamily="49" charset="0"/>
              <a:buChar char="o"/>
            </a:pPr>
            <a:r>
              <a:rPr lang="en-US" dirty="0" smtClean="0"/>
              <a:t> Presence of a dedicated bicycle lane for bicyclists</a:t>
            </a:r>
          </a:p>
          <a:p>
            <a:pPr>
              <a:buFont typeface="Courier New" pitchFamily="49" charset="0"/>
              <a:buChar char="o"/>
            </a:pPr>
            <a:r>
              <a:rPr lang="en-US" dirty="0" smtClean="0"/>
              <a:t> Space separating the motorists from the bicycle</a:t>
            </a:r>
            <a:r>
              <a:rPr lang="en-US" baseline="0" dirty="0" smtClean="0"/>
              <a:t> lane</a:t>
            </a:r>
            <a:endParaRPr lang="en-US" dirty="0" smtClean="0"/>
          </a:p>
          <a:p>
            <a:pPr>
              <a:buFont typeface="Courier New" pitchFamily="49" charset="0"/>
              <a:buChar char="o"/>
            </a:pPr>
            <a:r>
              <a:rPr lang="en-US" dirty="0" smtClean="0"/>
              <a:t> Presence of overhead lighting</a:t>
            </a:r>
          </a:p>
          <a:p>
            <a:pPr>
              <a:buFont typeface="Courier New" pitchFamily="49" charset="0"/>
              <a:buChar char="o"/>
            </a:pPr>
            <a:r>
              <a:rPr lang="en-US" dirty="0" smtClean="0"/>
              <a:t> No</a:t>
            </a:r>
            <a:r>
              <a:rPr lang="en-US" baseline="0" dirty="0" smtClean="0"/>
              <a:t> traffic</a:t>
            </a:r>
          </a:p>
          <a:p>
            <a:endParaRPr lang="en-US" baseline="0" dirty="0" smtClean="0"/>
          </a:p>
          <a:p>
            <a:r>
              <a:rPr lang="en-US" baseline="0" dirty="0" smtClean="0"/>
              <a:t>Thumbs down:</a:t>
            </a:r>
          </a:p>
          <a:p>
            <a:pPr marL="171450" indent="-171450">
              <a:buFont typeface="Courier New" pitchFamily="49" charset="0"/>
              <a:buChar char="o"/>
            </a:pPr>
            <a:r>
              <a:rPr lang="en-US" baseline="0" dirty="0" smtClean="0"/>
              <a:t>None noted</a:t>
            </a:r>
          </a:p>
          <a:p>
            <a:endParaRPr lang="en-US" baseline="0" dirty="0" smtClean="0"/>
          </a:p>
          <a:p>
            <a:r>
              <a:rPr lang="en-US" baseline="0" dirty="0" smtClean="0"/>
              <a:t>Thumbs neutral:</a:t>
            </a:r>
          </a:p>
          <a:p>
            <a:pPr marL="171450" indent="-171450">
              <a:buFont typeface="Courier New" pitchFamily="49" charset="0"/>
              <a:buChar char="o"/>
            </a:pPr>
            <a:r>
              <a:rPr lang="en-US" baseline="0" dirty="0" smtClean="0"/>
              <a:t>None noted</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2</a:t>
            </a:fld>
            <a:endParaRPr lang="en-US"/>
          </a:p>
        </p:txBody>
      </p:sp>
    </p:spTree>
    <p:extLst>
      <p:ext uri="{BB962C8B-B14F-4D97-AF65-F5344CB8AC3E}">
        <p14:creationId xmlns:p14="http://schemas.microsoft.com/office/powerpoint/2010/main" val="4130388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a:buFont typeface="Courier New" pitchFamily="49" charset="0"/>
              <a:buChar char="o"/>
            </a:pPr>
            <a:r>
              <a:rPr lang="en-US" baseline="0" dirty="0" smtClean="0"/>
              <a:t>The bicyclist is wearing a helmet</a:t>
            </a:r>
          </a:p>
          <a:p>
            <a:endParaRPr lang="en-US" baseline="0" dirty="0" smtClean="0"/>
          </a:p>
          <a:p>
            <a:r>
              <a:rPr lang="en-US" baseline="0" dirty="0" smtClean="0"/>
              <a:t>Thumbs down:</a:t>
            </a:r>
          </a:p>
          <a:p>
            <a:pPr defTabSz="465887">
              <a:buFont typeface="Courier New" pitchFamily="49" charset="0"/>
              <a:buChar char="o"/>
            </a:pPr>
            <a:r>
              <a:rPr lang="en-US" dirty="0" smtClean="0"/>
              <a:t> The</a:t>
            </a:r>
            <a:r>
              <a:rPr lang="en-US" baseline="0" dirty="0" smtClean="0"/>
              <a:t> bic</a:t>
            </a:r>
            <a:r>
              <a:rPr lang="en-US" dirty="0" smtClean="0"/>
              <a:t>yclist is very</a:t>
            </a:r>
            <a:r>
              <a:rPr lang="en-US" baseline="0" dirty="0" smtClean="0"/>
              <a:t> close to this parked car (</a:t>
            </a:r>
            <a:r>
              <a:rPr lang="en-US" dirty="0" smtClean="0"/>
              <a:t>in the door zone - a</a:t>
            </a:r>
            <a:r>
              <a:rPr lang="en-US" baseline="0" dirty="0" smtClean="0"/>
              <a:t> dangerous area for crashes if the motorist doesn’t look for any traffic before opening the car door)</a:t>
            </a:r>
          </a:p>
          <a:p>
            <a:endParaRPr lang="en-US" baseline="0" dirty="0" smtClean="0"/>
          </a:p>
          <a:p>
            <a:r>
              <a:rPr lang="en-US" baseline="0" dirty="0" smtClean="0"/>
              <a:t>Thumbs neutral:</a:t>
            </a:r>
            <a:endParaRPr lang="en-US" dirty="0" smtClean="0"/>
          </a:p>
          <a:p>
            <a:pPr>
              <a:buFont typeface="Courier New" pitchFamily="49" charset="0"/>
              <a:buChar char="o"/>
            </a:pPr>
            <a:r>
              <a:rPr lang="en-US" baseline="0" dirty="0" smtClean="0"/>
              <a:t> The street is busy with lots of cars stopping and going; the bicyclist should use extra caution</a:t>
            </a:r>
          </a:p>
          <a:p>
            <a:pPr>
              <a:buFont typeface="Courier New" pitchFamily="49" charset="0"/>
              <a:buChar char="o"/>
            </a:pPr>
            <a:r>
              <a:rPr lang="en-US" baseline="0" dirty="0" smtClean="0"/>
              <a:t> The pavement is wet or perhaps icy; the bicyclist should use extra caution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20</a:t>
            </a:fld>
            <a:endParaRPr lang="en-US"/>
          </a:p>
        </p:txBody>
      </p:sp>
    </p:spTree>
    <p:extLst>
      <p:ext uri="{BB962C8B-B14F-4D97-AF65-F5344CB8AC3E}">
        <p14:creationId xmlns:p14="http://schemas.microsoft.com/office/powerpoint/2010/main" val="3388974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a:buFont typeface="Courier New" pitchFamily="49" charset="0"/>
              <a:buChar char="o"/>
            </a:pPr>
            <a:r>
              <a:rPr lang="en-US" baseline="0" dirty="0" smtClean="0"/>
              <a:t>There’s a sidewalk for pedestrians</a:t>
            </a:r>
          </a:p>
          <a:p>
            <a:pPr>
              <a:buFont typeface="Courier New" pitchFamily="49" charset="0"/>
              <a:buChar char="o"/>
            </a:pPr>
            <a:r>
              <a:rPr lang="en-US" baseline="0" dirty="0" smtClean="0"/>
              <a:t> Children are riding with an adult</a:t>
            </a:r>
          </a:p>
          <a:p>
            <a:endParaRPr lang="en-US" baseline="0" dirty="0" smtClean="0"/>
          </a:p>
          <a:p>
            <a:r>
              <a:rPr lang="en-US" baseline="0" dirty="0" smtClean="0"/>
              <a:t>Thumbs down:</a:t>
            </a:r>
          </a:p>
          <a:p>
            <a:pPr>
              <a:buFont typeface="Courier New" pitchFamily="49" charset="0"/>
              <a:buChar char="o"/>
            </a:pPr>
            <a:r>
              <a:rPr lang="en-US" dirty="0" smtClean="0"/>
              <a:t> Bicyclists</a:t>
            </a:r>
            <a:r>
              <a:rPr lang="en-US" baseline="0" dirty="0" smtClean="0"/>
              <a:t> are not wearing helmets</a:t>
            </a:r>
          </a:p>
          <a:p>
            <a:pPr>
              <a:buFont typeface="Courier New" pitchFamily="49" charset="0"/>
              <a:buChar char="o"/>
            </a:pPr>
            <a:r>
              <a:rPr lang="en-US" baseline="0" dirty="0" smtClean="0"/>
              <a:t> Bicyclists are riding on the wrong side of the road; they should be riding in the same direction as car traffic</a:t>
            </a:r>
          </a:p>
          <a:p>
            <a:pPr>
              <a:buFont typeface="Courier New" pitchFamily="49" charset="0"/>
              <a:buChar char="o"/>
            </a:pPr>
            <a:r>
              <a:rPr lang="en-US" baseline="0" dirty="0" smtClean="0"/>
              <a:t> There is no bike lane</a:t>
            </a:r>
          </a:p>
          <a:p>
            <a:endParaRPr lang="en-US" baseline="0" dirty="0" smtClean="0"/>
          </a:p>
          <a:p>
            <a:r>
              <a:rPr lang="en-US" baseline="0" dirty="0" smtClean="0"/>
              <a:t>Thumbs neutral:</a:t>
            </a:r>
          </a:p>
          <a:p>
            <a:pPr>
              <a:buFont typeface="Courier New" pitchFamily="49" charset="0"/>
              <a:buChar char="o"/>
            </a:pPr>
            <a:r>
              <a:rPr lang="en-US" baseline="0" dirty="0" smtClean="0"/>
              <a:t> Looks like the kids are riding with an adult; adult is being a poor role model.  Everyone should have a helmet on and the adult should be demonstrating correct and safe behavior on the roadway</a:t>
            </a:r>
          </a:p>
          <a:p>
            <a:pPr>
              <a:buFont typeface="Courier New" pitchFamily="49" charset="0"/>
              <a:buChar char="o"/>
            </a:pPr>
            <a:r>
              <a:rPr lang="en-US" baseline="0" dirty="0" smtClean="0"/>
              <a:t> Boy is turning focus to his right and may not be attentive to the traffic in the roadway, including the person riding directly in front of him</a:t>
            </a:r>
          </a:p>
          <a:p>
            <a:pPr>
              <a:buFont typeface="Courier New" pitchFamily="49" charset="0"/>
              <a:buChar char="o"/>
            </a:pPr>
            <a:endParaRPr lang="en-US"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21</a:t>
            </a:fld>
            <a:endParaRPr lang="en-US"/>
          </a:p>
        </p:txBody>
      </p:sp>
    </p:spTree>
    <p:extLst>
      <p:ext uri="{BB962C8B-B14F-4D97-AF65-F5344CB8AC3E}">
        <p14:creationId xmlns:p14="http://schemas.microsoft.com/office/powerpoint/2010/main" val="3429218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Thumbs</a:t>
            </a:r>
            <a:r>
              <a:rPr lang="en-US" baseline="0" dirty="0" smtClean="0"/>
              <a:t> up:</a:t>
            </a:r>
          </a:p>
          <a:p>
            <a:pPr>
              <a:buFont typeface="Courier New" pitchFamily="49" charset="0"/>
              <a:buChar char="o"/>
            </a:pPr>
            <a:r>
              <a:rPr lang="en-US" baseline="0" dirty="0" smtClean="0"/>
              <a:t> Bicyclist is riding in the correct direction, with the flow of traffic</a:t>
            </a:r>
          </a:p>
          <a:p>
            <a:endParaRPr lang="en-US" baseline="0" dirty="0" smtClean="0"/>
          </a:p>
          <a:p>
            <a:r>
              <a:rPr lang="en-US" baseline="0" dirty="0" smtClean="0"/>
              <a:t>Thumbs down:</a:t>
            </a:r>
          </a:p>
          <a:p>
            <a:pPr>
              <a:buFont typeface="Courier New" pitchFamily="49" charset="0"/>
              <a:buChar char="o"/>
            </a:pPr>
            <a:r>
              <a:rPr lang="en-US" dirty="0" smtClean="0"/>
              <a:t> There’s no </a:t>
            </a:r>
            <a:r>
              <a:rPr lang="en-US" baseline="0" dirty="0" smtClean="0"/>
              <a:t>bike lane or shoulder for the bicyclist </a:t>
            </a:r>
          </a:p>
          <a:p>
            <a:pPr>
              <a:buFont typeface="Courier New" pitchFamily="49" charset="0"/>
              <a:buChar char="o"/>
            </a:pPr>
            <a:r>
              <a:rPr lang="en-US" baseline="0" dirty="0" smtClean="0"/>
              <a:t> This appears to be a busy road with high traffic volume; this may not be a safe route for bicycling</a:t>
            </a:r>
            <a:endParaRPr lang="en-US" dirty="0" smtClean="0"/>
          </a:p>
          <a:p>
            <a:pPr>
              <a:buFont typeface="Courier New" pitchFamily="49" charset="0"/>
              <a:buChar char="o"/>
            </a:pPr>
            <a:r>
              <a:rPr lang="en-US" baseline="0" dirty="0" smtClean="0"/>
              <a:t> The SUV to the right may be backing up though no back up lights are being shown; bicyclists needs to use caution </a:t>
            </a:r>
          </a:p>
          <a:p>
            <a:pPr>
              <a:buFont typeface="Courier New" pitchFamily="49" charset="0"/>
              <a:buChar char="o"/>
            </a:pPr>
            <a:r>
              <a:rPr lang="en-US" baseline="0" dirty="0" smtClean="0"/>
              <a:t>The bicyclist is not wearing a helmet</a:t>
            </a:r>
            <a:endParaRPr lang="en-US" dirty="0" smtClean="0"/>
          </a:p>
          <a:p>
            <a:endParaRPr lang="en-US" baseline="0" dirty="0" smtClean="0"/>
          </a:p>
          <a:p>
            <a:r>
              <a:rPr lang="en-US" baseline="0" dirty="0" smtClean="0"/>
              <a:t>Thumbs neutral:</a:t>
            </a:r>
          </a:p>
          <a:p>
            <a:r>
              <a:rPr lang="en-US" baseline="0" dirty="0" smtClean="0"/>
              <a:t>None noted</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22</a:t>
            </a:fld>
            <a:endParaRPr lang="en-US"/>
          </a:p>
        </p:txBody>
      </p:sp>
    </p:spTree>
    <p:extLst>
      <p:ext uri="{BB962C8B-B14F-4D97-AF65-F5344CB8AC3E}">
        <p14:creationId xmlns:p14="http://schemas.microsoft.com/office/powerpoint/2010/main" val="2676786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marL="171450" indent="-171450">
              <a:buFont typeface="Courier New" pitchFamily="49" charset="0"/>
              <a:buChar char="o"/>
            </a:pPr>
            <a:r>
              <a:rPr lang="en-US" baseline="0" dirty="0" smtClean="0"/>
              <a:t>Two of the pedestrians are looking and making eye contact with the driver</a:t>
            </a:r>
          </a:p>
          <a:p>
            <a:endParaRPr lang="en-US" baseline="0" dirty="0" smtClean="0"/>
          </a:p>
          <a:p>
            <a:r>
              <a:rPr lang="en-US" baseline="0" dirty="0" smtClean="0"/>
              <a:t>Thumbs down:</a:t>
            </a:r>
          </a:p>
          <a:p>
            <a:pPr>
              <a:buFont typeface="Courier New" pitchFamily="49" charset="0"/>
              <a:buChar char="o"/>
            </a:pPr>
            <a:r>
              <a:rPr lang="en-US" dirty="0" smtClean="0"/>
              <a:t> There is reduced</a:t>
            </a:r>
            <a:r>
              <a:rPr lang="en-US" baseline="0" dirty="0" smtClean="0"/>
              <a:t> visibility because of the rain; pedestrians must allow drivers more time to stop in rainy conditions</a:t>
            </a:r>
          </a:p>
          <a:p>
            <a:pPr>
              <a:buFont typeface="Courier New" pitchFamily="49" charset="0"/>
              <a:buChar char="o"/>
            </a:pPr>
            <a:r>
              <a:rPr lang="en-US" baseline="0" dirty="0" smtClean="0"/>
              <a:t> The pedestrians are crossing inappropriately in the middle of a block between parked cars </a:t>
            </a:r>
          </a:p>
          <a:p>
            <a:pPr>
              <a:buFont typeface="Courier New" pitchFamily="49" charset="0"/>
              <a:buChar char="o"/>
            </a:pPr>
            <a:r>
              <a:rPr lang="en-US" baseline="0" dirty="0" smtClean="0"/>
              <a:t> The pedestrians are not wearing bright colors, lights or reflective wear which would help make them more visible in rainy weather</a:t>
            </a:r>
            <a:endParaRPr lang="en-US" dirty="0" smtClean="0"/>
          </a:p>
          <a:p>
            <a:endParaRPr lang="en-US" baseline="0" dirty="0" smtClean="0"/>
          </a:p>
          <a:p>
            <a:r>
              <a:rPr lang="en-US" baseline="0" dirty="0" smtClean="0"/>
              <a:t>Thumbs neutral</a:t>
            </a:r>
          </a:p>
          <a:p>
            <a:r>
              <a:rPr lang="en-US" baseline="0" dirty="0" smtClean="0"/>
              <a:t>None noted</a:t>
            </a:r>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23</a:t>
            </a:fld>
            <a:endParaRPr lang="en-US"/>
          </a:p>
        </p:txBody>
      </p:sp>
    </p:spTree>
    <p:extLst>
      <p:ext uri="{BB962C8B-B14F-4D97-AF65-F5344CB8AC3E}">
        <p14:creationId xmlns:p14="http://schemas.microsoft.com/office/powerpoint/2010/main" val="1744260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r>
              <a:rPr lang="en-US" baseline="0" dirty="0" smtClean="0"/>
              <a:t>None noted</a:t>
            </a:r>
          </a:p>
          <a:p>
            <a:endParaRPr lang="en-US" baseline="0" dirty="0" smtClean="0"/>
          </a:p>
          <a:p>
            <a:r>
              <a:rPr lang="en-US" baseline="0" dirty="0" smtClean="0"/>
              <a:t>Thumbs down:</a:t>
            </a:r>
          </a:p>
          <a:p>
            <a:pPr defTabSz="465887">
              <a:buFont typeface="Courier New" pitchFamily="49" charset="0"/>
              <a:buChar char="o"/>
            </a:pPr>
            <a:r>
              <a:rPr lang="en-US" dirty="0" smtClean="0"/>
              <a:t> No sidewalks</a:t>
            </a:r>
            <a:r>
              <a:rPr lang="en-US" baseline="0" dirty="0" smtClean="0"/>
              <a:t> or marked crosswalks (left top)</a:t>
            </a:r>
          </a:p>
          <a:p>
            <a:pPr>
              <a:buFont typeface="Courier New" pitchFamily="49" charset="0"/>
              <a:buChar char="o"/>
            </a:pPr>
            <a:r>
              <a:rPr lang="en-US" dirty="0" smtClean="0"/>
              <a:t> No bike lane (all)</a:t>
            </a:r>
          </a:p>
          <a:p>
            <a:pPr>
              <a:buFont typeface="Courier New" pitchFamily="49" charset="0"/>
              <a:buChar char="o"/>
            </a:pPr>
            <a:r>
              <a:rPr lang="en-US" dirty="0" smtClean="0"/>
              <a:t>The shoulder of the road is narrow and uneven (left top)</a:t>
            </a:r>
          </a:p>
          <a:p>
            <a:pPr>
              <a:buFont typeface="Courier New" pitchFamily="49" charset="0"/>
              <a:buChar char="o"/>
            </a:pPr>
            <a:r>
              <a:rPr lang="en-US" baseline="0" dirty="0" smtClean="0"/>
              <a:t>The grate or drain on the right is a hazard to bicyclists if they attempt to ride on the shoulder (left top)</a:t>
            </a:r>
          </a:p>
          <a:p>
            <a:pPr marL="0" marR="0" indent="0" algn="l" defTabSz="457200" rtl="0" eaLnBrk="1" fontAlgn="auto" latinLnBrk="0" hangingPunct="1">
              <a:lnSpc>
                <a:spcPct val="100000"/>
              </a:lnSpc>
              <a:spcBef>
                <a:spcPts val="0"/>
              </a:spcBef>
              <a:spcAft>
                <a:spcPts val="0"/>
              </a:spcAft>
              <a:buClrTx/>
              <a:buSzTx/>
              <a:buFont typeface="Courier New" pitchFamily="49" charset="0"/>
              <a:buChar char="o"/>
              <a:tabLst/>
              <a:defRPr/>
            </a:pPr>
            <a:r>
              <a:rPr lang="en-US" baseline="0" dirty="0" smtClean="0"/>
              <a:t> Riding a bicycle on this sidewalk poses a risk for a crash if motorists comes out of this driveway. The driver coming out is likely to be looking for cars coming from the left side of the picture and not to their right </a:t>
            </a:r>
          </a:p>
          <a:p>
            <a:pPr>
              <a:buFont typeface="Courier New" pitchFamily="49" charset="0"/>
              <a:buChar char="o"/>
            </a:pPr>
            <a:r>
              <a:rPr lang="en-US" baseline="0" dirty="0" smtClean="0"/>
              <a:t> The drain grate pose a safety hazard to bicyclists riding a road bike with skinny tires; bicyclists must stay alert</a:t>
            </a:r>
          </a:p>
          <a:p>
            <a:pPr>
              <a:buFont typeface="Courier New" pitchFamily="49" charset="0"/>
              <a:buChar char="o"/>
            </a:pPr>
            <a:r>
              <a:rPr lang="en-US" baseline="0" dirty="0" smtClean="0"/>
              <a:t> The open grate is a major hazard to both bicyclists and pedestrians (bottom photo)</a:t>
            </a:r>
          </a:p>
          <a:p>
            <a:pPr>
              <a:buFont typeface="Courier New" pitchFamily="49" charset="0"/>
              <a:buNone/>
            </a:pPr>
            <a:endParaRPr lang="en-US" baseline="0" dirty="0" smtClean="0"/>
          </a:p>
          <a:p>
            <a:r>
              <a:rPr lang="en-US" baseline="0" dirty="0" smtClean="0"/>
              <a:t>Thumbs neutral:</a:t>
            </a:r>
          </a:p>
          <a:p>
            <a:pPr marL="171450" indent="-171450">
              <a:buFont typeface="Courier New" pitchFamily="49" charset="0"/>
              <a:buChar char="o"/>
            </a:pPr>
            <a:r>
              <a:rPr lang="en-US" baseline="0" dirty="0" smtClean="0"/>
              <a:t>None noted</a:t>
            </a:r>
            <a:endParaRPr lang="en-US" dirty="0" smtClean="0"/>
          </a:p>
          <a:p>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24</a:t>
            </a:fld>
            <a:endParaRPr lang="en-US"/>
          </a:p>
        </p:txBody>
      </p:sp>
    </p:spTree>
    <p:extLst>
      <p:ext uri="{BB962C8B-B14F-4D97-AF65-F5344CB8AC3E}">
        <p14:creationId xmlns:p14="http://schemas.microsoft.com/office/powerpoint/2010/main" val="761682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Thumbs</a:t>
            </a:r>
            <a:r>
              <a:rPr lang="en-US" baseline="0" dirty="0" smtClean="0"/>
              <a:t> up:</a:t>
            </a:r>
          </a:p>
          <a:p>
            <a:pPr>
              <a:buFont typeface="Courier New" pitchFamily="49" charset="0"/>
              <a:buChar char="o"/>
            </a:pPr>
            <a:r>
              <a:rPr lang="en-US" baseline="0" dirty="0" smtClean="0"/>
              <a:t> A bike lane is present.</a:t>
            </a:r>
          </a:p>
          <a:p>
            <a:pPr>
              <a:buFont typeface="Courier New" pitchFamily="49" charset="0"/>
              <a:buChar char="o"/>
            </a:pPr>
            <a:r>
              <a:rPr lang="en-US" baseline="0" dirty="0" smtClean="0"/>
              <a:t> The bicyclist is wearing a bright colored shirt so other traffic can see him better</a:t>
            </a:r>
          </a:p>
          <a:p>
            <a:endParaRPr lang="en-US" baseline="0" dirty="0" smtClean="0"/>
          </a:p>
          <a:p>
            <a:r>
              <a:rPr lang="en-US" baseline="0" dirty="0" smtClean="0"/>
              <a:t>Thumbs down:</a:t>
            </a:r>
          </a:p>
          <a:p>
            <a:pPr>
              <a:buFont typeface="Courier New" pitchFamily="49" charset="0"/>
              <a:buChar char="o"/>
            </a:pPr>
            <a:r>
              <a:rPr lang="en-US" dirty="0" smtClean="0"/>
              <a:t>The bicyclist</a:t>
            </a:r>
            <a:r>
              <a:rPr lang="en-US" baseline="0" dirty="0" smtClean="0"/>
              <a:t> is not wearing a helmet</a:t>
            </a:r>
          </a:p>
          <a:p>
            <a:pPr>
              <a:buFont typeface="Courier New" pitchFamily="49" charset="0"/>
              <a:buChar char="o"/>
            </a:pPr>
            <a:r>
              <a:rPr lang="en-US" baseline="0" dirty="0" smtClean="0"/>
              <a:t>The bicyclist should keep at least one hand on the handlebars at all times, preferably two</a:t>
            </a:r>
          </a:p>
          <a:p>
            <a:pPr>
              <a:buFont typeface="Courier New" pitchFamily="49" charset="0"/>
              <a:buChar char="o"/>
            </a:pPr>
            <a:r>
              <a:rPr lang="en-US" baseline="0" dirty="0" smtClean="0"/>
              <a:t>The bicyclist is r</a:t>
            </a:r>
            <a:r>
              <a:rPr lang="en-US" dirty="0" smtClean="0"/>
              <a:t>iding on the wrong side of the road</a:t>
            </a:r>
          </a:p>
          <a:p>
            <a:pPr defTabSz="465887">
              <a:buFont typeface="Courier New" pitchFamily="49" charset="0"/>
              <a:buChar char="o"/>
            </a:pPr>
            <a:r>
              <a:rPr lang="en-US" dirty="0" smtClean="0"/>
              <a:t>This</a:t>
            </a:r>
            <a:r>
              <a:rPr lang="en-US" baseline="0" dirty="0" smtClean="0"/>
              <a:t> photo e</a:t>
            </a:r>
            <a:r>
              <a:rPr lang="en-US" dirty="0" smtClean="0"/>
              <a:t>mphasizes that even when the roadway marking</a:t>
            </a:r>
            <a:r>
              <a:rPr lang="en-US" baseline="0" dirty="0" smtClean="0"/>
              <a:t>s exist, some people may not follow them</a:t>
            </a:r>
          </a:p>
          <a:p>
            <a:pPr defTabSz="465887">
              <a:buFont typeface="Courier New" pitchFamily="49" charset="0"/>
              <a:buChar char="o"/>
            </a:pPr>
            <a:endParaRPr lang="en-US" baseline="0" dirty="0" smtClean="0"/>
          </a:p>
          <a:p>
            <a:pPr defTabSz="465887">
              <a:buFont typeface="Courier New" pitchFamily="49" charset="0"/>
              <a:buNone/>
            </a:pPr>
            <a:r>
              <a:rPr lang="en-US" baseline="0" dirty="0" smtClean="0"/>
              <a:t>Note:  B</a:t>
            </a:r>
            <a:r>
              <a:rPr lang="en-US" dirty="0" smtClean="0"/>
              <a:t>icyclists</a:t>
            </a:r>
            <a:r>
              <a:rPr lang="en-US" baseline="0" dirty="0" smtClean="0"/>
              <a:t>, as vehicle operators on the road, are legally responsible for following signs, signals and road markings</a:t>
            </a:r>
          </a:p>
          <a:p>
            <a:pPr defTabSz="465887">
              <a:buFont typeface="Courier New" pitchFamily="49" charset="0"/>
              <a:buNone/>
            </a:pPr>
            <a:endParaRPr lang="en-US" baseline="0" dirty="0" smtClean="0"/>
          </a:p>
          <a:p>
            <a:r>
              <a:rPr lang="en-US" baseline="0" dirty="0" smtClean="0"/>
              <a:t>Thumbs neutral:</a:t>
            </a:r>
          </a:p>
          <a:p>
            <a:pPr marL="171450" indent="-171450">
              <a:buFont typeface="Courier New" pitchFamily="49" charset="0"/>
              <a:buChar char="o"/>
            </a:pPr>
            <a:r>
              <a:rPr lang="en-US" baseline="0" dirty="0" smtClean="0"/>
              <a:t>None noted</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25</a:t>
            </a:fld>
            <a:endParaRPr lang="en-US"/>
          </a:p>
        </p:txBody>
      </p:sp>
    </p:spTree>
    <p:extLst>
      <p:ext uri="{BB962C8B-B14F-4D97-AF65-F5344CB8AC3E}">
        <p14:creationId xmlns:p14="http://schemas.microsoft.com/office/powerpoint/2010/main" val="1197307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marL="171450" indent="-171450">
              <a:buFont typeface="Courier New" pitchFamily="49" charset="0"/>
              <a:buChar char="o"/>
            </a:pPr>
            <a:r>
              <a:rPr lang="en-US" baseline="0" dirty="0" smtClean="0"/>
              <a:t>None noted</a:t>
            </a:r>
          </a:p>
          <a:p>
            <a:endParaRPr lang="en-US" baseline="0" dirty="0" smtClean="0"/>
          </a:p>
          <a:p>
            <a:r>
              <a:rPr lang="en-US" baseline="0" dirty="0" smtClean="0"/>
              <a:t>Thumbs down:</a:t>
            </a:r>
          </a:p>
          <a:p>
            <a:pPr>
              <a:buFont typeface="Courier New" pitchFamily="49" charset="0"/>
              <a:buChar char="o"/>
            </a:pPr>
            <a:r>
              <a:rPr lang="en-US" dirty="0" smtClean="0"/>
              <a:t> This street is in poor repair</a:t>
            </a:r>
            <a:r>
              <a:rPr lang="en-US" baseline="0" dirty="0" smtClean="0"/>
              <a:t> with many potholes and cracks </a:t>
            </a:r>
          </a:p>
          <a:p>
            <a:pPr>
              <a:buFont typeface="Courier New" pitchFamily="49" charset="0"/>
              <a:buChar char="o"/>
            </a:pPr>
            <a:r>
              <a:rPr lang="en-US" baseline="0" dirty="0" smtClean="0"/>
              <a:t> </a:t>
            </a:r>
            <a:r>
              <a:rPr lang="en-US" dirty="0" smtClean="0"/>
              <a:t>Th</a:t>
            </a:r>
            <a:r>
              <a:rPr lang="en-US" baseline="0" dirty="0" smtClean="0"/>
              <a:t>e street is a construction zone</a:t>
            </a:r>
          </a:p>
          <a:p>
            <a:pPr>
              <a:buFont typeface="Courier New" pitchFamily="49" charset="0"/>
              <a:buChar char="o"/>
            </a:pPr>
            <a:r>
              <a:rPr lang="en-US" baseline="0" dirty="0" smtClean="0"/>
              <a:t> It is unclear whether there is a safe route for pedestrians, but the visible damage to the road makes route a fall risk for bicyclists</a:t>
            </a:r>
          </a:p>
          <a:p>
            <a:endParaRPr lang="en-US" baseline="0" dirty="0" smtClean="0"/>
          </a:p>
          <a:p>
            <a:r>
              <a:rPr lang="en-US" baseline="0" dirty="0" smtClean="0"/>
              <a:t>Thumbs neutral:</a:t>
            </a:r>
          </a:p>
          <a:p>
            <a:pPr>
              <a:buFont typeface="Courier New" pitchFamily="49" charset="0"/>
              <a:buChar char="o"/>
            </a:pPr>
            <a:r>
              <a:rPr lang="en-US" baseline="0" dirty="0" smtClean="0"/>
              <a:t> It is unclear why there is a red brick area and which road users are allowed to use it</a:t>
            </a:r>
            <a:endParaRPr lang="en-US" dirty="0" smtClean="0"/>
          </a:p>
          <a:p>
            <a:endParaRPr lang="en-US" dirty="0" smtClean="0"/>
          </a:p>
          <a:p>
            <a:r>
              <a:rPr lang="en-US" baseline="0"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26</a:t>
            </a:fld>
            <a:endParaRPr lang="en-US"/>
          </a:p>
        </p:txBody>
      </p:sp>
    </p:spTree>
    <p:extLst>
      <p:ext uri="{BB962C8B-B14F-4D97-AF65-F5344CB8AC3E}">
        <p14:creationId xmlns:p14="http://schemas.microsoft.com/office/powerpoint/2010/main" val="933041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Children under the age of 10 have little experience</a:t>
            </a:r>
            <a:r>
              <a:rPr lang="en-US" baseline="0" dirty="0" smtClean="0"/>
              <a:t> in traffic and their brain physiologically lacks the maturity to make </a:t>
            </a:r>
            <a:r>
              <a:rPr lang="en-US" sz="1200" kern="1200" dirty="0" smtClean="0">
                <a:solidFill>
                  <a:schemeClr val="tx1"/>
                </a:solidFill>
                <a:effectLst/>
                <a:latin typeface="+mn-lt"/>
                <a:ea typeface="+mn-ea"/>
                <a:cs typeface="+mn-cs"/>
              </a:rPr>
              <a:t>traffic-related decisions</a:t>
            </a:r>
            <a:r>
              <a:rPr lang="en-US" baseline="0" dirty="0" smtClean="0"/>
              <a:t>.  While the brain continues to develop until age 24, by age 10, children can be taught some of the skills needed to ride on neighborhood roads.</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28</a:t>
            </a:fld>
            <a:endParaRPr lang="en-US"/>
          </a:p>
        </p:txBody>
      </p:sp>
    </p:spTree>
    <p:extLst>
      <p:ext uri="{BB962C8B-B14F-4D97-AF65-F5344CB8AC3E}">
        <p14:creationId xmlns:p14="http://schemas.microsoft.com/office/powerpoint/2010/main" val="1911930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 up:</a:t>
            </a:r>
          </a:p>
          <a:p>
            <a:pPr>
              <a:buFont typeface="Courier New" pitchFamily="49" charset="0"/>
              <a:buChar char="o"/>
            </a:pPr>
            <a:r>
              <a:rPr lang="en-US" dirty="0" smtClean="0"/>
              <a:t> Bicyclist</a:t>
            </a:r>
            <a:r>
              <a:rPr lang="en-US" baseline="0" dirty="0" smtClean="0"/>
              <a:t> is using the dedicated </a:t>
            </a:r>
            <a:r>
              <a:rPr lang="en-US" dirty="0" smtClean="0"/>
              <a:t>bicycle lane, where bicyclists are more likely to be seen </a:t>
            </a:r>
          </a:p>
          <a:p>
            <a:pPr>
              <a:buFont typeface="Courier New" pitchFamily="49" charset="0"/>
              <a:buChar char="o"/>
            </a:pPr>
            <a:r>
              <a:rPr lang="en-US" dirty="0" smtClean="0"/>
              <a:t> Weather</a:t>
            </a:r>
            <a:r>
              <a:rPr lang="en-US" baseline="0" dirty="0" smtClean="0"/>
              <a:t> is nice (no rain, ice, snow)</a:t>
            </a:r>
          </a:p>
          <a:p>
            <a:pPr>
              <a:buFont typeface="Courier New" pitchFamily="49" charset="0"/>
              <a:buChar char="o"/>
            </a:pPr>
            <a:r>
              <a:rPr lang="en-US" baseline="0" dirty="0" smtClean="0"/>
              <a:t> Road is clear of any obstacles in bicyclists path</a:t>
            </a:r>
            <a:endParaRPr lang="en-US" dirty="0" smtClean="0"/>
          </a:p>
          <a:p>
            <a:pPr>
              <a:buFont typeface="Courier New" pitchFamily="49" charset="0"/>
              <a:buChar char="o"/>
            </a:pPr>
            <a:r>
              <a:rPr lang="en-US" dirty="0" smtClean="0"/>
              <a:t>  Bicyclists</a:t>
            </a:r>
            <a:r>
              <a:rPr lang="en-US" baseline="0" dirty="0" smtClean="0"/>
              <a:t> is wearing a helmet</a:t>
            </a:r>
          </a:p>
          <a:p>
            <a:pPr defTabSz="465887">
              <a:buFont typeface="Courier New" pitchFamily="49" charset="0"/>
              <a:buChar char="o"/>
            </a:pPr>
            <a:r>
              <a:rPr lang="en-US" baseline="0" dirty="0" smtClean="0"/>
              <a:t> Bicyclist is riding away from the “door zone” to protect herself from the potential hazard of getting hit by a car door</a:t>
            </a:r>
          </a:p>
          <a:p>
            <a:pPr>
              <a:buFont typeface="Courier New" pitchFamily="49" charset="0"/>
              <a:buChar char="o"/>
            </a:pPr>
            <a:r>
              <a:rPr lang="en-US" baseline="0" dirty="0" smtClean="0"/>
              <a:t> Traffic is light, but this is a two lane road, so speed may be slightly higher than a neighborhood street</a:t>
            </a:r>
            <a:endParaRPr lang="en-US" dirty="0" smtClean="0"/>
          </a:p>
          <a:p>
            <a:endParaRPr lang="en-US" baseline="0" dirty="0" smtClean="0"/>
          </a:p>
          <a:p>
            <a:r>
              <a:rPr lang="en-US" baseline="0" dirty="0" smtClean="0"/>
              <a:t>Thumbs down:</a:t>
            </a:r>
          </a:p>
          <a:p>
            <a:pPr marL="171450" indent="-171450">
              <a:buFont typeface="Courier New" pitchFamily="49" charset="0"/>
              <a:buChar char="o"/>
            </a:pPr>
            <a:r>
              <a:rPr lang="en-US" baseline="0" dirty="0" smtClean="0"/>
              <a:t>Helmet strap isn’t tight; if the bicyclist fell, the helmet would not stay on her head</a:t>
            </a:r>
          </a:p>
          <a:p>
            <a:endParaRPr lang="en-US" baseline="0" dirty="0" smtClean="0"/>
          </a:p>
          <a:p>
            <a:r>
              <a:rPr lang="en-US" baseline="0" dirty="0" smtClean="0"/>
              <a:t>Thumbs neutral:</a:t>
            </a:r>
          </a:p>
          <a:p>
            <a:pPr marL="171450" indent="-171450">
              <a:buFont typeface="Courier New" pitchFamily="49" charset="0"/>
              <a:buChar char="o"/>
            </a:pPr>
            <a:r>
              <a:rPr lang="en-US" baseline="0" dirty="0" smtClean="0"/>
              <a:t>Bicyclist should consider wearing sunglasses to limit glare and keep bugs out of her eyes</a:t>
            </a:r>
          </a:p>
          <a:p>
            <a:pPr marL="171450" indent="-171450">
              <a:buFont typeface="Courier New" pitchFamily="49" charset="0"/>
              <a:buChar char="o"/>
            </a:pPr>
            <a:r>
              <a:rPr lang="en-US" baseline="0" dirty="0" smtClean="0"/>
              <a:t>Bicyclist should consider wearing bicycling gloves to protect hands in case of falls</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3</a:t>
            </a:fld>
            <a:endParaRPr lang="en-US"/>
          </a:p>
        </p:txBody>
      </p:sp>
    </p:spTree>
    <p:extLst>
      <p:ext uri="{BB962C8B-B14F-4D97-AF65-F5344CB8AC3E}">
        <p14:creationId xmlns:p14="http://schemas.microsoft.com/office/powerpoint/2010/main" val="201765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 Up:</a:t>
            </a:r>
          </a:p>
          <a:p>
            <a:pPr>
              <a:buFont typeface="Courier New" pitchFamily="49" charset="0"/>
              <a:buChar char="o"/>
            </a:pPr>
            <a:r>
              <a:rPr lang="en-US" dirty="0" smtClean="0"/>
              <a:t> Elevated walkways allow pedestrians</a:t>
            </a:r>
            <a:r>
              <a:rPr lang="en-US" baseline="0" dirty="0" smtClean="0"/>
              <a:t> to cross a busy street without being exposed to motorized traffic; it decreases the pedestrians exposure to traffic</a:t>
            </a:r>
          </a:p>
          <a:p>
            <a:pPr>
              <a:buFont typeface="Courier New" pitchFamily="49" charset="0"/>
              <a:buChar char="o"/>
            </a:pPr>
            <a:r>
              <a:rPr lang="en-US" baseline="0" dirty="0" smtClean="0"/>
              <a:t> Some elevated walkways, such as this one, have a covering and thus limit a pedestrian’s exposure to weather conditions (rain, snow, ice)</a:t>
            </a:r>
          </a:p>
          <a:p>
            <a:pPr>
              <a:buFont typeface="Courier New" pitchFamily="49" charset="0"/>
              <a:buChar char="o"/>
            </a:pPr>
            <a:r>
              <a:rPr lang="en-US" baseline="0" dirty="0" smtClean="0"/>
              <a:t> Increasing safety at this particular spot  (looks like this leads to a school or a ball park) where pedestrians frequently cross the road is likely a good financial decision and the crossing is likely to be used by the community.  Sometimes projects like this happen because the community requests or demands that something be done to increase access and safety</a:t>
            </a:r>
          </a:p>
          <a:p>
            <a:endParaRPr lang="en-US" baseline="0" dirty="0" smtClean="0"/>
          </a:p>
          <a:p>
            <a:r>
              <a:rPr lang="en-US" baseline="0" dirty="0" smtClean="0"/>
              <a:t>Thumbs Down:</a:t>
            </a:r>
          </a:p>
          <a:p>
            <a:pPr>
              <a:buFont typeface="Courier New" pitchFamily="49" charset="0"/>
              <a:buChar char="o"/>
            </a:pPr>
            <a:r>
              <a:rPr lang="en-US" baseline="0" dirty="0" smtClean="0"/>
              <a:t> Building an elevated walkway can be a very expensive project and many communities will not opt for this type of project due to the expense.  </a:t>
            </a:r>
          </a:p>
          <a:p>
            <a:pPr>
              <a:buFont typeface="Courier New" pitchFamily="49" charset="0"/>
              <a:buNone/>
            </a:pPr>
            <a:endParaRPr lang="en-US" baseline="0" dirty="0" smtClean="0"/>
          </a:p>
          <a:p>
            <a:endParaRPr lang="en-US" baseline="0" dirty="0" smtClean="0"/>
          </a:p>
          <a:p>
            <a:r>
              <a:rPr lang="en-US" baseline="0" dirty="0" smtClean="0"/>
              <a:t>Thumbs Neutral:</a:t>
            </a:r>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4</a:t>
            </a:fld>
            <a:endParaRPr lang="en-US"/>
          </a:p>
        </p:txBody>
      </p:sp>
    </p:spTree>
    <p:extLst>
      <p:ext uri="{BB962C8B-B14F-4D97-AF65-F5344CB8AC3E}">
        <p14:creationId xmlns:p14="http://schemas.microsoft.com/office/powerpoint/2010/main" val="2087524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 Up:</a:t>
            </a:r>
          </a:p>
          <a:p>
            <a:pPr>
              <a:buFont typeface="Courier New" pitchFamily="49" charset="0"/>
              <a:buChar char="o"/>
            </a:pPr>
            <a:r>
              <a:rPr lang="en-US" baseline="0" dirty="0" smtClean="0"/>
              <a:t> Looks like a neighborhood street (neighborhood streets have lower speed limits).  This is a safer and/or more comfortable choice for many bicyclists who don’t bike all the time </a:t>
            </a:r>
          </a:p>
          <a:p>
            <a:pPr>
              <a:buFont typeface="Courier New" pitchFamily="49" charset="0"/>
              <a:buChar char="o"/>
            </a:pPr>
            <a:r>
              <a:rPr lang="en-US" dirty="0" smtClean="0"/>
              <a:t> Bicyclist</a:t>
            </a:r>
            <a:r>
              <a:rPr lang="en-US" baseline="0" dirty="0" smtClean="0"/>
              <a:t> is wearing a helmet</a:t>
            </a:r>
          </a:p>
          <a:p>
            <a:pPr>
              <a:buFont typeface="Courier New" pitchFamily="49" charset="0"/>
              <a:buChar char="o"/>
            </a:pPr>
            <a:r>
              <a:rPr lang="en-US" baseline="0" dirty="0" smtClean="0"/>
              <a:t> Bicyclist is riding in the proper direction, with the flow of traffic</a:t>
            </a:r>
          </a:p>
          <a:p>
            <a:pPr defTabSz="465887">
              <a:buFont typeface="Courier New" pitchFamily="49" charset="0"/>
              <a:buChar char="o"/>
            </a:pPr>
            <a:r>
              <a:rPr lang="en-US" baseline="0" dirty="0" smtClean="0"/>
              <a:t> Bicyclist is riding away from the “door zone” (about an arm’s length away from a driver’s door); this will protect her from the potential hazard of getting hit by a car door opening if a driver doesn’t look first. </a:t>
            </a:r>
          </a:p>
          <a:p>
            <a:pPr defTabSz="465887">
              <a:buFont typeface="Courier New" pitchFamily="49" charset="0"/>
              <a:buNone/>
            </a:pPr>
            <a:endParaRPr lang="en-US" baseline="0" dirty="0" smtClean="0"/>
          </a:p>
          <a:p>
            <a:r>
              <a:rPr lang="en-US" baseline="0" dirty="0" smtClean="0"/>
              <a:t>Thumbs Down:</a:t>
            </a:r>
          </a:p>
          <a:p>
            <a:pPr defTabSz="465887">
              <a:buFont typeface="Courier New" pitchFamily="49" charset="0"/>
              <a:buChar char="o"/>
            </a:pPr>
            <a:r>
              <a:rPr lang="en-US" baseline="0" dirty="0" smtClean="0"/>
              <a:t> Cars parked on the side of this road represent a potential hazard</a:t>
            </a:r>
          </a:p>
          <a:p>
            <a:endParaRPr lang="en-US" baseline="0" dirty="0" smtClean="0"/>
          </a:p>
          <a:p>
            <a:r>
              <a:rPr lang="en-US" baseline="0" dirty="0" smtClean="0"/>
              <a:t>Thumbs Neutral:</a:t>
            </a:r>
          </a:p>
          <a:p>
            <a:pPr>
              <a:buFont typeface="Courier New" pitchFamily="49" charset="0"/>
              <a:buChar char="o"/>
            </a:pPr>
            <a:r>
              <a:rPr lang="en-US" baseline="0" dirty="0" smtClean="0"/>
              <a:t> Very lush- watch for overgrowth of trees/bushes that may obstruct vision of bicyclist or motorist</a:t>
            </a:r>
          </a:p>
          <a:p>
            <a:pPr marL="0" marR="0" indent="0" algn="l" defTabSz="457200" rtl="0" eaLnBrk="1" fontAlgn="auto" latinLnBrk="0" hangingPunct="1">
              <a:lnSpc>
                <a:spcPct val="100000"/>
              </a:lnSpc>
              <a:spcBef>
                <a:spcPts val="0"/>
              </a:spcBef>
              <a:spcAft>
                <a:spcPts val="0"/>
              </a:spcAft>
              <a:buClrTx/>
              <a:buSzTx/>
              <a:buFont typeface="Courier New" pitchFamily="49" charset="0"/>
              <a:buChar char="o"/>
              <a:tabLst/>
              <a:defRPr/>
            </a:pPr>
            <a:r>
              <a:rPr lang="en-US" baseline="0" dirty="0" smtClean="0"/>
              <a:t> No bike lanes; however, the street is wide with a low volume of traffic</a:t>
            </a:r>
            <a:endParaRPr lang="en-US" dirty="0" smtClean="0"/>
          </a:p>
          <a:p>
            <a:pPr>
              <a:buFont typeface="Courier New" pitchFamily="49" charset="0"/>
              <a:buChar char="o"/>
            </a:pPr>
            <a:r>
              <a:rPr lang="en-US" baseline="0" dirty="0" smtClean="0"/>
              <a:t> From the photo, we don’t know anything about the presence or the condition of the sidewalk for pedestrians</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5</a:t>
            </a:fld>
            <a:endParaRPr lang="en-US"/>
          </a:p>
        </p:txBody>
      </p:sp>
    </p:spTree>
    <p:extLst>
      <p:ext uri="{BB962C8B-B14F-4D97-AF65-F5344CB8AC3E}">
        <p14:creationId xmlns:p14="http://schemas.microsoft.com/office/powerpoint/2010/main" val="269386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Thumbs up:</a:t>
            </a:r>
          </a:p>
          <a:p>
            <a:pPr>
              <a:buFont typeface="Courier New" pitchFamily="49" charset="0"/>
              <a:buChar char="o"/>
            </a:pPr>
            <a:r>
              <a:rPr lang="en-US" dirty="0" smtClean="0"/>
              <a:t> Bicyclist</a:t>
            </a:r>
            <a:r>
              <a:rPr lang="en-US" baseline="0" dirty="0" smtClean="0"/>
              <a:t> is wearing a helmet</a:t>
            </a:r>
          </a:p>
          <a:p>
            <a:pPr>
              <a:buFont typeface="Courier New" pitchFamily="49" charset="0"/>
              <a:buChar char="o"/>
            </a:pPr>
            <a:r>
              <a:rPr lang="en-US" baseline="0" dirty="0" smtClean="0"/>
              <a:t> Bicyclist is riding in the proper direction, with the flow of traffic</a:t>
            </a:r>
          </a:p>
          <a:p>
            <a:pPr>
              <a:buFont typeface="Courier New" pitchFamily="49" charset="0"/>
              <a:buChar char="o"/>
            </a:pPr>
            <a:r>
              <a:rPr lang="en-US" baseline="0" dirty="0" smtClean="0"/>
              <a:t> Bicyclist is riding away from the “door zone” to protect herself from opening car doors</a:t>
            </a:r>
          </a:p>
          <a:p>
            <a:pPr>
              <a:buFont typeface="Courier New" pitchFamily="49" charset="0"/>
              <a:buChar char="o"/>
            </a:pPr>
            <a:r>
              <a:rPr lang="en-US" dirty="0" smtClean="0"/>
              <a:t> Bicyclist is</a:t>
            </a:r>
            <a:r>
              <a:rPr lang="en-US" baseline="0" dirty="0" smtClean="0"/>
              <a:t> carrying items on her back and using both hands on the handlebars</a:t>
            </a:r>
          </a:p>
          <a:p>
            <a:pPr>
              <a:buFont typeface="Courier New" pitchFamily="49" charset="0"/>
              <a:buChar char="o"/>
            </a:pPr>
            <a:r>
              <a:rPr lang="en-US" baseline="0" dirty="0" smtClean="0"/>
              <a:t> Bicycling on a neighborhood street (speed limit relatively low)</a:t>
            </a:r>
          </a:p>
          <a:p>
            <a:pPr>
              <a:buFont typeface="Courier New" pitchFamily="49" charset="0"/>
              <a:buChar char="o"/>
            </a:pPr>
            <a:r>
              <a:rPr lang="en-US" baseline="0" dirty="0" smtClean="0"/>
              <a:t> Bicyclist has two hands on handlebars and is carrying items in a backpack </a:t>
            </a:r>
          </a:p>
          <a:p>
            <a:endParaRPr lang="en-US" baseline="0" dirty="0" smtClean="0"/>
          </a:p>
          <a:p>
            <a:r>
              <a:rPr lang="en-US" baseline="0" dirty="0" smtClean="0"/>
              <a:t>Thumbs down:</a:t>
            </a:r>
          </a:p>
          <a:p>
            <a:pPr marL="0" marR="0" indent="0" algn="l" defTabSz="457200" rtl="0" eaLnBrk="1" fontAlgn="auto" latinLnBrk="0" hangingPunct="1">
              <a:lnSpc>
                <a:spcPct val="100000"/>
              </a:lnSpc>
              <a:spcBef>
                <a:spcPts val="0"/>
              </a:spcBef>
              <a:spcAft>
                <a:spcPts val="0"/>
              </a:spcAft>
              <a:buClrTx/>
              <a:buSzTx/>
              <a:buFont typeface="Courier New" pitchFamily="49" charset="0"/>
              <a:buChar char="o"/>
              <a:tabLst/>
              <a:defRPr/>
            </a:pPr>
            <a:r>
              <a:rPr lang="en-US" dirty="0" smtClean="0"/>
              <a:t> There is not a bicycle</a:t>
            </a:r>
            <a:r>
              <a:rPr lang="en-US" baseline="0" dirty="0" smtClean="0"/>
              <a:t> lane </a:t>
            </a:r>
          </a:p>
          <a:p>
            <a:endParaRPr lang="en-US" baseline="0" dirty="0" smtClean="0"/>
          </a:p>
          <a:p>
            <a:r>
              <a:rPr lang="en-US" baseline="0" dirty="0" smtClean="0"/>
              <a:t>Thumbs neutral:</a:t>
            </a:r>
          </a:p>
          <a:p>
            <a:pPr>
              <a:buFont typeface="Courier New" pitchFamily="49" charset="0"/>
              <a:buChar char="o"/>
            </a:pPr>
            <a:r>
              <a:rPr lang="en-US" baseline="0" dirty="0" smtClean="0"/>
              <a:t> This is a one-way road (all cars are parked in the same direction).  We can’t see if this is a one lane road or a two lane road.  </a:t>
            </a:r>
          </a:p>
          <a:p>
            <a:pPr>
              <a:buFont typeface="Courier New" pitchFamily="49" charset="0"/>
              <a:buChar char="o"/>
            </a:pPr>
            <a:r>
              <a:rPr lang="en-US" baseline="0" dirty="0" smtClean="0"/>
              <a:t> Parked cars are a potential hazard so the bicyclist always needs to exercise caution by looking for cars pulling out and doors opening</a:t>
            </a:r>
          </a:p>
          <a:p>
            <a:pPr>
              <a:buFont typeface="Courier New" pitchFamily="49" charset="0"/>
              <a:buChar char="o"/>
            </a:pPr>
            <a:r>
              <a:rPr lang="en-US" baseline="0" dirty="0" smtClean="0"/>
              <a:t>The road seems to have a low volume of traffic</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6</a:t>
            </a:fld>
            <a:endParaRPr lang="en-US"/>
          </a:p>
        </p:txBody>
      </p:sp>
    </p:spTree>
    <p:extLst>
      <p:ext uri="{BB962C8B-B14F-4D97-AF65-F5344CB8AC3E}">
        <p14:creationId xmlns:p14="http://schemas.microsoft.com/office/powerpoint/2010/main" val="3100433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a:t>
            </a:r>
            <a:r>
              <a:rPr lang="en-US" baseline="0" dirty="0" smtClean="0"/>
              <a:t> up:</a:t>
            </a:r>
          </a:p>
          <a:p>
            <a:pPr>
              <a:buFont typeface="Courier New" pitchFamily="49" charset="0"/>
              <a:buChar char="o"/>
            </a:pPr>
            <a:r>
              <a:rPr lang="en-US" baseline="0" dirty="0" smtClean="0"/>
              <a:t> There is a dedicated bike lane </a:t>
            </a:r>
          </a:p>
          <a:p>
            <a:pPr>
              <a:buFont typeface="Courier New" pitchFamily="49" charset="0"/>
              <a:buChar char="o"/>
            </a:pPr>
            <a:r>
              <a:rPr lang="en-US" baseline="0" dirty="0" smtClean="0"/>
              <a:t> Sidewalk is available for pedestrians</a:t>
            </a:r>
          </a:p>
          <a:p>
            <a:pPr>
              <a:buFont typeface="Courier New" pitchFamily="49" charset="0"/>
              <a:buChar char="o"/>
            </a:pPr>
            <a:r>
              <a:rPr lang="en-US" baseline="0" dirty="0" smtClean="0"/>
              <a:t> Bicyclists is wearing a helmet</a:t>
            </a:r>
          </a:p>
          <a:p>
            <a:pPr>
              <a:buFont typeface="Courier New" pitchFamily="49" charset="0"/>
              <a:buChar char="o"/>
            </a:pPr>
            <a:r>
              <a:rPr lang="en-US" baseline="0" dirty="0" smtClean="0"/>
              <a:t> Driver of the red car likely sees the bicyclists and is moving over to allow room while passing</a:t>
            </a:r>
          </a:p>
          <a:p>
            <a:pPr>
              <a:buFont typeface="Courier New" pitchFamily="49" charset="0"/>
              <a:buChar char="o"/>
            </a:pPr>
            <a:r>
              <a:rPr lang="en-US" baseline="0" dirty="0" smtClean="0"/>
              <a:t> In this picture, the leaves are to the side of the bike lane and out of the path of the bicyclist</a:t>
            </a:r>
          </a:p>
          <a:p>
            <a:pPr>
              <a:buFont typeface="Courier New" pitchFamily="49" charset="0"/>
              <a:buChar char="o"/>
            </a:pPr>
            <a:endParaRPr lang="en-US" baseline="0" dirty="0" smtClean="0"/>
          </a:p>
          <a:p>
            <a:r>
              <a:rPr lang="en-US" baseline="0" dirty="0" smtClean="0"/>
              <a:t>Thumbs down:</a:t>
            </a:r>
            <a:r>
              <a:rPr lang="en-US" dirty="0" smtClean="0"/>
              <a:t> </a:t>
            </a:r>
            <a:endParaRPr lang="en-US" baseline="0" dirty="0" smtClean="0"/>
          </a:p>
          <a:p>
            <a:pPr marL="171450" indent="-171450">
              <a:buFont typeface="Courier New" pitchFamily="49" charset="0"/>
              <a:buChar char="o"/>
            </a:pPr>
            <a:r>
              <a:rPr lang="en-US" baseline="0" dirty="0" smtClean="0"/>
              <a:t>None noted</a:t>
            </a:r>
          </a:p>
          <a:p>
            <a:pPr>
              <a:buFont typeface="Courier New" pitchFamily="49" charset="0"/>
              <a:buNone/>
            </a:pPr>
            <a:endParaRPr lang="en-US" baseline="0" dirty="0" smtClean="0"/>
          </a:p>
          <a:p>
            <a:pPr>
              <a:buFont typeface="Courier New" pitchFamily="49" charset="0"/>
              <a:buNone/>
            </a:pPr>
            <a:r>
              <a:rPr lang="en-US" baseline="0" dirty="0" smtClean="0"/>
              <a:t>Thumbs neutral:</a:t>
            </a:r>
          </a:p>
          <a:p>
            <a:pPr>
              <a:buFont typeface="Courier New" pitchFamily="49" charset="0"/>
              <a:buChar char="o"/>
            </a:pPr>
            <a:r>
              <a:rPr lang="en-US" baseline="0" dirty="0" smtClean="0"/>
              <a:t> Leaves are a potential hazard when wet </a:t>
            </a:r>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7</a:t>
            </a:fld>
            <a:endParaRPr lang="en-US"/>
          </a:p>
        </p:txBody>
      </p:sp>
    </p:spTree>
    <p:extLst>
      <p:ext uri="{BB962C8B-B14F-4D97-AF65-F5344CB8AC3E}">
        <p14:creationId xmlns:p14="http://schemas.microsoft.com/office/powerpoint/2010/main" val="3814217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 up:</a:t>
            </a:r>
          </a:p>
          <a:p>
            <a:pPr>
              <a:buFont typeface="Courier New" pitchFamily="49" charset="0"/>
              <a:buChar char="o"/>
            </a:pPr>
            <a:r>
              <a:rPr lang="en-US" dirty="0" smtClean="0"/>
              <a:t> There is a dedicated bicycle lane</a:t>
            </a:r>
          </a:p>
          <a:p>
            <a:pPr>
              <a:buFont typeface="Courier New" pitchFamily="49" charset="0"/>
              <a:buChar char="o"/>
            </a:pPr>
            <a:r>
              <a:rPr lang="en-US" dirty="0" smtClean="0"/>
              <a:t> The bicyclist is wearing a helmet</a:t>
            </a:r>
          </a:p>
          <a:p>
            <a:pPr>
              <a:buFont typeface="Courier New" pitchFamily="49" charset="0"/>
              <a:buChar char="o"/>
            </a:pPr>
            <a:r>
              <a:rPr lang="en-US" dirty="0" smtClean="0"/>
              <a:t> The bicyclist is stopped</a:t>
            </a:r>
            <a:r>
              <a:rPr lang="en-US" baseline="0" dirty="0" smtClean="0"/>
              <a:t> to look for traffic (see left foot down) before proceeding</a:t>
            </a:r>
          </a:p>
          <a:p>
            <a:pPr>
              <a:buFont typeface="Courier New" pitchFamily="49" charset="0"/>
              <a:buChar char="o"/>
            </a:pPr>
            <a:r>
              <a:rPr lang="en-US" baseline="0" dirty="0" smtClean="0"/>
              <a:t> There are sidewalks for pedestrians</a:t>
            </a:r>
          </a:p>
          <a:p>
            <a:pPr>
              <a:buFont typeface="Courier New" pitchFamily="49" charset="0"/>
              <a:buChar char="o"/>
            </a:pPr>
            <a:r>
              <a:rPr lang="en-US" baseline="0" dirty="0" smtClean="0"/>
              <a:t> Combination of engineering facilities (crosswalks, sidewalks, bike lanes) creates a desirable route for walking and bicycling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8</a:t>
            </a:fld>
            <a:endParaRPr lang="en-US"/>
          </a:p>
        </p:txBody>
      </p:sp>
    </p:spTree>
    <p:extLst>
      <p:ext uri="{BB962C8B-B14F-4D97-AF65-F5344CB8AC3E}">
        <p14:creationId xmlns:p14="http://schemas.microsoft.com/office/powerpoint/2010/main" val="574702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Thumbs up:</a:t>
            </a:r>
          </a:p>
          <a:p>
            <a:pPr>
              <a:buFont typeface="Courier New" pitchFamily="49" charset="0"/>
              <a:buChar char="o"/>
            </a:pPr>
            <a:r>
              <a:rPr lang="en-US" dirty="0" smtClean="0"/>
              <a:t> Neighborhood has sidewalks</a:t>
            </a:r>
            <a:r>
              <a:rPr lang="en-US" baseline="0" dirty="0" smtClean="0"/>
              <a:t> for pedestrians</a:t>
            </a:r>
          </a:p>
          <a:p>
            <a:pPr>
              <a:buFont typeface="Courier New" pitchFamily="49" charset="0"/>
              <a:buChar char="o"/>
            </a:pPr>
            <a:r>
              <a:rPr lang="en-US" baseline="0" dirty="0" smtClean="0"/>
              <a:t> Residential neighborhoods like this usually have low traffic speeds</a:t>
            </a:r>
          </a:p>
          <a:p>
            <a:endParaRPr lang="en-US" baseline="0" dirty="0" smtClean="0"/>
          </a:p>
          <a:p>
            <a:r>
              <a:rPr lang="en-US" baseline="0" dirty="0" smtClean="0"/>
              <a:t>Thumbs down:</a:t>
            </a:r>
          </a:p>
          <a:p>
            <a:pPr>
              <a:buFont typeface="Courier New" pitchFamily="49" charset="0"/>
              <a:buChar char="o"/>
            </a:pPr>
            <a:r>
              <a:rPr lang="en-US" baseline="0" dirty="0" smtClean="0"/>
              <a:t> On-street parking means a bicyclist needs to exercise caution near parked cars in case the motorist unexpectedly pulls out into traffic or opens a car door into the bicyclist, often referred to as “</a:t>
            </a:r>
            <a:r>
              <a:rPr lang="en-US" baseline="0" dirty="0" err="1" smtClean="0"/>
              <a:t>dooring</a:t>
            </a:r>
            <a:r>
              <a:rPr lang="en-US" baseline="0" dirty="0" smtClean="0"/>
              <a:t>”</a:t>
            </a:r>
          </a:p>
          <a:p>
            <a:endParaRPr lang="en-US" dirty="0" smtClean="0"/>
          </a:p>
          <a:p>
            <a:pPr defTabSz="465887"/>
            <a:r>
              <a:rPr lang="en-US" baseline="0" dirty="0" smtClean="0"/>
              <a:t>Thumbs neutral</a:t>
            </a:r>
          </a:p>
          <a:p>
            <a:pPr defTabSz="465887">
              <a:buFont typeface="Courier New" pitchFamily="49" charset="0"/>
              <a:buChar char="o"/>
            </a:pPr>
            <a:r>
              <a:rPr lang="en-US" baseline="0" dirty="0" smtClean="0"/>
              <a:t> No bike lanes are visible, but the street is wide with a low volume of traffic</a:t>
            </a:r>
          </a:p>
          <a:p>
            <a:pPr defTabSz="465887">
              <a:buFont typeface="Courier New" pitchFamily="49" charset="0"/>
              <a:buChar char="o"/>
            </a:pPr>
            <a:r>
              <a:rPr lang="en-US" baseline="0" dirty="0" smtClean="0"/>
              <a:t> Parked cars on a neighborhood street could also serve to slow speeds on the street (engineers would call this a “traffic calming” measure (other examples of traffic calming are speed bumps, traffic circles, etc.)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317B55-2A46-4942-A7CB-D6F1002CD091}" type="slidenum">
              <a:rPr lang="en-US" smtClean="0"/>
              <a:t>9</a:t>
            </a:fld>
            <a:endParaRPr lang="en-US"/>
          </a:p>
        </p:txBody>
      </p:sp>
    </p:spTree>
    <p:extLst>
      <p:ext uri="{BB962C8B-B14F-4D97-AF65-F5344CB8AC3E}">
        <p14:creationId xmlns:p14="http://schemas.microsoft.com/office/powerpoint/2010/main" val="2722285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6AB270-7CBA-4CEB-ADBF-62EE65DE0C34}" type="datetimeFigureOut">
              <a:rPr lang="en-US" smtClean="0"/>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125DE-3CC2-4586-B715-29FE8A3F99B4}" type="slidenum">
              <a:rPr lang="en-US" smtClean="0"/>
              <a:t>‹#›</a:t>
            </a:fld>
            <a:endParaRPr lang="en-US"/>
          </a:p>
        </p:txBody>
      </p:sp>
    </p:spTree>
    <p:extLst>
      <p:ext uri="{BB962C8B-B14F-4D97-AF65-F5344CB8AC3E}">
        <p14:creationId xmlns:p14="http://schemas.microsoft.com/office/powerpoint/2010/main" val="16475821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AB270-7CBA-4CEB-ADBF-62EE65DE0C34}" type="datetimeFigureOut">
              <a:rPr lang="en-US" smtClean="0"/>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125DE-3CC2-4586-B715-29FE8A3F99B4}" type="slidenum">
              <a:rPr lang="en-US" smtClean="0"/>
              <a:t>‹#›</a:t>
            </a:fld>
            <a:endParaRPr lang="en-US"/>
          </a:p>
        </p:txBody>
      </p:sp>
    </p:spTree>
    <p:extLst>
      <p:ext uri="{BB962C8B-B14F-4D97-AF65-F5344CB8AC3E}">
        <p14:creationId xmlns:p14="http://schemas.microsoft.com/office/powerpoint/2010/main" val="41684830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AB270-7CBA-4CEB-ADBF-62EE65DE0C34}" type="datetimeFigureOut">
              <a:rPr lang="en-US" smtClean="0"/>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125DE-3CC2-4586-B715-29FE8A3F99B4}" type="slidenum">
              <a:rPr lang="en-US" smtClean="0"/>
              <a:t>‹#›</a:t>
            </a:fld>
            <a:endParaRPr lang="en-US"/>
          </a:p>
        </p:txBody>
      </p:sp>
    </p:spTree>
    <p:extLst>
      <p:ext uri="{BB962C8B-B14F-4D97-AF65-F5344CB8AC3E}">
        <p14:creationId xmlns:p14="http://schemas.microsoft.com/office/powerpoint/2010/main" val="38128343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6" y="-76200"/>
            <a:ext cx="9172576" cy="6988628"/>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AB270-7CBA-4CEB-ADBF-62EE65DE0C34}" type="datetimeFigureOut">
              <a:rPr lang="en-US" smtClean="0"/>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125DE-3CC2-4586-B715-29FE8A3F99B4}" type="slidenum">
              <a:rPr lang="en-US" smtClean="0"/>
              <a:t>‹#›</a:t>
            </a:fld>
            <a:endParaRPr lang="en-US"/>
          </a:p>
        </p:txBody>
      </p:sp>
    </p:spTree>
    <p:extLst>
      <p:ext uri="{BB962C8B-B14F-4D97-AF65-F5344CB8AC3E}">
        <p14:creationId xmlns:p14="http://schemas.microsoft.com/office/powerpoint/2010/main" val="591039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6AB270-7CBA-4CEB-ADBF-62EE65DE0C34}" type="datetimeFigureOut">
              <a:rPr lang="en-US" smtClean="0"/>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125DE-3CC2-4586-B715-29FE8A3F99B4}" type="slidenum">
              <a:rPr lang="en-US" smtClean="0"/>
              <a:t>‹#›</a:t>
            </a:fld>
            <a:endParaRPr lang="en-US"/>
          </a:p>
        </p:txBody>
      </p:sp>
    </p:spTree>
    <p:extLst>
      <p:ext uri="{BB962C8B-B14F-4D97-AF65-F5344CB8AC3E}">
        <p14:creationId xmlns:p14="http://schemas.microsoft.com/office/powerpoint/2010/main" val="150533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6AB270-7CBA-4CEB-ADBF-62EE65DE0C34}" type="datetimeFigureOut">
              <a:rPr lang="en-US" smtClean="0"/>
              <a:t>10/5/2012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6125DE-3CC2-4586-B715-29FE8A3F99B4}" type="slidenum">
              <a:rPr lang="en-US" smtClean="0"/>
              <a:t>‹#›</a:t>
            </a:fld>
            <a:endParaRPr lang="en-US"/>
          </a:p>
        </p:txBody>
      </p:sp>
    </p:spTree>
    <p:extLst>
      <p:ext uri="{BB962C8B-B14F-4D97-AF65-F5344CB8AC3E}">
        <p14:creationId xmlns:p14="http://schemas.microsoft.com/office/powerpoint/2010/main" val="384196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6AB270-7CBA-4CEB-ADBF-62EE65DE0C34}" type="datetimeFigureOut">
              <a:rPr lang="en-US" smtClean="0"/>
              <a:t>10/5/2012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6125DE-3CC2-4586-B715-29FE8A3F99B4}" type="slidenum">
              <a:rPr lang="en-US" smtClean="0"/>
              <a:t>‹#›</a:t>
            </a:fld>
            <a:endParaRPr lang="en-US"/>
          </a:p>
        </p:txBody>
      </p:sp>
    </p:spTree>
    <p:extLst>
      <p:ext uri="{BB962C8B-B14F-4D97-AF65-F5344CB8AC3E}">
        <p14:creationId xmlns:p14="http://schemas.microsoft.com/office/powerpoint/2010/main" val="300283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6" y="-76200"/>
            <a:ext cx="9172576" cy="6988628"/>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26AB270-7CBA-4CEB-ADBF-62EE65DE0C34}" type="datetimeFigureOut">
              <a:rPr lang="en-US" smtClean="0"/>
              <a:t>10/5/2012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6125DE-3CC2-4586-B715-29FE8A3F99B4}" type="slidenum">
              <a:rPr lang="en-US" smtClean="0"/>
              <a:t>‹#›</a:t>
            </a:fld>
            <a:endParaRPr lang="en-US"/>
          </a:p>
        </p:txBody>
      </p:sp>
    </p:spTree>
    <p:extLst>
      <p:ext uri="{BB962C8B-B14F-4D97-AF65-F5344CB8AC3E}">
        <p14:creationId xmlns:p14="http://schemas.microsoft.com/office/powerpoint/2010/main" val="19938168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AB270-7CBA-4CEB-ADBF-62EE65DE0C34}" type="datetimeFigureOut">
              <a:rPr lang="en-US" smtClean="0"/>
              <a:t>10/5/2012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6125DE-3CC2-4586-B715-29FE8A3F99B4}" type="slidenum">
              <a:rPr lang="en-US" smtClean="0"/>
              <a:t>‹#›</a:t>
            </a:fld>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330" t="24927" r="2103" b="2145"/>
          <a:stretch/>
        </p:blipFill>
        <p:spPr>
          <a:xfrm>
            <a:off x="-76201" y="-76200"/>
            <a:ext cx="9249759" cy="7086600"/>
          </a:xfrm>
          <a:prstGeom prst="rect">
            <a:avLst/>
          </a:prstGeom>
        </p:spPr>
      </p:pic>
    </p:spTree>
    <p:extLst>
      <p:ext uri="{BB962C8B-B14F-4D97-AF65-F5344CB8AC3E}">
        <p14:creationId xmlns:p14="http://schemas.microsoft.com/office/powerpoint/2010/main" val="39714869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AB270-7CBA-4CEB-ADBF-62EE65DE0C34}" type="datetimeFigureOut">
              <a:rPr lang="en-US" smtClean="0"/>
              <a:t>10/5/2012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6125DE-3CC2-4586-B715-29FE8A3F99B4}" type="slidenum">
              <a:rPr lang="en-US" smtClean="0"/>
              <a:t>‹#›</a:t>
            </a:fld>
            <a:endParaRPr lang="en-US"/>
          </a:p>
        </p:txBody>
      </p:sp>
    </p:spTree>
    <p:extLst>
      <p:ext uri="{BB962C8B-B14F-4D97-AF65-F5344CB8AC3E}">
        <p14:creationId xmlns:p14="http://schemas.microsoft.com/office/powerpoint/2010/main" val="1267082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4942" t="34884" r="1810" b="2170"/>
          <a:stretch/>
        </p:blipFill>
        <p:spPr>
          <a:xfrm>
            <a:off x="0" y="-76200"/>
            <a:ext cx="9144000" cy="6978313"/>
          </a:xfrm>
          <a:prstGeom prst="rect">
            <a:avLst/>
          </a:prstGeom>
        </p:spPr>
      </p:pic>
      <p:sp>
        <p:nvSpPr>
          <p:cNvPr id="3" name="Picture Placeholder 2"/>
          <p:cNvSpPr>
            <a:spLocks noGrp="1"/>
          </p:cNvSpPr>
          <p:nvPr>
            <p:ph type="pic" idx="1"/>
          </p:nvPr>
        </p:nvSpPr>
        <p:spPr>
          <a:xfrm>
            <a:off x="1981200" y="1447800"/>
            <a:ext cx="6946690" cy="51053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8267231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576" y="-76200"/>
            <a:ext cx="9172576" cy="6988628"/>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AB270-7CBA-4CEB-ADBF-62EE65DE0C34}" type="datetimeFigureOut">
              <a:rPr lang="en-US" smtClean="0"/>
              <a:t>10/5/2012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125DE-3CC2-4586-B715-29FE8A3F99B4}" type="slidenum">
              <a:rPr lang="en-US" smtClean="0"/>
              <a:t>‹#›</a:t>
            </a:fld>
            <a:endParaRPr lang="en-US"/>
          </a:p>
        </p:txBody>
      </p:sp>
    </p:spTree>
    <p:extLst>
      <p:ext uri="{BB962C8B-B14F-4D97-AF65-F5344CB8AC3E}">
        <p14:creationId xmlns:p14="http://schemas.microsoft.com/office/powerpoint/2010/main" val="527151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jpe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3.jpe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4294967295"/>
          </p:nvPr>
        </p:nvPicPr>
        <p:blipFill rotWithShape="1">
          <a:blip r:embed="rId3" cstate="print">
            <a:extLst>
              <a:ext uri="{28A0092B-C50C-407E-A947-70E740481C1C}">
                <a14:useLocalDpi xmlns:a14="http://schemas.microsoft.com/office/drawing/2010/main" val="0"/>
              </a:ext>
            </a:extLst>
          </a:blip>
          <a:srcRect r="3413"/>
          <a:stretch/>
        </p:blipFill>
        <p:spPr>
          <a:xfrm>
            <a:off x="3581400" y="2717162"/>
            <a:ext cx="4744604" cy="3683637"/>
          </a:xfr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943535"/>
            <a:ext cx="1024414" cy="58046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211331"/>
            <a:ext cx="1203892" cy="550669"/>
          </a:xfrm>
          <a:prstGeom prst="rect">
            <a:avLst/>
          </a:prstGeom>
        </p:spPr>
      </p:pic>
      <p:pic>
        <p:nvPicPr>
          <p:cNvPr id="5" name="Picture 4" descr="8008_PhotoFrame.png"/>
          <p:cNvPicPr>
            <a:picLocks noChangeAspect="1"/>
          </p:cNvPicPr>
          <p:nvPr/>
        </p:nvPicPr>
        <p:blipFill>
          <a:blip r:embed="rId6" cstate="print">
            <a:clrChange>
              <a:clrFrom>
                <a:srgbClr val="FFFFFF"/>
              </a:clrFrom>
              <a:clrTo>
                <a:srgbClr val="FFFFFF">
                  <a:alpha val="0"/>
                </a:srgbClr>
              </a:clrTo>
            </a:clrChange>
          </a:blip>
          <a:stretch>
            <a:fillRect/>
          </a:stretch>
        </p:blipFill>
        <p:spPr>
          <a:xfrm>
            <a:off x="3429000" y="2590800"/>
            <a:ext cx="5090092" cy="38862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3657600"/>
            <a:ext cx="1584035" cy="2735802"/>
          </a:xfrm>
          <a:prstGeom prst="rect">
            <a:avLst/>
          </a:prstGeom>
        </p:spPr>
      </p:pic>
    </p:spTree>
    <p:extLst>
      <p:ext uri="{BB962C8B-B14F-4D97-AF65-F5344CB8AC3E}">
        <p14:creationId xmlns:p14="http://schemas.microsoft.com/office/powerpoint/2010/main" val="247878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600200"/>
            <a:ext cx="6045199" cy="4533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975" y="1466850"/>
            <a:ext cx="6448085" cy="48577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218584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544"/>
          <a:stretch/>
        </p:blipFill>
        <p:spPr>
          <a:xfrm>
            <a:off x="3031376" y="1600200"/>
            <a:ext cx="5822624" cy="4724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524000"/>
            <a:ext cx="6019800" cy="4953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193399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693" y="1905000"/>
            <a:ext cx="6311048" cy="4191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975" y="1828800"/>
            <a:ext cx="6524625" cy="4343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15193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753494"/>
            <a:ext cx="5967808" cy="46473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375" y="1676400"/>
            <a:ext cx="6372225" cy="4800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565" y="3733800"/>
            <a:ext cx="1124035" cy="1941332"/>
          </a:xfrm>
          <a:prstGeom prst="rect">
            <a:avLst/>
          </a:prstGeom>
        </p:spPr>
      </p:pic>
    </p:spTree>
    <p:extLst>
      <p:ext uri="{BB962C8B-B14F-4D97-AF65-F5344CB8AC3E}">
        <p14:creationId xmlns:p14="http://schemas.microsoft.com/office/powerpoint/2010/main" val="643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95" t="2330" r="1695"/>
          <a:stretch/>
        </p:blipFill>
        <p:spPr>
          <a:xfrm>
            <a:off x="2587080" y="2162175"/>
            <a:ext cx="6175919" cy="41624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975" y="2057400"/>
            <a:ext cx="6372225" cy="441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344660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346"/>
          <a:stretch/>
        </p:blipFill>
        <p:spPr>
          <a:xfrm>
            <a:off x="2581816" y="1752600"/>
            <a:ext cx="6118158" cy="47279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975" y="1676400"/>
            <a:ext cx="6372225" cy="4800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322747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92400" y="1714500"/>
            <a:ext cx="6146800" cy="46101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375" y="1676400"/>
            <a:ext cx="6372225" cy="4800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156826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 r="4631" b="-3292"/>
          <a:stretch/>
        </p:blipFill>
        <p:spPr>
          <a:xfrm>
            <a:off x="2616200" y="1752600"/>
            <a:ext cx="6080125" cy="47815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975" y="1676400"/>
            <a:ext cx="6372225" cy="4800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120131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470"/>
          <a:stretch/>
        </p:blipFill>
        <p:spPr>
          <a:xfrm>
            <a:off x="2609850" y="1752600"/>
            <a:ext cx="6254711" cy="44111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676400"/>
            <a:ext cx="6476999" cy="457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37926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850" y="533400"/>
            <a:ext cx="4527550" cy="603673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1" y="457200"/>
            <a:ext cx="4800600" cy="61722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7799" y="3551766"/>
            <a:ext cx="1124035" cy="1941332"/>
          </a:xfrm>
          <a:prstGeom prst="rect">
            <a:avLst/>
          </a:prstGeom>
        </p:spPr>
      </p:pic>
    </p:spTree>
    <p:extLst>
      <p:ext uri="{BB962C8B-B14F-4D97-AF65-F5344CB8AC3E}">
        <p14:creationId xmlns:p14="http://schemas.microsoft.com/office/powerpoint/2010/main" val="153118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6"/>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22182" b="22182"/>
          <a:stretch>
            <a:fillRect/>
          </a:stretch>
        </p:blipFill>
        <p:spPr>
          <a:xfrm>
            <a:off x="2590800" y="1600200"/>
            <a:ext cx="6032290" cy="443337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523999"/>
            <a:ext cx="6172200" cy="464820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31067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9731" y="1633536"/>
            <a:ext cx="6203269" cy="46524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775" y="1600200"/>
            <a:ext cx="6524625" cy="4800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187593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9050" y="1752601"/>
            <a:ext cx="6095999" cy="457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975" y="1676400"/>
            <a:ext cx="6372225" cy="4800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565" y="3733800"/>
            <a:ext cx="1124035" cy="1941332"/>
          </a:xfrm>
          <a:prstGeom prst="rect">
            <a:avLst/>
          </a:prstGeom>
        </p:spPr>
      </p:pic>
    </p:spTree>
    <p:extLst>
      <p:ext uri="{BB962C8B-B14F-4D97-AF65-F5344CB8AC3E}">
        <p14:creationId xmlns:p14="http://schemas.microsoft.com/office/powerpoint/2010/main" val="131533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691913"/>
            <a:ext cx="6261100" cy="44326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975" y="1600200"/>
            <a:ext cx="6677025" cy="4648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250722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1" y="1781176"/>
            <a:ext cx="6096000" cy="457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975" y="1676400"/>
            <a:ext cx="6372225" cy="4800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280190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836" r="3450" b="14125"/>
          <a:stretch/>
        </p:blipFill>
        <p:spPr>
          <a:xfrm>
            <a:off x="2076449" y="1447800"/>
            <a:ext cx="3390901" cy="25479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397372"/>
            <a:ext cx="2392561" cy="358884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3246" y="4191000"/>
            <a:ext cx="3657600" cy="2438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4112093"/>
            <a:ext cx="3760446" cy="259350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1201" y="1371600"/>
            <a:ext cx="3581400" cy="266699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8800" y="326239"/>
            <a:ext cx="2514600" cy="371236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51749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473" y="1752600"/>
            <a:ext cx="6153727" cy="46152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599" y="1724025"/>
            <a:ext cx="6477001" cy="464387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23032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550" y="1790700"/>
            <a:ext cx="6343650" cy="42291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775" y="1781175"/>
            <a:ext cx="6677025" cy="431482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280720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6"/>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836"/>
          <a:stretch/>
        </p:blipFill>
        <p:spPr>
          <a:xfrm>
            <a:off x="2209799" y="2000720"/>
            <a:ext cx="3657602" cy="261255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973499"/>
            <a:ext cx="3775509" cy="2667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1406" r="2960"/>
          <a:stretch/>
        </p:blipFill>
        <p:spPr>
          <a:xfrm>
            <a:off x="5638800" y="1562100"/>
            <a:ext cx="3088177" cy="211454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4038600"/>
            <a:ext cx="3088177" cy="231613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3962400"/>
            <a:ext cx="3291167" cy="25146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1524994"/>
            <a:ext cx="3291167" cy="220880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 y="4226000"/>
            <a:ext cx="1124035" cy="1941332"/>
          </a:xfrm>
          <a:prstGeom prst="rect">
            <a:avLst/>
          </a:prstGeom>
        </p:spPr>
      </p:pic>
    </p:spTree>
    <p:extLst>
      <p:ext uri="{BB962C8B-B14F-4D97-AF65-F5344CB8AC3E}">
        <p14:creationId xmlns:p14="http://schemas.microsoft.com/office/powerpoint/2010/main" val="5707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b="1" dirty="0">
                <a:latin typeface="Arial" pitchFamily="34" charset="0"/>
                <a:cs typeface="Arial" pitchFamily="34" charset="0"/>
              </a:rPr>
              <a:t>Summary Points</a:t>
            </a:r>
          </a:p>
        </p:txBody>
      </p:sp>
      <p:sp>
        <p:nvSpPr>
          <p:cNvPr id="3" name="TextBox 2"/>
          <p:cNvSpPr txBox="1"/>
          <p:nvPr/>
        </p:nvSpPr>
        <p:spPr>
          <a:xfrm>
            <a:off x="533400" y="1081453"/>
            <a:ext cx="8382000" cy="5016758"/>
          </a:xfrm>
          <a:prstGeom prst="rect">
            <a:avLst/>
          </a:prstGeom>
          <a:noFill/>
        </p:spPr>
        <p:txBody>
          <a:bodyPr wrap="square" rtlCol="0">
            <a:spAutoFit/>
          </a:bodyPr>
          <a:lstStyle/>
          <a:p>
            <a:pPr marL="342900" indent="-342900">
              <a:spcAft>
                <a:spcPts val="1200"/>
              </a:spcAft>
              <a:buFont typeface="Wingdings" pitchFamily="2" charset="2"/>
              <a:buChar char="§"/>
            </a:pPr>
            <a:r>
              <a:rPr lang="en-US" sz="2000" b="1" dirty="0" smtClean="0">
                <a:latin typeface="Arial" pitchFamily="34" charset="0"/>
                <a:cs typeface="Arial" pitchFamily="34" charset="0"/>
              </a:rPr>
              <a:t>Know your routes before you take them alone, whether walking/biking</a:t>
            </a:r>
          </a:p>
          <a:p>
            <a:pPr marL="342900" indent="-342900">
              <a:spcAft>
                <a:spcPts val="1200"/>
              </a:spcAft>
              <a:buFont typeface="Wingdings" pitchFamily="2" charset="2"/>
              <a:buChar char="§"/>
            </a:pPr>
            <a:r>
              <a:rPr lang="en-US" sz="2000" b="1" dirty="0" smtClean="0">
                <a:latin typeface="Arial" pitchFamily="34" charset="0"/>
                <a:cs typeface="Arial" pitchFamily="34" charset="0"/>
              </a:rPr>
              <a:t>Examine your surroundings and see if you feel comfortable walking or biking; if you don’t feel comfortable, it’s not a safe route for you</a:t>
            </a:r>
          </a:p>
          <a:p>
            <a:pPr marL="342900" indent="-342900">
              <a:spcAft>
                <a:spcPts val="1200"/>
              </a:spcAft>
              <a:buFont typeface="Wingdings" pitchFamily="2" charset="2"/>
              <a:buChar char="§"/>
            </a:pPr>
            <a:r>
              <a:rPr lang="en-US" sz="2000" b="1" dirty="0" smtClean="0">
                <a:latin typeface="Arial" pitchFamily="34" charset="0"/>
                <a:cs typeface="Arial" pitchFamily="34" charset="0"/>
              </a:rPr>
              <a:t>Work with the surroundings you have asking yourself ways to adjust to increase your own safety</a:t>
            </a:r>
          </a:p>
          <a:p>
            <a:pPr marL="342900" indent="-342900">
              <a:spcAft>
                <a:spcPts val="1200"/>
              </a:spcAft>
              <a:buFont typeface="Wingdings" pitchFamily="2" charset="2"/>
              <a:buChar char="§"/>
            </a:pPr>
            <a:r>
              <a:rPr lang="en-US" sz="2000" b="1" dirty="0" smtClean="0">
                <a:latin typeface="Arial" pitchFamily="34" charset="0"/>
                <a:cs typeface="Arial" pitchFamily="34" charset="0"/>
              </a:rPr>
              <a:t>Always walk on a sidewalk if available; if none, walk facing traffic</a:t>
            </a:r>
          </a:p>
          <a:p>
            <a:pPr marL="342900" indent="-342900">
              <a:spcAft>
                <a:spcPts val="1200"/>
              </a:spcAft>
              <a:buFont typeface="Wingdings" pitchFamily="2" charset="2"/>
              <a:buChar char="§"/>
            </a:pPr>
            <a:r>
              <a:rPr lang="en-US" sz="2000" b="1" dirty="0" smtClean="0">
                <a:latin typeface="Arial" pitchFamily="34" charset="0"/>
                <a:cs typeface="Arial" pitchFamily="34" charset="0"/>
              </a:rPr>
              <a:t>Always bike in the same direction as traffic</a:t>
            </a:r>
          </a:p>
          <a:p>
            <a:pPr marL="342900" indent="-342900">
              <a:spcAft>
                <a:spcPts val="1200"/>
              </a:spcAft>
              <a:buFont typeface="Wingdings" pitchFamily="2" charset="2"/>
              <a:buChar char="§"/>
            </a:pPr>
            <a:r>
              <a:rPr lang="en-US" sz="2000" b="1" dirty="0" smtClean="0">
                <a:latin typeface="Arial" pitchFamily="34" charset="0"/>
                <a:cs typeface="Arial" pitchFamily="34" charset="0"/>
              </a:rPr>
              <a:t>Older bike riders are encouraged to ride on low speed roads rather than sidewalks, where faster moving traffic is more expected to be seen*</a:t>
            </a:r>
          </a:p>
          <a:p>
            <a:pPr marL="342900" indent="-342900">
              <a:spcAft>
                <a:spcPts val="1200"/>
              </a:spcAft>
              <a:buFont typeface="Wingdings" pitchFamily="2" charset="2"/>
              <a:buChar char="§"/>
            </a:pPr>
            <a:r>
              <a:rPr lang="en-US" sz="2000" b="1" u="sng" dirty="0" smtClean="0">
                <a:latin typeface="Arial" pitchFamily="34" charset="0"/>
                <a:cs typeface="Arial" pitchFamily="34" charset="0"/>
              </a:rPr>
              <a:t>Everyone</a:t>
            </a:r>
            <a:r>
              <a:rPr lang="en-US" sz="2000" b="1" dirty="0" smtClean="0">
                <a:latin typeface="Arial" pitchFamily="34" charset="0"/>
                <a:cs typeface="Arial" pitchFamily="34" charset="0"/>
              </a:rPr>
              <a:t> should wear a properly fitted bike helmet </a:t>
            </a:r>
            <a:r>
              <a:rPr lang="en-US" sz="2000" b="1" u="sng" dirty="0" smtClean="0">
                <a:latin typeface="Arial" pitchFamily="34" charset="0"/>
                <a:cs typeface="Arial" pitchFamily="34" charset="0"/>
              </a:rPr>
              <a:t>every ride</a:t>
            </a:r>
            <a:endParaRPr lang="en-US" sz="2000" b="1" u="sng" dirty="0">
              <a:latin typeface="Arial" pitchFamily="34" charset="0"/>
              <a:cs typeface="Arial" pitchFamily="34" charset="0"/>
            </a:endParaRPr>
          </a:p>
        </p:txBody>
      </p:sp>
      <p:sp>
        <p:nvSpPr>
          <p:cNvPr id="4" name="TextBox 3"/>
          <p:cNvSpPr txBox="1"/>
          <p:nvPr/>
        </p:nvSpPr>
        <p:spPr>
          <a:xfrm>
            <a:off x="7086600" y="6508522"/>
            <a:ext cx="1524000" cy="215444"/>
          </a:xfrm>
          <a:prstGeom prst="rect">
            <a:avLst/>
          </a:prstGeom>
          <a:noFill/>
        </p:spPr>
        <p:txBody>
          <a:bodyPr wrap="square" rtlCol="0">
            <a:spAutoFit/>
          </a:bodyPr>
          <a:lstStyle/>
          <a:p>
            <a:pPr algn="r"/>
            <a:r>
              <a:rPr lang="en-US" sz="800" dirty="0" smtClean="0"/>
              <a:t>8430-090712-V1a</a:t>
            </a:r>
            <a:endParaRPr lang="en-US" sz="800" dirty="0"/>
          </a:p>
        </p:txBody>
      </p:sp>
    </p:spTree>
    <p:extLst>
      <p:ext uri="{BB962C8B-B14F-4D97-AF65-F5344CB8AC3E}">
        <p14:creationId xmlns:p14="http://schemas.microsoft.com/office/powerpoint/2010/main" val="3582568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4764" r="4764"/>
          <a:stretch>
            <a:fillRect/>
          </a:stretch>
        </p:blipFill>
        <p:spPr>
          <a:xfrm>
            <a:off x="2803694" y="1752600"/>
            <a:ext cx="5959306" cy="437973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375" y="1600200"/>
            <a:ext cx="6372225" cy="4648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316870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drusilla.hsrc.unc.edu/imagelib/mediumimages/fig42.jpg"/>
          <p:cNvPicPr/>
          <p:nvPr/>
        </p:nvPicPr>
        <p:blipFill>
          <a:blip r:embed="rId3"/>
          <a:srcRect/>
          <a:stretch>
            <a:fillRect/>
          </a:stretch>
        </p:blipFill>
        <p:spPr bwMode="auto">
          <a:xfrm>
            <a:off x="1945833" y="1614006"/>
            <a:ext cx="4254712" cy="2745684"/>
          </a:xfrm>
          <a:prstGeom prst="rect">
            <a:avLst/>
          </a:prstGeom>
          <a:noFill/>
          <a:ln w="9525">
            <a:noFill/>
            <a:miter lim="800000"/>
            <a:headEnd/>
            <a:tailEnd/>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559" y="1614007"/>
            <a:ext cx="4501875" cy="2819399"/>
          </a:xfrm>
          <a:prstGeom prst="rect">
            <a:avLst/>
          </a:prstGeom>
        </p:spPr>
      </p:pic>
      <p:pic>
        <p:nvPicPr>
          <p:cNvPr id="5" name="Picture 4" descr="http://drusilla.hsrc.unc.edu/imagelib/mediumimages/bridge.11.overpass.side_view.davis.jpg"/>
          <p:cNvPicPr/>
          <p:nvPr/>
        </p:nvPicPr>
        <p:blipFill>
          <a:blip r:embed="rId5"/>
          <a:srcRect/>
          <a:stretch>
            <a:fillRect/>
          </a:stretch>
        </p:blipFill>
        <p:spPr bwMode="auto">
          <a:xfrm>
            <a:off x="4601488" y="4025735"/>
            <a:ext cx="3733195" cy="2593770"/>
          </a:xfrm>
          <a:prstGeom prst="rect">
            <a:avLst/>
          </a:prstGeom>
          <a:noFill/>
          <a:ln w="9525">
            <a:noFill/>
            <a:miter lim="800000"/>
            <a:headEnd/>
            <a:tailEnd/>
          </a:ln>
        </p:spPr>
      </p:pic>
      <p:pic>
        <p:nvPicPr>
          <p:cNvPr id="7" name="Picture 6" descr="8008_PhotoFrame.png"/>
          <p:cNvPicPr>
            <a:picLocks noChangeAspect="1"/>
          </p:cNvPicPr>
          <p:nvPr/>
        </p:nvPicPr>
        <p:blipFill>
          <a:blip r:embed="rId6" cstate="print">
            <a:clrChange>
              <a:clrFrom>
                <a:srgbClr val="FFFFFF"/>
              </a:clrFrom>
              <a:clrTo>
                <a:srgbClr val="FFFFFF">
                  <a:alpha val="0"/>
                </a:srgbClr>
              </a:clrTo>
            </a:clrChange>
          </a:blip>
          <a:stretch>
            <a:fillRect/>
          </a:stretch>
        </p:blipFill>
        <p:spPr>
          <a:xfrm>
            <a:off x="4419601" y="3962400"/>
            <a:ext cx="4038600" cy="27432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pic>
        <p:nvPicPr>
          <p:cNvPr id="3" name="Picture 2"/>
          <p:cNvPicPr>
            <a:picLocks noChangeAspect="1"/>
          </p:cNvPicPr>
          <p:nvPr/>
        </p:nvPicPr>
        <p:blipFill>
          <a:blip r:embed="rId8"/>
          <a:stretch>
            <a:fillRect/>
          </a:stretch>
        </p:blipFill>
        <p:spPr>
          <a:xfrm>
            <a:off x="5745057" y="255365"/>
            <a:ext cx="3064085" cy="2298064"/>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8799" y="187203"/>
            <a:ext cx="3276600" cy="2395530"/>
          </a:xfrm>
          <a:prstGeom prst="rect">
            <a:avLst/>
          </a:prstGeom>
        </p:spPr>
      </p:pic>
    </p:spTree>
    <p:extLst>
      <p:ext uri="{BB962C8B-B14F-4D97-AF65-F5344CB8AC3E}">
        <p14:creationId xmlns:p14="http://schemas.microsoft.com/office/powerpoint/2010/main" val="284096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8900" y="533400"/>
            <a:ext cx="4406900" cy="587586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457200"/>
            <a:ext cx="4572000" cy="6096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965" y="3733800"/>
            <a:ext cx="1124035" cy="1941332"/>
          </a:xfrm>
          <a:prstGeom prst="rect">
            <a:avLst/>
          </a:prstGeom>
        </p:spPr>
      </p:pic>
    </p:spTree>
    <p:extLst>
      <p:ext uri="{BB962C8B-B14F-4D97-AF65-F5344CB8AC3E}">
        <p14:creationId xmlns:p14="http://schemas.microsoft.com/office/powerpoint/2010/main" val="289043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9050" y="908050"/>
            <a:ext cx="4476750" cy="57213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997" y="3505200"/>
            <a:ext cx="1256395" cy="216993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762000"/>
            <a:ext cx="4724400" cy="6019800"/>
          </a:xfrm>
          <a:prstGeom prst="rect">
            <a:avLst/>
          </a:prstGeom>
        </p:spPr>
      </p:pic>
    </p:spTree>
    <p:extLst>
      <p:ext uri="{BB962C8B-B14F-4D97-AF65-F5344CB8AC3E}">
        <p14:creationId xmlns:p14="http://schemas.microsoft.com/office/powerpoint/2010/main" val="202341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785"/>
          <a:stretch/>
        </p:blipFill>
        <p:spPr>
          <a:xfrm>
            <a:off x="2743200" y="1676400"/>
            <a:ext cx="5981700" cy="4572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175" y="1600200"/>
            <a:ext cx="6372225" cy="4800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spTree>
    <p:extLst>
      <p:ext uri="{BB962C8B-B14F-4D97-AF65-F5344CB8AC3E}">
        <p14:creationId xmlns:p14="http://schemas.microsoft.com/office/powerpoint/2010/main" val="204421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8"/>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719" y="1720836"/>
            <a:ext cx="6235481" cy="46799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365" y="3733800"/>
            <a:ext cx="1124035" cy="194133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6975" y="1676400"/>
            <a:ext cx="6524625" cy="4800600"/>
          </a:xfrm>
          <a:prstGeom prst="rect">
            <a:avLst/>
          </a:prstGeom>
        </p:spPr>
      </p:pic>
    </p:spTree>
    <p:extLst>
      <p:ext uri="{BB962C8B-B14F-4D97-AF65-F5344CB8AC3E}">
        <p14:creationId xmlns:p14="http://schemas.microsoft.com/office/powerpoint/2010/main" val="103534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6"/>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933" y="1657350"/>
            <a:ext cx="5918200" cy="44386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524000"/>
            <a:ext cx="6096000" cy="4648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565" y="3733800"/>
            <a:ext cx="1124035" cy="1941332"/>
          </a:xfrm>
          <a:prstGeom prst="rect">
            <a:avLst/>
          </a:prstGeom>
        </p:spPr>
      </p:pic>
    </p:spTree>
    <p:extLst>
      <p:ext uri="{BB962C8B-B14F-4D97-AF65-F5344CB8AC3E}">
        <p14:creationId xmlns:p14="http://schemas.microsoft.com/office/powerpoint/2010/main" val="27886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0800000">
                                      <p:cBhvr>
                                        <p:cTn id="13" dur="2000" fill="hold"/>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5400000">
                                      <p:cBhvr>
                                        <p:cTn id="17"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3380</Words>
  <Application>Microsoft Office PowerPoint</Application>
  <PresentationFormat>On-screen Show (4:3)</PresentationFormat>
  <Paragraphs>348</Paragraphs>
  <Slides>28</Slides>
  <Notes>27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Points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sunny.cha</dc:creator>
  <cp:lastModifiedBy>USDOT User</cp:lastModifiedBy>
  <cp:revision>27</cp:revision>
  <dcterms:created xsi:type="dcterms:W3CDTF">2012-09-05T16:13:44Z</dcterms:created>
  <dcterms:modified xsi:type="dcterms:W3CDTF">2012-10-05T17:46:14Z</dcterms:modified>
</cp:coreProperties>
</file>