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8" r:id="rId2"/>
    <p:sldId id="283" r:id="rId3"/>
    <p:sldId id="291" r:id="rId4"/>
    <p:sldId id="292" r:id="rId5"/>
    <p:sldId id="294" r:id="rId6"/>
    <p:sldId id="286" r:id="rId7"/>
    <p:sldId id="293" r:id="rId8"/>
    <p:sldId id="288" r:id="rId9"/>
    <p:sldId id="289" r:id="rId10"/>
    <p:sldId id="295" r:id="rId11"/>
    <p:sldId id="257" r:id="rId12"/>
    <p:sldId id="301" r:id="rId13"/>
    <p:sldId id="297" r:id="rId14"/>
    <p:sldId id="261" r:id="rId15"/>
    <p:sldId id="300" r:id="rId16"/>
    <p:sldId id="266" r:id="rId17"/>
    <p:sldId id="278" r:id="rId18"/>
    <p:sldId id="269" r:id="rId19"/>
    <p:sldId id="270" r:id="rId20"/>
    <p:sldId id="271" r:id="rId21"/>
    <p:sldId id="280" r:id="rId22"/>
    <p:sldId id="272" r:id="rId23"/>
    <p:sldId id="282" r:id="rId24"/>
    <p:sldId id="274" r:id="rId25"/>
    <p:sldId id="303" r:id="rId26"/>
    <p:sldId id="302" r:id="rId27"/>
    <p:sldId id="279" r:id="rId28"/>
    <p:sldId id="275" r:id="rId29"/>
    <p:sldId id="276" r:id="rId30"/>
    <p:sldId id="27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hling, Rocky (TSI)" initials="WR(" lastIdx="1" clrIdx="0">
    <p:extLst>
      <p:ext uri="{19B8F6BF-5375-455C-9EA6-DF929625EA0E}">
        <p15:presenceInfo xmlns:p15="http://schemas.microsoft.com/office/powerpoint/2012/main" userId="S-1-5-21-982035342-1880134254-310265210-290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46A74"/>
    <a:srgbClr val="F0F0F0"/>
    <a:srgbClr val="F9F9F9"/>
    <a:srgbClr val="537915"/>
    <a:srgbClr val="67961A"/>
    <a:srgbClr val="FF6699"/>
    <a:srgbClr val="9B6BDB"/>
    <a:srgbClr val="FF6600"/>
    <a:srgbClr val="7449B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0437" autoAdjust="0"/>
  </p:normalViewPr>
  <p:slideViewPr>
    <p:cSldViewPr>
      <p:cViewPr varScale="1">
        <p:scale>
          <a:sx n="84" d="100"/>
          <a:sy n="84" d="100"/>
        </p:scale>
        <p:origin x="239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3" d="100"/>
          <a:sy n="63" d="100"/>
        </p:scale>
        <p:origin x="744" y="5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dPt>
            <c:idx val="0"/>
            <c:invertIfNegative val="0"/>
            <c:bubble3D val="0"/>
            <c:spPr>
              <a:solidFill>
                <a:schemeClr val="accent1"/>
              </a:solidFill>
            </c:spPr>
            <c:extLst>
              <c:ext xmlns:c16="http://schemas.microsoft.com/office/drawing/2014/chart" uri="{C3380CC4-5D6E-409C-BE32-E72D297353CC}">
                <c16:uniqueId val="{00000001-98EB-4549-9E03-6EF6DEEE65C1}"/>
              </c:ext>
            </c:extLst>
          </c:dPt>
          <c:dPt>
            <c:idx val="1"/>
            <c:invertIfNegative val="0"/>
            <c:bubble3D val="0"/>
            <c:spPr>
              <a:solidFill>
                <a:schemeClr val="accent1"/>
              </a:solidFill>
            </c:spPr>
            <c:extLst>
              <c:ext xmlns:c16="http://schemas.microsoft.com/office/drawing/2014/chart" uri="{C3380CC4-5D6E-409C-BE32-E72D297353CC}">
                <c16:uniqueId val="{00000003-98EB-4549-9E03-6EF6DEEE65C1}"/>
              </c:ext>
            </c:extLst>
          </c:dPt>
          <c:dPt>
            <c:idx val="2"/>
            <c:invertIfNegative val="0"/>
            <c:bubble3D val="0"/>
            <c:spPr>
              <a:solidFill>
                <a:srgbClr val="FFC000"/>
              </a:solidFill>
            </c:spPr>
            <c:extLst>
              <c:ext xmlns:c16="http://schemas.microsoft.com/office/drawing/2014/chart" uri="{C3380CC4-5D6E-409C-BE32-E72D297353CC}">
                <c16:uniqueId val="{00000005-98EB-4549-9E03-6EF6DEEE65C1}"/>
              </c:ext>
            </c:extLst>
          </c:dPt>
          <c:dPt>
            <c:idx val="3"/>
            <c:invertIfNegative val="0"/>
            <c:bubble3D val="0"/>
            <c:spPr>
              <a:solidFill>
                <a:srgbClr val="FFC000"/>
              </a:solidFill>
            </c:spPr>
            <c:extLst>
              <c:ext xmlns:c16="http://schemas.microsoft.com/office/drawing/2014/chart" uri="{C3380CC4-5D6E-409C-BE32-E72D297353CC}">
                <c16:uniqueId val="{00000007-98EB-4549-9E03-6EF6DEEE65C1}"/>
              </c:ext>
            </c:extLst>
          </c:dPt>
          <c:dPt>
            <c:idx val="4"/>
            <c:invertIfNegative val="0"/>
            <c:bubble3D val="0"/>
            <c:spPr>
              <a:solidFill>
                <a:srgbClr val="FFC000"/>
              </a:solidFill>
            </c:spPr>
            <c:extLst>
              <c:ext xmlns:c16="http://schemas.microsoft.com/office/drawing/2014/chart" uri="{C3380CC4-5D6E-409C-BE32-E72D297353CC}">
                <c16:uniqueId val="{00000009-98EB-4549-9E03-6EF6DEEE65C1}"/>
              </c:ext>
            </c:extLst>
          </c:dPt>
          <c:dPt>
            <c:idx val="5"/>
            <c:invertIfNegative val="0"/>
            <c:bubble3D val="0"/>
            <c:spPr>
              <a:solidFill>
                <a:srgbClr val="FFC000"/>
              </a:solidFill>
              <a:ln>
                <a:noFill/>
              </a:ln>
            </c:spPr>
            <c:extLst>
              <c:ext xmlns:c16="http://schemas.microsoft.com/office/drawing/2014/chart" uri="{C3380CC4-5D6E-409C-BE32-E72D297353CC}">
                <c16:uniqueId val="{0000000B-98EB-4549-9E03-6EF6DEEE65C1}"/>
              </c:ext>
            </c:extLst>
          </c:dPt>
          <c:dPt>
            <c:idx val="6"/>
            <c:invertIfNegative val="0"/>
            <c:bubble3D val="0"/>
            <c:spPr>
              <a:solidFill>
                <a:srgbClr val="FFC000"/>
              </a:solidFill>
            </c:spPr>
            <c:extLst>
              <c:ext xmlns:c16="http://schemas.microsoft.com/office/drawing/2014/chart" uri="{C3380CC4-5D6E-409C-BE32-E72D297353CC}">
                <c16:uniqueId val="{0000000D-98EB-4549-9E03-6EF6DEEE65C1}"/>
              </c:ext>
            </c:extLst>
          </c:dPt>
          <c:dPt>
            <c:idx val="7"/>
            <c:invertIfNegative val="0"/>
            <c:bubble3D val="0"/>
            <c:spPr>
              <a:solidFill>
                <a:srgbClr val="67961A"/>
              </a:solidFill>
            </c:spPr>
            <c:extLst>
              <c:ext xmlns:c16="http://schemas.microsoft.com/office/drawing/2014/chart" uri="{C3380CC4-5D6E-409C-BE32-E72D297353CC}">
                <c16:uniqueId val="{0000000F-98EB-4549-9E03-6EF6DEEE65C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Urban</c:v>
                </c:pt>
                <c:pt idx="1">
                  <c:v>Rural</c:v>
                </c:pt>
                <c:pt idx="2">
                  <c:v>Other Principal Arterial</c:v>
                </c:pt>
                <c:pt idx="3">
                  <c:v>Minor Arterial</c:v>
                </c:pt>
                <c:pt idx="4">
                  <c:v>Collector</c:v>
                </c:pt>
                <c:pt idx="5">
                  <c:v>Local</c:v>
                </c:pt>
                <c:pt idx="6">
                  <c:v>Freeway and Expressway</c:v>
                </c:pt>
                <c:pt idx="7">
                  <c:v>Unknown</c:v>
                </c:pt>
              </c:strCache>
            </c:strRef>
          </c:cat>
          <c:val>
            <c:numRef>
              <c:f>Sheet1!$B$2:$B$9</c:f>
              <c:numCache>
                <c:formatCode>0%</c:formatCode>
                <c:ptCount val="8"/>
                <c:pt idx="0">
                  <c:v>0.08</c:v>
                </c:pt>
                <c:pt idx="1">
                  <c:v>0.06</c:v>
                </c:pt>
                <c:pt idx="2">
                  <c:v>0.22600000000000001</c:v>
                </c:pt>
                <c:pt idx="3">
                  <c:v>0.17</c:v>
                </c:pt>
                <c:pt idx="4">
                  <c:v>0.17</c:v>
                </c:pt>
                <c:pt idx="5">
                  <c:v>0.16</c:v>
                </c:pt>
                <c:pt idx="6">
                  <c:v>5.5E-2</c:v>
                </c:pt>
                <c:pt idx="7">
                  <c:v>7.0000000000000007E-2</c:v>
                </c:pt>
              </c:numCache>
            </c:numRef>
          </c:val>
          <c:extLst>
            <c:ext xmlns:c16="http://schemas.microsoft.com/office/drawing/2014/chart" uri="{C3380CC4-5D6E-409C-BE32-E72D297353CC}">
              <c16:uniqueId val="{00000010-98EB-4549-9E03-6EF6DEEE65C1}"/>
            </c:ext>
          </c:extLst>
        </c:ser>
        <c:dLbls>
          <c:showLegendKey val="0"/>
          <c:showVal val="1"/>
          <c:showCatName val="0"/>
          <c:showSerName val="0"/>
          <c:showPercent val="0"/>
          <c:showBubbleSize val="0"/>
        </c:dLbls>
        <c:gapWidth val="150"/>
        <c:overlap val="-25"/>
        <c:axId val="70247552"/>
        <c:axId val="70249088"/>
      </c:barChart>
      <c:catAx>
        <c:axId val="70247552"/>
        <c:scaling>
          <c:orientation val="minMax"/>
        </c:scaling>
        <c:delete val="0"/>
        <c:axPos val="b"/>
        <c:numFmt formatCode="General" sourceLinked="0"/>
        <c:majorTickMark val="none"/>
        <c:minorTickMark val="none"/>
        <c:tickLblPos val="nextTo"/>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70249088"/>
        <c:crosses val="autoZero"/>
        <c:auto val="1"/>
        <c:lblAlgn val="ctr"/>
        <c:lblOffset val="100"/>
        <c:noMultiLvlLbl val="0"/>
      </c:catAx>
      <c:valAx>
        <c:axId val="70249088"/>
        <c:scaling>
          <c:orientation val="minMax"/>
        </c:scaling>
        <c:delete val="1"/>
        <c:axPos val="l"/>
        <c:numFmt formatCode="0%" sourceLinked="1"/>
        <c:majorTickMark val="none"/>
        <c:minorTickMark val="none"/>
        <c:tickLblPos val="nextTo"/>
        <c:crossAx val="702475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4A04AD-9FC7-492C-A94C-C4123642427E}" type="doc">
      <dgm:prSet loTypeId="urn:microsoft.com/office/officeart/2005/8/layout/cycle5" loCatId="cycle" qsTypeId="urn:microsoft.com/office/officeart/2005/8/quickstyle/simple2" qsCatId="simple" csTypeId="urn:microsoft.com/office/officeart/2005/8/colors/accent5_3" csCatId="accent5" phldr="1"/>
      <dgm:spPr/>
      <dgm:t>
        <a:bodyPr/>
        <a:lstStyle/>
        <a:p>
          <a:endParaRPr lang="en-US"/>
        </a:p>
      </dgm:t>
    </dgm:pt>
    <dgm:pt modelId="{28E3BFD5-9859-458E-AC59-1C895381D3C2}">
      <dgm:prSet phldrT="[Text]" custT="1"/>
      <dgm:spPr>
        <a:solidFill>
          <a:srgbClr val="FFC000"/>
        </a:solidFill>
      </dgm:spPr>
      <dgm:t>
        <a:bodyPr/>
        <a:lstStyle/>
        <a:p>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Operator</a:t>
          </a:r>
        </a:p>
      </dgm:t>
    </dgm:pt>
    <dgm:pt modelId="{94EF1892-B4A3-4882-96AA-096F7000570B}" type="parTrans" cxnId="{5CF7E19C-3F9B-44EB-ADFA-AE1E3C18E741}">
      <dgm:prSet/>
      <dgm:spPr/>
      <dgm:t>
        <a:bodyPr/>
        <a:lstStyle/>
        <a:p>
          <a:endParaRPr lang="en-US"/>
        </a:p>
      </dgm:t>
    </dgm:pt>
    <dgm:pt modelId="{314B987F-A2D2-4E19-B9EC-428A9319B6DC}" type="sibTrans" cxnId="{5CF7E19C-3F9B-44EB-ADFA-AE1E3C18E741}">
      <dgm:prSet/>
      <dgm:spPr/>
      <dgm:t>
        <a:bodyPr/>
        <a:lstStyle/>
        <a:p>
          <a:endParaRPr lang="en-US"/>
        </a:p>
      </dgm:t>
    </dgm:pt>
    <dgm:pt modelId="{704CB901-DAF7-4D19-A131-2BBF0CC50C7B}">
      <dgm:prSet phldrT="[Text]"/>
      <dgm:spPr>
        <a:solidFill>
          <a:srgbClr val="92D050"/>
        </a:solidFill>
      </dgm:spPr>
      <dgm: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Environment</a:t>
          </a:r>
        </a:p>
      </dgm:t>
    </dgm:pt>
    <dgm:pt modelId="{1FAEAAE3-F5F0-40FA-9E4B-8AA2D5FFDEFA}" type="parTrans" cxnId="{A6A93B76-9126-4BD6-8267-0DCAC78AAF31}">
      <dgm:prSet/>
      <dgm:spPr/>
      <dgm:t>
        <a:bodyPr/>
        <a:lstStyle/>
        <a:p>
          <a:endParaRPr lang="en-US"/>
        </a:p>
      </dgm:t>
    </dgm:pt>
    <dgm:pt modelId="{D1CCD3A0-6CEF-4BA0-8946-881AE8EBDA21}" type="sibTrans" cxnId="{A6A93B76-9126-4BD6-8267-0DCAC78AAF31}">
      <dgm:prSet/>
      <dgm:spPr/>
      <dgm:t>
        <a:bodyPr/>
        <a:lstStyle/>
        <a:p>
          <a:endParaRPr lang="en-US"/>
        </a:p>
      </dgm:t>
    </dgm:pt>
    <dgm:pt modelId="{AC12FDA3-0615-4398-9EA2-473619F83C0A}">
      <dgm:prSet phldrT="[Text]" custT="1"/>
      <dgm:spPr>
        <a:solidFill>
          <a:srgbClr val="99CCFF"/>
        </a:solidFill>
      </dgm:spPr>
      <dgm:t>
        <a:bodyPr/>
        <a:lstStyle/>
        <a:p>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Vehicle</a:t>
          </a:r>
        </a:p>
      </dgm:t>
    </dgm:pt>
    <dgm:pt modelId="{718AD939-0124-4109-9586-EEA7E70F021E}" type="parTrans" cxnId="{917A20BD-373A-4A04-B106-9255480351D8}">
      <dgm:prSet/>
      <dgm:spPr/>
      <dgm:t>
        <a:bodyPr/>
        <a:lstStyle/>
        <a:p>
          <a:endParaRPr lang="en-US"/>
        </a:p>
      </dgm:t>
    </dgm:pt>
    <dgm:pt modelId="{7DC56F8B-2708-4CBE-9455-0C8F7BE77F23}" type="sibTrans" cxnId="{917A20BD-373A-4A04-B106-9255480351D8}">
      <dgm:prSet/>
      <dgm:spPr/>
      <dgm:t>
        <a:bodyPr/>
        <a:lstStyle/>
        <a:p>
          <a:endParaRPr lang="en-US"/>
        </a:p>
      </dgm:t>
    </dgm:pt>
    <dgm:pt modelId="{41D7A5C5-89C8-4A1B-8BEC-752C64BF4BCB}">
      <dgm:prSet phldrT="[Text]" custT="1"/>
      <dgm:spPr>
        <a:solidFill>
          <a:srgbClr val="FFC000"/>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Age</a:t>
          </a:r>
        </a:p>
      </dgm:t>
    </dgm:pt>
    <dgm:pt modelId="{DD4C72F9-E7CC-4054-A01F-98AC1423A3B3}" type="parTrans" cxnId="{3F4F6649-1787-48B4-9161-E0A23620B450}">
      <dgm:prSet/>
      <dgm:spPr/>
      <dgm:t>
        <a:bodyPr/>
        <a:lstStyle/>
        <a:p>
          <a:endParaRPr lang="en-US"/>
        </a:p>
      </dgm:t>
    </dgm:pt>
    <dgm:pt modelId="{591F5A40-8372-4153-8B56-3AF4B8287142}" type="sibTrans" cxnId="{3F4F6649-1787-48B4-9161-E0A23620B450}">
      <dgm:prSet/>
      <dgm:spPr/>
      <dgm:t>
        <a:bodyPr/>
        <a:lstStyle/>
        <a:p>
          <a:endParaRPr lang="en-US"/>
        </a:p>
      </dgm:t>
    </dgm:pt>
    <dgm:pt modelId="{4DA3B6A9-56D4-414E-B5C8-1087949F462C}">
      <dgm:prSet phldrT="[Text]" custT="1"/>
      <dgm:spPr>
        <a:solidFill>
          <a:srgbClr val="FFC000"/>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Experience</a:t>
          </a:r>
        </a:p>
      </dgm:t>
    </dgm:pt>
    <dgm:pt modelId="{7CD1F824-9133-426F-96BF-CE5C39E79C6E}" type="parTrans" cxnId="{99E7837D-F9C4-444F-9A38-A98258D9B0A5}">
      <dgm:prSet/>
      <dgm:spPr/>
      <dgm:t>
        <a:bodyPr/>
        <a:lstStyle/>
        <a:p>
          <a:endParaRPr lang="en-US"/>
        </a:p>
      </dgm:t>
    </dgm:pt>
    <dgm:pt modelId="{B0D729F5-D2DB-4EEA-A8E4-C88D883038C9}" type="sibTrans" cxnId="{99E7837D-F9C4-444F-9A38-A98258D9B0A5}">
      <dgm:prSet/>
      <dgm:spPr/>
      <dgm:t>
        <a:bodyPr/>
        <a:lstStyle/>
        <a:p>
          <a:endParaRPr lang="en-US"/>
        </a:p>
      </dgm:t>
    </dgm:pt>
    <dgm:pt modelId="{3F18C569-441D-4789-9CD2-04FB30150BD8}">
      <dgm:prSet phldrT="[Text]" custT="1"/>
      <dgm:spPr>
        <a:solidFill>
          <a:srgbClr val="FFC000"/>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Sobriety</a:t>
          </a:r>
        </a:p>
      </dgm:t>
    </dgm:pt>
    <dgm:pt modelId="{9A23AC19-A069-4648-A3D9-D18946E03D1F}" type="parTrans" cxnId="{1153F4DF-766D-4F3B-933A-7434F53F7BA8}">
      <dgm:prSet/>
      <dgm:spPr/>
      <dgm:t>
        <a:bodyPr/>
        <a:lstStyle/>
        <a:p>
          <a:endParaRPr lang="en-US"/>
        </a:p>
      </dgm:t>
    </dgm:pt>
    <dgm:pt modelId="{DB4BCC36-3847-4035-B811-D71B2C242DC1}" type="sibTrans" cxnId="{1153F4DF-766D-4F3B-933A-7434F53F7BA8}">
      <dgm:prSet/>
      <dgm:spPr/>
      <dgm:t>
        <a:bodyPr/>
        <a:lstStyle/>
        <a:p>
          <a:endParaRPr lang="en-US"/>
        </a:p>
      </dgm:t>
    </dgm:pt>
    <dgm:pt modelId="{4EE085AC-2ACF-4656-8F47-1CAD6173F8E8}">
      <dgm:prSet phldrT="[Text]" custT="1"/>
      <dgm:spPr>
        <a:solidFill>
          <a:srgbClr val="FFC000"/>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Fatigue</a:t>
          </a:r>
        </a:p>
      </dgm:t>
    </dgm:pt>
    <dgm:pt modelId="{06B3F8E3-81FE-480F-9398-193D0E02D40D}" type="parTrans" cxnId="{968DA968-FA5D-4C78-AF74-F11866B808F3}">
      <dgm:prSet/>
      <dgm:spPr/>
      <dgm:t>
        <a:bodyPr/>
        <a:lstStyle/>
        <a:p>
          <a:endParaRPr lang="en-US"/>
        </a:p>
      </dgm:t>
    </dgm:pt>
    <dgm:pt modelId="{356A83A5-17A4-4186-A30B-080C2DD6A6EC}" type="sibTrans" cxnId="{968DA968-FA5D-4C78-AF74-F11866B808F3}">
      <dgm:prSet/>
      <dgm:spPr/>
      <dgm:t>
        <a:bodyPr/>
        <a:lstStyle/>
        <a:p>
          <a:endParaRPr lang="en-US"/>
        </a:p>
      </dgm:t>
    </dgm:pt>
    <dgm:pt modelId="{2FB57253-4EA4-450A-97F5-1885DD1C4A8C}">
      <dgm:prSet phldrT="[Text]" custT="1"/>
      <dgm:spPr>
        <a:solidFill>
          <a:srgbClr val="FFC000"/>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Physical Condition</a:t>
          </a:r>
        </a:p>
      </dgm:t>
    </dgm:pt>
    <dgm:pt modelId="{DDE87268-3D66-4252-8E53-0032D0587B8D}" type="parTrans" cxnId="{0421DB06-66A6-481D-9A20-2A91E397A391}">
      <dgm:prSet/>
      <dgm:spPr/>
      <dgm:t>
        <a:bodyPr/>
        <a:lstStyle/>
        <a:p>
          <a:endParaRPr lang="en-US"/>
        </a:p>
      </dgm:t>
    </dgm:pt>
    <dgm:pt modelId="{CCDBC81E-E487-4EA0-BF4D-FD1FEB0E3DDE}" type="sibTrans" cxnId="{0421DB06-66A6-481D-9A20-2A91E397A391}">
      <dgm:prSet/>
      <dgm:spPr/>
      <dgm:t>
        <a:bodyPr/>
        <a:lstStyle/>
        <a:p>
          <a:endParaRPr lang="en-US"/>
        </a:p>
      </dgm:t>
    </dgm:pt>
    <dgm:pt modelId="{3BDE673A-1A84-4D6E-A52E-C1A728EBC437}">
      <dgm:prSet phldrT="[Text]"/>
      <dgm:spPr>
        <a:solidFill>
          <a:srgbClr val="92D050"/>
        </a:solidFill>
      </dgm:spPr>
      <dgm: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Roadway design</a:t>
          </a:r>
        </a:p>
      </dgm:t>
    </dgm:pt>
    <dgm:pt modelId="{F89BC780-9D62-43D4-8762-FE03809A050F}" type="parTrans" cxnId="{00D701DA-BC05-4902-B369-35075386F5E3}">
      <dgm:prSet/>
      <dgm:spPr/>
      <dgm:t>
        <a:bodyPr/>
        <a:lstStyle/>
        <a:p>
          <a:endParaRPr lang="en-US"/>
        </a:p>
      </dgm:t>
    </dgm:pt>
    <dgm:pt modelId="{5A3E9D51-F045-4727-914D-23D26233165E}" type="sibTrans" cxnId="{00D701DA-BC05-4902-B369-35075386F5E3}">
      <dgm:prSet/>
      <dgm:spPr/>
      <dgm:t>
        <a:bodyPr/>
        <a:lstStyle/>
        <a:p>
          <a:endParaRPr lang="en-US"/>
        </a:p>
      </dgm:t>
    </dgm:pt>
    <dgm:pt modelId="{891FF8DC-9E71-40C2-BC6D-21EA5394B0BE}">
      <dgm:prSet phldrT="[Text]"/>
      <dgm:spPr>
        <a:solidFill>
          <a:srgbClr val="92D050"/>
        </a:solidFill>
      </dgm:spPr>
      <dgm: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Weather </a:t>
          </a:r>
        </a:p>
      </dgm:t>
    </dgm:pt>
    <dgm:pt modelId="{0AF8C537-AF2F-47A1-840C-0621FB431E0F}" type="parTrans" cxnId="{CCFFADBA-4FA3-4A7E-BECF-8B0C1431EAB0}">
      <dgm:prSet/>
      <dgm:spPr/>
      <dgm:t>
        <a:bodyPr/>
        <a:lstStyle/>
        <a:p>
          <a:endParaRPr lang="en-US"/>
        </a:p>
      </dgm:t>
    </dgm:pt>
    <dgm:pt modelId="{796AF412-C873-4CA5-AE37-7DBBC5D1470E}" type="sibTrans" cxnId="{CCFFADBA-4FA3-4A7E-BECF-8B0C1431EAB0}">
      <dgm:prSet/>
      <dgm:spPr/>
      <dgm:t>
        <a:bodyPr/>
        <a:lstStyle/>
        <a:p>
          <a:endParaRPr lang="en-US"/>
        </a:p>
      </dgm:t>
    </dgm:pt>
    <dgm:pt modelId="{4E822CAA-8FB0-459F-9989-4EDD0F3776B1}">
      <dgm:prSet phldrT="[Text]"/>
      <dgm:spPr>
        <a:solidFill>
          <a:srgbClr val="92D050"/>
        </a:solidFill>
      </dgm:spPr>
      <dgm: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Visibility</a:t>
          </a:r>
        </a:p>
      </dgm:t>
    </dgm:pt>
    <dgm:pt modelId="{946E5256-8722-4C09-BA8F-5FCDA8BFDC0F}" type="parTrans" cxnId="{CAE613D4-72A6-43E2-816B-16BA3312F35E}">
      <dgm:prSet/>
      <dgm:spPr/>
      <dgm:t>
        <a:bodyPr/>
        <a:lstStyle/>
        <a:p>
          <a:endParaRPr lang="en-US"/>
        </a:p>
      </dgm:t>
    </dgm:pt>
    <dgm:pt modelId="{F222E141-C0C6-46D9-83A9-AEB1D3D2F3CF}" type="sibTrans" cxnId="{CAE613D4-72A6-43E2-816B-16BA3312F35E}">
      <dgm:prSet/>
      <dgm:spPr/>
      <dgm:t>
        <a:bodyPr/>
        <a:lstStyle/>
        <a:p>
          <a:endParaRPr lang="en-US"/>
        </a:p>
      </dgm:t>
    </dgm:pt>
    <dgm:pt modelId="{0016D73F-1C6C-4333-881F-9A53A49EA3C5}">
      <dgm:prSet phldrT="[Text]"/>
      <dgm:spPr>
        <a:solidFill>
          <a:srgbClr val="92D050"/>
        </a:solidFill>
      </dgm:spPr>
      <dgm: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Location/congestion</a:t>
          </a:r>
        </a:p>
      </dgm:t>
    </dgm:pt>
    <dgm:pt modelId="{149B12FE-2C97-4909-981E-CDE07515BE58}" type="parTrans" cxnId="{08E9DE45-D25E-489B-8262-D0F8575C5F1C}">
      <dgm:prSet/>
      <dgm:spPr/>
      <dgm:t>
        <a:bodyPr/>
        <a:lstStyle/>
        <a:p>
          <a:endParaRPr lang="en-US"/>
        </a:p>
      </dgm:t>
    </dgm:pt>
    <dgm:pt modelId="{A5A767E6-DF24-43BA-8F9F-2776F82DD122}" type="sibTrans" cxnId="{08E9DE45-D25E-489B-8262-D0F8575C5F1C}">
      <dgm:prSet/>
      <dgm:spPr/>
      <dgm:t>
        <a:bodyPr/>
        <a:lstStyle/>
        <a:p>
          <a:endParaRPr lang="en-US"/>
        </a:p>
      </dgm:t>
    </dgm:pt>
    <dgm:pt modelId="{103FA4D7-50A6-41FA-86C2-35E319B8AB82}">
      <dgm:prSet phldrT="[Text]" custT="1"/>
      <dgm:spPr>
        <a:solidFill>
          <a:srgbClr val="99CCFF"/>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Brakes</a:t>
          </a:r>
        </a:p>
      </dgm:t>
    </dgm:pt>
    <dgm:pt modelId="{94EAD3A8-95E0-482C-AD6A-407FB708F40E}" type="parTrans" cxnId="{580DECBA-5239-4D7F-B572-0A4E29B33EA3}">
      <dgm:prSet/>
      <dgm:spPr/>
      <dgm:t>
        <a:bodyPr/>
        <a:lstStyle/>
        <a:p>
          <a:endParaRPr lang="en-US"/>
        </a:p>
      </dgm:t>
    </dgm:pt>
    <dgm:pt modelId="{0A2C982E-296B-45FC-A091-0ACBA65D2E9F}" type="sibTrans" cxnId="{580DECBA-5239-4D7F-B572-0A4E29B33EA3}">
      <dgm:prSet/>
      <dgm:spPr/>
      <dgm:t>
        <a:bodyPr/>
        <a:lstStyle/>
        <a:p>
          <a:endParaRPr lang="en-US"/>
        </a:p>
      </dgm:t>
    </dgm:pt>
    <dgm:pt modelId="{85CF5D29-30EA-4F97-8DA8-5C15F212ED7D}">
      <dgm:prSet phldrT="[Text]" custT="1"/>
      <dgm:spPr>
        <a:solidFill>
          <a:srgbClr val="99CCFF"/>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Tires</a:t>
          </a:r>
        </a:p>
      </dgm:t>
    </dgm:pt>
    <dgm:pt modelId="{760E174B-5985-48DC-9985-880B90B29ECB}" type="parTrans" cxnId="{4BAA1FEC-639C-4D44-ADF1-D3C11352BF3C}">
      <dgm:prSet/>
      <dgm:spPr/>
      <dgm:t>
        <a:bodyPr/>
        <a:lstStyle/>
        <a:p>
          <a:endParaRPr lang="en-US"/>
        </a:p>
      </dgm:t>
    </dgm:pt>
    <dgm:pt modelId="{B571A681-5826-45BF-B05D-E67CD96FA4D8}" type="sibTrans" cxnId="{4BAA1FEC-639C-4D44-ADF1-D3C11352BF3C}">
      <dgm:prSet/>
      <dgm:spPr/>
      <dgm:t>
        <a:bodyPr/>
        <a:lstStyle/>
        <a:p>
          <a:endParaRPr lang="en-US"/>
        </a:p>
      </dgm:t>
    </dgm:pt>
    <dgm:pt modelId="{D10C43C1-B71B-4F60-9BEB-463D30D2FB0C}">
      <dgm:prSet phldrT="[Text]" custT="1"/>
      <dgm:spPr>
        <a:solidFill>
          <a:srgbClr val="99CCFF"/>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Suspension</a:t>
          </a:r>
        </a:p>
      </dgm:t>
    </dgm:pt>
    <dgm:pt modelId="{CF6EDCD6-CB7C-497D-84DF-EF332AB486CD}" type="parTrans" cxnId="{4F50F1CB-A0A2-4577-9AA5-50122F33965C}">
      <dgm:prSet/>
      <dgm:spPr/>
      <dgm:t>
        <a:bodyPr/>
        <a:lstStyle/>
        <a:p>
          <a:endParaRPr lang="en-US"/>
        </a:p>
      </dgm:t>
    </dgm:pt>
    <dgm:pt modelId="{AD3F2634-1473-4032-BAE2-13F1CC1DC98D}" type="sibTrans" cxnId="{4F50F1CB-A0A2-4577-9AA5-50122F33965C}">
      <dgm:prSet/>
      <dgm:spPr/>
      <dgm:t>
        <a:bodyPr/>
        <a:lstStyle/>
        <a:p>
          <a:endParaRPr lang="en-US"/>
        </a:p>
      </dgm:t>
    </dgm:pt>
    <dgm:pt modelId="{68FDA728-05BA-4E9B-A3E5-AF26FF18EFD3}">
      <dgm:prSet phldrT="[Text]" custT="1"/>
      <dgm:spPr>
        <a:solidFill>
          <a:srgbClr val="99CCFF"/>
        </a:solidFill>
      </dgm:spPr>
      <dgm:t>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Overall mechanical condition</a:t>
          </a:r>
        </a:p>
      </dgm:t>
    </dgm:pt>
    <dgm:pt modelId="{862F86B9-16FA-43A4-9844-17BD7CC6D873}" type="parTrans" cxnId="{E4A44A91-1F91-4C63-A676-57049ED7E398}">
      <dgm:prSet/>
      <dgm:spPr/>
      <dgm:t>
        <a:bodyPr/>
        <a:lstStyle/>
        <a:p>
          <a:endParaRPr lang="en-US"/>
        </a:p>
      </dgm:t>
    </dgm:pt>
    <dgm:pt modelId="{F4942F7A-9713-45D1-B791-3D512286C500}" type="sibTrans" cxnId="{E4A44A91-1F91-4C63-A676-57049ED7E398}">
      <dgm:prSet/>
      <dgm:spPr/>
      <dgm:t>
        <a:bodyPr/>
        <a:lstStyle/>
        <a:p>
          <a:endParaRPr lang="en-US"/>
        </a:p>
      </dgm:t>
    </dgm:pt>
    <dgm:pt modelId="{C6E6905A-5CE2-4A7D-8707-547B3FD40EA2}" type="pres">
      <dgm:prSet presAssocID="{ED4A04AD-9FC7-492C-A94C-C4123642427E}" presName="cycle" presStyleCnt="0">
        <dgm:presLayoutVars>
          <dgm:dir/>
          <dgm:resizeHandles val="exact"/>
        </dgm:presLayoutVars>
      </dgm:prSet>
      <dgm:spPr/>
    </dgm:pt>
    <dgm:pt modelId="{A659568F-7501-401D-97E8-49BE12D9D0EA}" type="pres">
      <dgm:prSet presAssocID="{28E3BFD5-9859-458E-AC59-1C895381D3C2}" presName="node" presStyleLbl="node1" presStyleIdx="0" presStyleCnt="3" custScaleX="138402" custScaleY="127776" custRadScaleRad="95232" custRadScaleInc="-10733">
        <dgm:presLayoutVars>
          <dgm:bulletEnabled val="1"/>
        </dgm:presLayoutVars>
      </dgm:prSet>
      <dgm:spPr/>
    </dgm:pt>
    <dgm:pt modelId="{5CD4B51D-0E2A-4A99-895A-70BCA5094082}" type="pres">
      <dgm:prSet presAssocID="{28E3BFD5-9859-458E-AC59-1C895381D3C2}" presName="spNode" presStyleCnt="0"/>
      <dgm:spPr/>
    </dgm:pt>
    <dgm:pt modelId="{BDD54748-F466-4681-8EFE-E6A96C3AFEA6}" type="pres">
      <dgm:prSet presAssocID="{314B987F-A2D2-4E19-B9EC-428A9319B6DC}" presName="sibTrans" presStyleLbl="sibTrans1D1" presStyleIdx="0" presStyleCnt="3"/>
      <dgm:spPr/>
    </dgm:pt>
    <dgm:pt modelId="{D69E375B-2DA1-471D-A9D8-1137BDB661F5}" type="pres">
      <dgm:prSet presAssocID="{704CB901-DAF7-4D19-A131-2BBF0CC50C7B}" presName="node" presStyleLbl="node1" presStyleIdx="1" presStyleCnt="3" custScaleX="140970" custScaleY="127549" custRadScaleRad="123810" custRadScaleInc="-7066">
        <dgm:presLayoutVars>
          <dgm:bulletEnabled val="1"/>
        </dgm:presLayoutVars>
      </dgm:prSet>
      <dgm:spPr/>
    </dgm:pt>
    <dgm:pt modelId="{707D8972-4330-4937-84D6-46F6E1A70F02}" type="pres">
      <dgm:prSet presAssocID="{704CB901-DAF7-4D19-A131-2BBF0CC50C7B}" presName="spNode" presStyleCnt="0"/>
      <dgm:spPr/>
    </dgm:pt>
    <dgm:pt modelId="{3CB953B6-3612-4E8A-BA39-BCA81E95C840}" type="pres">
      <dgm:prSet presAssocID="{D1CCD3A0-6CEF-4BA0-8946-881AE8EBDA21}" presName="sibTrans" presStyleLbl="sibTrans1D1" presStyleIdx="1" presStyleCnt="3"/>
      <dgm:spPr/>
    </dgm:pt>
    <dgm:pt modelId="{D7554FCB-D98D-4620-9722-F54017D9BF22}" type="pres">
      <dgm:prSet presAssocID="{AC12FDA3-0615-4398-9EA2-473619F83C0A}" presName="node" presStyleLbl="node1" presStyleIdx="2" presStyleCnt="3" custScaleX="145346" custScaleY="127776" custRadScaleRad="129873" custRadScaleInc="5192">
        <dgm:presLayoutVars>
          <dgm:bulletEnabled val="1"/>
        </dgm:presLayoutVars>
      </dgm:prSet>
      <dgm:spPr/>
    </dgm:pt>
    <dgm:pt modelId="{446C1511-C203-4D8B-AB35-8DD028E8EDA6}" type="pres">
      <dgm:prSet presAssocID="{AC12FDA3-0615-4398-9EA2-473619F83C0A}" presName="spNode" presStyleCnt="0"/>
      <dgm:spPr/>
    </dgm:pt>
    <dgm:pt modelId="{B1844694-322E-4524-8D82-889413C38E0A}" type="pres">
      <dgm:prSet presAssocID="{7DC56F8B-2708-4CBE-9455-0C8F7BE77F23}" presName="sibTrans" presStyleLbl="sibTrans1D1" presStyleIdx="2" presStyleCnt="3"/>
      <dgm:spPr/>
    </dgm:pt>
  </dgm:ptLst>
  <dgm:cxnLst>
    <dgm:cxn modelId="{0421DB06-66A6-481D-9A20-2A91E397A391}" srcId="{28E3BFD5-9859-458E-AC59-1C895381D3C2}" destId="{2FB57253-4EA4-450A-97F5-1885DD1C4A8C}" srcOrd="4" destOrd="0" parTransId="{DDE87268-3D66-4252-8E53-0032D0587B8D}" sibTransId="{CCDBC81E-E487-4EA0-BF4D-FD1FEB0E3DDE}"/>
    <dgm:cxn modelId="{252DDB18-1F08-4443-B90F-6381AA0AE2CB}" type="presOf" srcId="{3BDE673A-1A84-4D6E-A52E-C1A728EBC437}" destId="{D69E375B-2DA1-471D-A9D8-1137BDB661F5}" srcOrd="0" destOrd="1" presId="urn:microsoft.com/office/officeart/2005/8/layout/cycle5"/>
    <dgm:cxn modelId="{1F8DE919-3816-4580-9DD5-747DBDF0B049}" type="presOf" srcId="{4EE085AC-2ACF-4656-8F47-1CAD6173F8E8}" destId="{A659568F-7501-401D-97E8-49BE12D9D0EA}" srcOrd="0" destOrd="4" presId="urn:microsoft.com/office/officeart/2005/8/layout/cycle5"/>
    <dgm:cxn modelId="{15565B1F-D24F-4B48-83E1-03FF0FFB8322}" type="presOf" srcId="{ED4A04AD-9FC7-492C-A94C-C4123642427E}" destId="{C6E6905A-5CE2-4A7D-8707-547B3FD40EA2}" srcOrd="0" destOrd="0" presId="urn:microsoft.com/office/officeart/2005/8/layout/cycle5"/>
    <dgm:cxn modelId="{0F49443F-958C-43AE-8B13-C351DA18F3AB}" type="presOf" srcId="{4DA3B6A9-56D4-414E-B5C8-1087949F462C}" destId="{A659568F-7501-401D-97E8-49BE12D9D0EA}" srcOrd="0" destOrd="2" presId="urn:microsoft.com/office/officeart/2005/8/layout/cycle5"/>
    <dgm:cxn modelId="{2697825E-4321-49EF-BCFF-0797B58C5194}" type="presOf" srcId="{85CF5D29-30EA-4F97-8DA8-5C15F212ED7D}" destId="{D7554FCB-D98D-4620-9722-F54017D9BF22}" srcOrd="0" destOrd="2" presId="urn:microsoft.com/office/officeart/2005/8/layout/cycle5"/>
    <dgm:cxn modelId="{08E9DE45-D25E-489B-8262-D0F8575C5F1C}" srcId="{704CB901-DAF7-4D19-A131-2BBF0CC50C7B}" destId="{0016D73F-1C6C-4333-881F-9A53A49EA3C5}" srcOrd="3" destOrd="0" parTransId="{149B12FE-2C97-4909-981E-CDE07515BE58}" sibTransId="{A5A767E6-DF24-43BA-8F9F-2776F82DD122}"/>
    <dgm:cxn modelId="{BE893B46-6983-436E-97DC-E1A28CF9AB91}" type="presOf" srcId="{314B987F-A2D2-4E19-B9EC-428A9319B6DC}" destId="{BDD54748-F466-4681-8EFE-E6A96C3AFEA6}" srcOrd="0" destOrd="0" presId="urn:microsoft.com/office/officeart/2005/8/layout/cycle5"/>
    <dgm:cxn modelId="{968DA968-FA5D-4C78-AF74-F11866B808F3}" srcId="{28E3BFD5-9859-458E-AC59-1C895381D3C2}" destId="{4EE085AC-2ACF-4656-8F47-1CAD6173F8E8}" srcOrd="3" destOrd="0" parTransId="{06B3F8E3-81FE-480F-9398-193D0E02D40D}" sibTransId="{356A83A5-17A4-4186-A30B-080C2DD6A6EC}"/>
    <dgm:cxn modelId="{3F4F6649-1787-48B4-9161-E0A23620B450}" srcId="{28E3BFD5-9859-458E-AC59-1C895381D3C2}" destId="{41D7A5C5-89C8-4A1B-8BEC-752C64BF4BCB}" srcOrd="0" destOrd="0" parTransId="{DD4C72F9-E7CC-4054-A01F-98AC1423A3B3}" sibTransId="{591F5A40-8372-4153-8B56-3AF4B8287142}"/>
    <dgm:cxn modelId="{A6A93B76-9126-4BD6-8267-0DCAC78AAF31}" srcId="{ED4A04AD-9FC7-492C-A94C-C4123642427E}" destId="{704CB901-DAF7-4D19-A131-2BBF0CC50C7B}" srcOrd="1" destOrd="0" parTransId="{1FAEAAE3-F5F0-40FA-9E4B-8AA2D5FFDEFA}" sibTransId="{D1CCD3A0-6CEF-4BA0-8946-881AE8EBDA21}"/>
    <dgm:cxn modelId="{4A8DD956-77D5-4729-9D93-B8A28E1E9782}" type="presOf" srcId="{704CB901-DAF7-4D19-A131-2BBF0CC50C7B}" destId="{D69E375B-2DA1-471D-A9D8-1137BDB661F5}" srcOrd="0" destOrd="0" presId="urn:microsoft.com/office/officeart/2005/8/layout/cycle5"/>
    <dgm:cxn modelId="{0A4FA778-D895-465E-8800-1A8ABE64BF40}" type="presOf" srcId="{28E3BFD5-9859-458E-AC59-1C895381D3C2}" destId="{A659568F-7501-401D-97E8-49BE12D9D0EA}" srcOrd="0" destOrd="0" presId="urn:microsoft.com/office/officeart/2005/8/layout/cycle5"/>
    <dgm:cxn modelId="{99E7837D-F9C4-444F-9A38-A98258D9B0A5}" srcId="{28E3BFD5-9859-458E-AC59-1C895381D3C2}" destId="{4DA3B6A9-56D4-414E-B5C8-1087949F462C}" srcOrd="1" destOrd="0" parTransId="{7CD1F824-9133-426F-96BF-CE5C39E79C6E}" sibTransId="{B0D729F5-D2DB-4EEA-A8E4-C88D883038C9}"/>
    <dgm:cxn modelId="{A3A76E87-14AB-4831-9A3C-88552CC206AD}" type="presOf" srcId="{891FF8DC-9E71-40C2-BC6D-21EA5394B0BE}" destId="{D69E375B-2DA1-471D-A9D8-1137BDB661F5}" srcOrd="0" destOrd="2" presId="urn:microsoft.com/office/officeart/2005/8/layout/cycle5"/>
    <dgm:cxn modelId="{FB036E89-B07D-4158-99C7-89F0FE2E20EF}" type="presOf" srcId="{2FB57253-4EA4-450A-97F5-1885DD1C4A8C}" destId="{A659568F-7501-401D-97E8-49BE12D9D0EA}" srcOrd="0" destOrd="5" presId="urn:microsoft.com/office/officeart/2005/8/layout/cycle5"/>
    <dgm:cxn modelId="{5D3A8389-1E4F-4EA4-B9EB-7012D2720DC8}" type="presOf" srcId="{AC12FDA3-0615-4398-9EA2-473619F83C0A}" destId="{D7554FCB-D98D-4620-9722-F54017D9BF22}" srcOrd="0" destOrd="0" presId="urn:microsoft.com/office/officeart/2005/8/layout/cycle5"/>
    <dgm:cxn modelId="{8FC2E58A-9A34-47A9-93E9-A9B502D8C885}" type="presOf" srcId="{41D7A5C5-89C8-4A1B-8BEC-752C64BF4BCB}" destId="{A659568F-7501-401D-97E8-49BE12D9D0EA}" srcOrd="0" destOrd="1" presId="urn:microsoft.com/office/officeart/2005/8/layout/cycle5"/>
    <dgm:cxn modelId="{E4A44A91-1F91-4C63-A676-57049ED7E398}" srcId="{AC12FDA3-0615-4398-9EA2-473619F83C0A}" destId="{68FDA728-05BA-4E9B-A3E5-AF26FF18EFD3}" srcOrd="3" destOrd="0" parTransId="{862F86B9-16FA-43A4-9844-17BD7CC6D873}" sibTransId="{F4942F7A-9713-45D1-B791-3D512286C500}"/>
    <dgm:cxn modelId="{5CF7E19C-3F9B-44EB-ADFA-AE1E3C18E741}" srcId="{ED4A04AD-9FC7-492C-A94C-C4123642427E}" destId="{28E3BFD5-9859-458E-AC59-1C895381D3C2}" srcOrd="0" destOrd="0" parTransId="{94EF1892-B4A3-4882-96AA-096F7000570B}" sibTransId="{314B987F-A2D2-4E19-B9EC-428A9319B6DC}"/>
    <dgm:cxn modelId="{B1BAA5AA-165D-4E6D-8E4A-07CA5FBF2874}" type="presOf" srcId="{D10C43C1-B71B-4F60-9BEB-463D30D2FB0C}" destId="{D7554FCB-D98D-4620-9722-F54017D9BF22}" srcOrd="0" destOrd="3" presId="urn:microsoft.com/office/officeart/2005/8/layout/cycle5"/>
    <dgm:cxn modelId="{8AD4B4B1-CF26-4AC0-8867-0256EC38B684}" type="presOf" srcId="{3F18C569-441D-4789-9CD2-04FB30150BD8}" destId="{A659568F-7501-401D-97E8-49BE12D9D0EA}" srcOrd="0" destOrd="3" presId="urn:microsoft.com/office/officeart/2005/8/layout/cycle5"/>
    <dgm:cxn modelId="{AFD73EB3-2BFA-4535-9DA4-B12B6F4BD6E9}" type="presOf" srcId="{D1CCD3A0-6CEF-4BA0-8946-881AE8EBDA21}" destId="{3CB953B6-3612-4E8A-BA39-BCA81E95C840}" srcOrd="0" destOrd="0" presId="urn:microsoft.com/office/officeart/2005/8/layout/cycle5"/>
    <dgm:cxn modelId="{BC1FA4B6-3CFB-4608-A70D-DDF74AC5B0FA}" type="presOf" srcId="{68FDA728-05BA-4E9B-A3E5-AF26FF18EFD3}" destId="{D7554FCB-D98D-4620-9722-F54017D9BF22}" srcOrd="0" destOrd="4" presId="urn:microsoft.com/office/officeart/2005/8/layout/cycle5"/>
    <dgm:cxn modelId="{CCFFADBA-4FA3-4A7E-BECF-8B0C1431EAB0}" srcId="{704CB901-DAF7-4D19-A131-2BBF0CC50C7B}" destId="{891FF8DC-9E71-40C2-BC6D-21EA5394B0BE}" srcOrd="1" destOrd="0" parTransId="{0AF8C537-AF2F-47A1-840C-0621FB431E0F}" sibTransId="{796AF412-C873-4CA5-AE37-7DBBC5D1470E}"/>
    <dgm:cxn modelId="{580DECBA-5239-4D7F-B572-0A4E29B33EA3}" srcId="{AC12FDA3-0615-4398-9EA2-473619F83C0A}" destId="{103FA4D7-50A6-41FA-86C2-35E319B8AB82}" srcOrd="0" destOrd="0" parTransId="{94EAD3A8-95E0-482C-AD6A-407FB708F40E}" sibTransId="{0A2C982E-296B-45FC-A091-0ACBA65D2E9F}"/>
    <dgm:cxn modelId="{917A20BD-373A-4A04-B106-9255480351D8}" srcId="{ED4A04AD-9FC7-492C-A94C-C4123642427E}" destId="{AC12FDA3-0615-4398-9EA2-473619F83C0A}" srcOrd="2" destOrd="0" parTransId="{718AD939-0124-4109-9586-EEA7E70F021E}" sibTransId="{7DC56F8B-2708-4CBE-9455-0C8F7BE77F23}"/>
    <dgm:cxn modelId="{30A09EC3-1516-44A3-8062-07E6679439F8}" type="presOf" srcId="{4E822CAA-8FB0-459F-9989-4EDD0F3776B1}" destId="{D69E375B-2DA1-471D-A9D8-1137BDB661F5}" srcOrd="0" destOrd="3" presId="urn:microsoft.com/office/officeart/2005/8/layout/cycle5"/>
    <dgm:cxn modelId="{4F50F1CB-A0A2-4577-9AA5-50122F33965C}" srcId="{AC12FDA3-0615-4398-9EA2-473619F83C0A}" destId="{D10C43C1-B71B-4F60-9BEB-463D30D2FB0C}" srcOrd="2" destOrd="0" parTransId="{CF6EDCD6-CB7C-497D-84DF-EF332AB486CD}" sibTransId="{AD3F2634-1473-4032-BAE2-13F1CC1DC98D}"/>
    <dgm:cxn modelId="{E9E895CE-7D78-4222-957C-8C5AB3849B2A}" type="presOf" srcId="{7DC56F8B-2708-4CBE-9455-0C8F7BE77F23}" destId="{B1844694-322E-4524-8D82-889413C38E0A}" srcOrd="0" destOrd="0" presId="urn:microsoft.com/office/officeart/2005/8/layout/cycle5"/>
    <dgm:cxn modelId="{CAE613D4-72A6-43E2-816B-16BA3312F35E}" srcId="{704CB901-DAF7-4D19-A131-2BBF0CC50C7B}" destId="{4E822CAA-8FB0-459F-9989-4EDD0F3776B1}" srcOrd="2" destOrd="0" parTransId="{946E5256-8722-4C09-BA8F-5FCDA8BFDC0F}" sibTransId="{F222E141-C0C6-46D9-83A9-AEB1D3D2F3CF}"/>
    <dgm:cxn modelId="{CA638AD7-25D2-41F3-8266-50199E9C5FA0}" type="presOf" srcId="{103FA4D7-50A6-41FA-86C2-35E319B8AB82}" destId="{D7554FCB-D98D-4620-9722-F54017D9BF22}" srcOrd="0" destOrd="1" presId="urn:microsoft.com/office/officeart/2005/8/layout/cycle5"/>
    <dgm:cxn modelId="{00D701DA-BC05-4902-B369-35075386F5E3}" srcId="{704CB901-DAF7-4D19-A131-2BBF0CC50C7B}" destId="{3BDE673A-1A84-4D6E-A52E-C1A728EBC437}" srcOrd="0" destOrd="0" parTransId="{F89BC780-9D62-43D4-8762-FE03809A050F}" sibTransId="{5A3E9D51-F045-4727-914D-23D26233165E}"/>
    <dgm:cxn modelId="{06E9C0DB-DB83-462F-9E85-5433733FC73B}" type="presOf" srcId="{0016D73F-1C6C-4333-881F-9A53A49EA3C5}" destId="{D69E375B-2DA1-471D-A9D8-1137BDB661F5}" srcOrd="0" destOrd="4" presId="urn:microsoft.com/office/officeart/2005/8/layout/cycle5"/>
    <dgm:cxn modelId="{1153F4DF-766D-4F3B-933A-7434F53F7BA8}" srcId="{28E3BFD5-9859-458E-AC59-1C895381D3C2}" destId="{3F18C569-441D-4789-9CD2-04FB30150BD8}" srcOrd="2" destOrd="0" parTransId="{9A23AC19-A069-4648-A3D9-D18946E03D1F}" sibTransId="{DB4BCC36-3847-4035-B811-D71B2C242DC1}"/>
    <dgm:cxn modelId="{4BAA1FEC-639C-4D44-ADF1-D3C11352BF3C}" srcId="{AC12FDA3-0615-4398-9EA2-473619F83C0A}" destId="{85CF5D29-30EA-4F97-8DA8-5C15F212ED7D}" srcOrd="1" destOrd="0" parTransId="{760E174B-5985-48DC-9985-880B90B29ECB}" sibTransId="{B571A681-5826-45BF-B05D-E67CD96FA4D8}"/>
    <dgm:cxn modelId="{FD693626-F8DC-495A-B0C4-4F12F48FC512}" type="presParOf" srcId="{C6E6905A-5CE2-4A7D-8707-547B3FD40EA2}" destId="{A659568F-7501-401D-97E8-49BE12D9D0EA}" srcOrd="0" destOrd="0" presId="urn:microsoft.com/office/officeart/2005/8/layout/cycle5"/>
    <dgm:cxn modelId="{2EE1C1B8-8ED4-4217-BDAA-F528B1D4687F}" type="presParOf" srcId="{C6E6905A-5CE2-4A7D-8707-547B3FD40EA2}" destId="{5CD4B51D-0E2A-4A99-895A-70BCA5094082}" srcOrd="1" destOrd="0" presId="urn:microsoft.com/office/officeart/2005/8/layout/cycle5"/>
    <dgm:cxn modelId="{988FD991-AC77-448A-AC23-E8FA93C875B9}" type="presParOf" srcId="{C6E6905A-5CE2-4A7D-8707-547B3FD40EA2}" destId="{BDD54748-F466-4681-8EFE-E6A96C3AFEA6}" srcOrd="2" destOrd="0" presId="urn:microsoft.com/office/officeart/2005/8/layout/cycle5"/>
    <dgm:cxn modelId="{F953640A-041C-42E8-905B-3911D85A7244}" type="presParOf" srcId="{C6E6905A-5CE2-4A7D-8707-547B3FD40EA2}" destId="{D69E375B-2DA1-471D-A9D8-1137BDB661F5}" srcOrd="3" destOrd="0" presId="urn:microsoft.com/office/officeart/2005/8/layout/cycle5"/>
    <dgm:cxn modelId="{326AC2DF-2C36-4A03-9266-CB257245130E}" type="presParOf" srcId="{C6E6905A-5CE2-4A7D-8707-547B3FD40EA2}" destId="{707D8972-4330-4937-84D6-46F6E1A70F02}" srcOrd="4" destOrd="0" presId="urn:microsoft.com/office/officeart/2005/8/layout/cycle5"/>
    <dgm:cxn modelId="{00CED46D-B06E-4C09-A193-E911C2FCD390}" type="presParOf" srcId="{C6E6905A-5CE2-4A7D-8707-547B3FD40EA2}" destId="{3CB953B6-3612-4E8A-BA39-BCA81E95C840}" srcOrd="5" destOrd="0" presId="urn:microsoft.com/office/officeart/2005/8/layout/cycle5"/>
    <dgm:cxn modelId="{4B08D2DE-39EE-4896-B2C7-08CC8CFF17B1}" type="presParOf" srcId="{C6E6905A-5CE2-4A7D-8707-547B3FD40EA2}" destId="{D7554FCB-D98D-4620-9722-F54017D9BF22}" srcOrd="6" destOrd="0" presId="urn:microsoft.com/office/officeart/2005/8/layout/cycle5"/>
    <dgm:cxn modelId="{77D4EBCB-B1BC-4D92-A4AF-2F94E159B233}" type="presParOf" srcId="{C6E6905A-5CE2-4A7D-8707-547B3FD40EA2}" destId="{446C1511-C203-4D8B-AB35-8DD028E8EDA6}" srcOrd="7" destOrd="0" presId="urn:microsoft.com/office/officeart/2005/8/layout/cycle5"/>
    <dgm:cxn modelId="{550E3BAF-7000-4215-991C-2365171F52AE}" type="presParOf" srcId="{C6E6905A-5CE2-4A7D-8707-547B3FD40EA2}" destId="{B1844694-322E-4524-8D82-889413C38E0A}"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75407-8607-435F-A755-A47AB7E95069}"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29AADD-9B26-48AE-AAFA-4D86CF519ED8}">
      <dgm:prSet phldrT="[Text]"/>
      <dgm:spPr>
        <a:solidFill>
          <a:srgbClr val="FFC000"/>
        </a:solidFill>
      </dgm:spPr>
      <dgm:t>
        <a:bodyPr/>
        <a:lstStyle/>
        <a:p>
          <a:r>
            <a:rPr lang="en-US" dirty="0"/>
            <a:t>Basic Speed Law</a:t>
          </a:r>
        </a:p>
      </dgm:t>
    </dgm:pt>
    <dgm:pt modelId="{E623B6F4-2D3C-457F-A4C9-B2A7E8EBF546}" type="parTrans" cxnId="{420A986D-E191-472A-B2DB-2204DBBC3706}">
      <dgm:prSet/>
      <dgm:spPr/>
      <dgm:t>
        <a:bodyPr/>
        <a:lstStyle/>
        <a:p>
          <a:endParaRPr lang="en-US"/>
        </a:p>
      </dgm:t>
    </dgm:pt>
    <dgm:pt modelId="{E207F91E-4328-442B-8CA0-724C9948711C}" type="sibTrans" cxnId="{420A986D-E191-472A-B2DB-2204DBBC3706}">
      <dgm:prSet/>
      <dgm:spPr/>
      <dgm:t>
        <a:bodyPr/>
        <a:lstStyle/>
        <a:p>
          <a:endParaRPr lang="en-US"/>
        </a:p>
      </dgm:t>
    </dgm:pt>
    <dgm:pt modelId="{2717106D-2B9D-4606-ADCC-9FA50F4A0A40}">
      <dgm:prSet phldrT="[Text]"/>
      <dgm:spPr>
        <a:solidFill>
          <a:srgbClr val="00B0F0"/>
        </a:solidFill>
      </dgm:spPr>
      <dgm:t>
        <a:bodyPr/>
        <a:lstStyle/>
        <a:p>
          <a:r>
            <a:rPr lang="en-US" dirty="0"/>
            <a:t>Statutory Speed Law</a:t>
          </a:r>
        </a:p>
      </dgm:t>
    </dgm:pt>
    <dgm:pt modelId="{C342AF08-1AC0-4596-9051-3BB600A585C0}" type="parTrans" cxnId="{FF47E97B-A8E7-49D3-9442-DD93E193D3E0}">
      <dgm:prSet/>
      <dgm:spPr/>
      <dgm:t>
        <a:bodyPr/>
        <a:lstStyle/>
        <a:p>
          <a:endParaRPr lang="en-US"/>
        </a:p>
      </dgm:t>
    </dgm:pt>
    <dgm:pt modelId="{7F7F8EB9-F092-422A-9E50-2E9EC74FB434}" type="sibTrans" cxnId="{FF47E97B-A8E7-49D3-9442-DD93E193D3E0}">
      <dgm:prSet/>
      <dgm:spPr/>
      <dgm:t>
        <a:bodyPr/>
        <a:lstStyle/>
        <a:p>
          <a:endParaRPr lang="en-US"/>
        </a:p>
      </dgm:t>
    </dgm:pt>
    <dgm:pt modelId="{7FB07C61-E6EE-4FAC-9327-210B30B389E0}">
      <dgm:prSet phldrT="[Text]"/>
      <dgm:spPr>
        <a:ln>
          <a:solidFill>
            <a:srgbClr val="FFC000"/>
          </a:solidFill>
        </a:ln>
      </dgm:spPr>
      <dgm:t>
        <a:bodyPr/>
        <a:lstStyle/>
        <a:p>
          <a:r>
            <a:rPr lang="en-US" i="1" dirty="0"/>
            <a:t>No person shall drive a vehicle at a speed greater than is reasonable and prudent under the conditions.</a:t>
          </a:r>
        </a:p>
      </dgm:t>
    </dgm:pt>
    <dgm:pt modelId="{D6E10AE4-154D-4ED8-861A-FD05C0150B94}" type="parTrans" cxnId="{33DE8CB0-856C-4C5F-90D7-5B62557CB224}">
      <dgm:prSet/>
      <dgm:spPr/>
      <dgm:t>
        <a:bodyPr/>
        <a:lstStyle/>
        <a:p>
          <a:endParaRPr lang="en-US"/>
        </a:p>
      </dgm:t>
    </dgm:pt>
    <dgm:pt modelId="{096A58AB-A67F-4BD4-A382-1803F5C01656}" type="sibTrans" cxnId="{33DE8CB0-856C-4C5F-90D7-5B62557CB224}">
      <dgm:prSet/>
      <dgm:spPr/>
      <dgm:t>
        <a:bodyPr/>
        <a:lstStyle/>
        <a:p>
          <a:endParaRPr lang="en-US"/>
        </a:p>
      </dgm:t>
    </dgm:pt>
    <dgm:pt modelId="{C08618B4-CDF4-4F09-9C08-144B0F31A0EC}">
      <dgm:prSet phldrT="[Text]"/>
      <dgm:spPr>
        <a:ln>
          <a:solidFill>
            <a:srgbClr val="00B0F0"/>
          </a:solidFill>
        </a:ln>
      </dgm:spPr>
      <dgm:t>
        <a:bodyPr/>
        <a:lstStyle/>
        <a:p>
          <a:r>
            <a:rPr lang="en-US" u="sng" dirty="0"/>
            <a:t>Absolute Speed Law:</a:t>
          </a:r>
          <a:r>
            <a:rPr lang="en-US" u="none" dirty="0"/>
            <a:t> </a:t>
          </a:r>
          <a:r>
            <a:rPr lang="en-US" dirty="0"/>
            <a:t>Specifies a numerical value that is the speed limit.</a:t>
          </a:r>
        </a:p>
      </dgm:t>
    </dgm:pt>
    <dgm:pt modelId="{A57194FA-14FD-43DE-8EFF-6C7DF354DFE7}" type="parTrans" cxnId="{527401AB-C350-4572-9149-4B0DB37E27F1}">
      <dgm:prSet/>
      <dgm:spPr/>
      <dgm:t>
        <a:bodyPr/>
        <a:lstStyle/>
        <a:p>
          <a:endParaRPr lang="en-US"/>
        </a:p>
      </dgm:t>
    </dgm:pt>
    <dgm:pt modelId="{1AEEC892-7C95-497D-BBC8-67CCA50B6295}" type="sibTrans" cxnId="{527401AB-C350-4572-9149-4B0DB37E27F1}">
      <dgm:prSet/>
      <dgm:spPr/>
      <dgm:t>
        <a:bodyPr/>
        <a:lstStyle/>
        <a:p>
          <a:endParaRPr lang="en-US"/>
        </a:p>
      </dgm:t>
    </dgm:pt>
    <dgm:pt modelId="{3783E1C1-2EDF-4D14-91EC-C3E404DE23F0}">
      <dgm:prSet phldrT="[Text]"/>
      <dgm:spPr>
        <a:ln>
          <a:solidFill>
            <a:srgbClr val="00B0F0"/>
          </a:solidFill>
        </a:ln>
      </dgm:spPr>
      <dgm:t>
        <a:bodyPr/>
        <a:lstStyle/>
        <a:p>
          <a:r>
            <a:rPr lang="en-US" u="sng" dirty="0"/>
            <a:t>Prima Facie Speed Law:</a:t>
          </a:r>
          <a:r>
            <a:rPr lang="en-US" u="none" dirty="0"/>
            <a:t> </a:t>
          </a:r>
          <a:r>
            <a:rPr lang="en-US" dirty="0"/>
            <a:t>Numerical limit above which drivers are presumed to be driving unlawfully.</a:t>
          </a:r>
        </a:p>
      </dgm:t>
    </dgm:pt>
    <dgm:pt modelId="{E840F12E-57ED-43E1-9473-37150707B989}" type="parTrans" cxnId="{E706A1A8-F657-4512-AF32-8FE8C4FB2A1B}">
      <dgm:prSet/>
      <dgm:spPr/>
    </dgm:pt>
    <dgm:pt modelId="{16F47223-670C-4AEB-B84E-E0E7699702AB}" type="sibTrans" cxnId="{E706A1A8-F657-4512-AF32-8FE8C4FB2A1B}">
      <dgm:prSet/>
      <dgm:spPr/>
    </dgm:pt>
    <dgm:pt modelId="{37834ED2-9B82-4F6B-9207-37A06F19EF84}" type="pres">
      <dgm:prSet presAssocID="{87F75407-8607-435F-A755-A47AB7E95069}" presName="linear" presStyleCnt="0">
        <dgm:presLayoutVars>
          <dgm:dir/>
          <dgm:animLvl val="lvl"/>
          <dgm:resizeHandles val="exact"/>
        </dgm:presLayoutVars>
      </dgm:prSet>
      <dgm:spPr/>
    </dgm:pt>
    <dgm:pt modelId="{680000F0-5831-4B96-99C8-36815088468F}" type="pres">
      <dgm:prSet presAssocID="{0529AADD-9B26-48AE-AAFA-4D86CF519ED8}" presName="parentLin" presStyleCnt="0"/>
      <dgm:spPr/>
    </dgm:pt>
    <dgm:pt modelId="{BE35C475-C88D-45B0-9A93-1AC1603102B6}" type="pres">
      <dgm:prSet presAssocID="{0529AADD-9B26-48AE-AAFA-4D86CF519ED8}" presName="parentLeftMargin" presStyleLbl="node1" presStyleIdx="0" presStyleCnt="2"/>
      <dgm:spPr/>
    </dgm:pt>
    <dgm:pt modelId="{A672633C-9F51-4514-A945-3E8361CD5ADD}" type="pres">
      <dgm:prSet presAssocID="{0529AADD-9B26-48AE-AAFA-4D86CF519ED8}" presName="parentText" presStyleLbl="node1" presStyleIdx="0" presStyleCnt="2" custLinFactNeighborY="3465">
        <dgm:presLayoutVars>
          <dgm:chMax val="0"/>
          <dgm:bulletEnabled val="1"/>
        </dgm:presLayoutVars>
      </dgm:prSet>
      <dgm:spPr/>
    </dgm:pt>
    <dgm:pt modelId="{984DBB15-06FD-43FD-8595-AC326F5E4D44}" type="pres">
      <dgm:prSet presAssocID="{0529AADD-9B26-48AE-AAFA-4D86CF519ED8}" presName="negativeSpace" presStyleCnt="0"/>
      <dgm:spPr/>
    </dgm:pt>
    <dgm:pt modelId="{0A23699F-5D7C-4F68-9A9F-149571AEC8A7}" type="pres">
      <dgm:prSet presAssocID="{0529AADD-9B26-48AE-AAFA-4D86CF519ED8}" presName="childText" presStyleLbl="conFgAcc1" presStyleIdx="0" presStyleCnt="2">
        <dgm:presLayoutVars>
          <dgm:bulletEnabled val="1"/>
        </dgm:presLayoutVars>
      </dgm:prSet>
      <dgm:spPr/>
    </dgm:pt>
    <dgm:pt modelId="{1566CD63-D289-4137-83A5-B8EC0B754DC4}" type="pres">
      <dgm:prSet presAssocID="{E207F91E-4328-442B-8CA0-724C9948711C}" presName="spaceBetweenRectangles" presStyleCnt="0"/>
      <dgm:spPr/>
    </dgm:pt>
    <dgm:pt modelId="{562B374F-F435-4026-BE93-891ABF24B5CE}" type="pres">
      <dgm:prSet presAssocID="{2717106D-2B9D-4606-ADCC-9FA50F4A0A40}" presName="parentLin" presStyleCnt="0"/>
      <dgm:spPr/>
    </dgm:pt>
    <dgm:pt modelId="{B45DCD3F-97D2-49F2-B40A-10CDCC73CCE5}" type="pres">
      <dgm:prSet presAssocID="{2717106D-2B9D-4606-ADCC-9FA50F4A0A40}" presName="parentLeftMargin" presStyleLbl="node1" presStyleIdx="0" presStyleCnt="2"/>
      <dgm:spPr/>
    </dgm:pt>
    <dgm:pt modelId="{46AC41CB-061F-4286-99B8-76A4711C5E6F}" type="pres">
      <dgm:prSet presAssocID="{2717106D-2B9D-4606-ADCC-9FA50F4A0A40}" presName="parentText" presStyleLbl="node1" presStyleIdx="1" presStyleCnt="2" custLinFactNeighborX="-7407" custLinFactNeighborY="2976">
        <dgm:presLayoutVars>
          <dgm:chMax val="0"/>
          <dgm:bulletEnabled val="1"/>
        </dgm:presLayoutVars>
      </dgm:prSet>
      <dgm:spPr/>
    </dgm:pt>
    <dgm:pt modelId="{6A51CE8A-AD73-4F67-83C4-A09DEB0B9383}" type="pres">
      <dgm:prSet presAssocID="{2717106D-2B9D-4606-ADCC-9FA50F4A0A40}" presName="negativeSpace" presStyleCnt="0"/>
      <dgm:spPr/>
    </dgm:pt>
    <dgm:pt modelId="{37BF019C-1453-47B1-97C3-19CE3AEF1EBA}" type="pres">
      <dgm:prSet presAssocID="{2717106D-2B9D-4606-ADCC-9FA50F4A0A40}" presName="childText" presStyleLbl="conFgAcc1" presStyleIdx="1" presStyleCnt="2">
        <dgm:presLayoutVars>
          <dgm:bulletEnabled val="1"/>
        </dgm:presLayoutVars>
      </dgm:prSet>
      <dgm:spPr/>
    </dgm:pt>
  </dgm:ptLst>
  <dgm:cxnLst>
    <dgm:cxn modelId="{A40D6820-528A-44AC-BB5A-DBD428A02202}" type="presOf" srcId="{C08618B4-CDF4-4F09-9C08-144B0F31A0EC}" destId="{37BF019C-1453-47B1-97C3-19CE3AEF1EBA}" srcOrd="0" destOrd="0" presId="urn:microsoft.com/office/officeart/2005/8/layout/list1"/>
    <dgm:cxn modelId="{54E86D31-4464-4B57-96CF-CADDD443E9AE}" type="presOf" srcId="{0529AADD-9B26-48AE-AAFA-4D86CF519ED8}" destId="{A672633C-9F51-4514-A945-3E8361CD5ADD}" srcOrd="1" destOrd="0" presId="urn:microsoft.com/office/officeart/2005/8/layout/list1"/>
    <dgm:cxn modelId="{BD35373F-06DE-4707-9563-932DCEB15EAC}" type="presOf" srcId="{7FB07C61-E6EE-4FAC-9327-210B30B389E0}" destId="{0A23699F-5D7C-4F68-9A9F-149571AEC8A7}" srcOrd="0" destOrd="0" presId="urn:microsoft.com/office/officeart/2005/8/layout/list1"/>
    <dgm:cxn modelId="{420A986D-E191-472A-B2DB-2204DBBC3706}" srcId="{87F75407-8607-435F-A755-A47AB7E95069}" destId="{0529AADD-9B26-48AE-AAFA-4D86CF519ED8}" srcOrd="0" destOrd="0" parTransId="{E623B6F4-2D3C-457F-A4C9-B2A7E8EBF546}" sibTransId="{E207F91E-4328-442B-8CA0-724C9948711C}"/>
    <dgm:cxn modelId="{A8EBDE56-5B84-4C37-9C42-14223BF2359A}" type="presOf" srcId="{3783E1C1-2EDF-4D14-91EC-C3E404DE23F0}" destId="{37BF019C-1453-47B1-97C3-19CE3AEF1EBA}" srcOrd="0" destOrd="1" presId="urn:microsoft.com/office/officeart/2005/8/layout/list1"/>
    <dgm:cxn modelId="{FF47E97B-A8E7-49D3-9442-DD93E193D3E0}" srcId="{87F75407-8607-435F-A755-A47AB7E95069}" destId="{2717106D-2B9D-4606-ADCC-9FA50F4A0A40}" srcOrd="1" destOrd="0" parTransId="{C342AF08-1AC0-4596-9051-3BB600A585C0}" sibTransId="{7F7F8EB9-F092-422A-9E50-2E9EC74FB434}"/>
    <dgm:cxn modelId="{1354198E-C2ED-406B-BD31-252A7EABCF78}" type="presOf" srcId="{0529AADD-9B26-48AE-AAFA-4D86CF519ED8}" destId="{BE35C475-C88D-45B0-9A93-1AC1603102B6}" srcOrd="0" destOrd="0" presId="urn:microsoft.com/office/officeart/2005/8/layout/list1"/>
    <dgm:cxn modelId="{E706A1A8-F657-4512-AF32-8FE8C4FB2A1B}" srcId="{2717106D-2B9D-4606-ADCC-9FA50F4A0A40}" destId="{3783E1C1-2EDF-4D14-91EC-C3E404DE23F0}" srcOrd="1" destOrd="0" parTransId="{E840F12E-57ED-43E1-9473-37150707B989}" sibTransId="{16F47223-670C-4AEB-B84E-E0E7699702AB}"/>
    <dgm:cxn modelId="{527401AB-C350-4572-9149-4B0DB37E27F1}" srcId="{2717106D-2B9D-4606-ADCC-9FA50F4A0A40}" destId="{C08618B4-CDF4-4F09-9C08-144B0F31A0EC}" srcOrd="0" destOrd="0" parTransId="{A57194FA-14FD-43DE-8EFF-6C7DF354DFE7}" sibTransId="{1AEEC892-7C95-497D-BBC8-67CCA50B6295}"/>
    <dgm:cxn modelId="{33DE8CB0-856C-4C5F-90D7-5B62557CB224}" srcId="{0529AADD-9B26-48AE-AAFA-4D86CF519ED8}" destId="{7FB07C61-E6EE-4FAC-9327-210B30B389E0}" srcOrd="0" destOrd="0" parTransId="{D6E10AE4-154D-4ED8-861A-FD05C0150B94}" sibTransId="{096A58AB-A67F-4BD4-A382-1803F5C01656}"/>
    <dgm:cxn modelId="{315022D0-48AE-4CFA-B202-E360376C372F}" type="presOf" srcId="{2717106D-2B9D-4606-ADCC-9FA50F4A0A40}" destId="{46AC41CB-061F-4286-99B8-76A4711C5E6F}" srcOrd="1" destOrd="0" presId="urn:microsoft.com/office/officeart/2005/8/layout/list1"/>
    <dgm:cxn modelId="{F1B583D3-B84F-4562-914C-82E1F49F77D2}" type="presOf" srcId="{2717106D-2B9D-4606-ADCC-9FA50F4A0A40}" destId="{B45DCD3F-97D2-49F2-B40A-10CDCC73CCE5}" srcOrd="0" destOrd="0" presId="urn:microsoft.com/office/officeart/2005/8/layout/list1"/>
    <dgm:cxn modelId="{83EBB4D6-ADD5-43C8-8E7A-4C61A69A00CD}" type="presOf" srcId="{87F75407-8607-435F-A755-A47AB7E95069}" destId="{37834ED2-9B82-4F6B-9207-37A06F19EF84}" srcOrd="0" destOrd="0" presId="urn:microsoft.com/office/officeart/2005/8/layout/list1"/>
    <dgm:cxn modelId="{9DBCEC39-4811-4DD6-B55B-E1719C6B7F36}" type="presParOf" srcId="{37834ED2-9B82-4F6B-9207-37A06F19EF84}" destId="{680000F0-5831-4B96-99C8-36815088468F}" srcOrd="0" destOrd="0" presId="urn:microsoft.com/office/officeart/2005/8/layout/list1"/>
    <dgm:cxn modelId="{DF302DE9-79E5-4F9A-A978-300E96A10AAE}" type="presParOf" srcId="{680000F0-5831-4B96-99C8-36815088468F}" destId="{BE35C475-C88D-45B0-9A93-1AC1603102B6}" srcOrd="0" destOrd="0" presId="urn:microsoft.com/office/officeart/2005/8/layout/list1"/>
    <dgm:cxn modelId="{5E05D9A7-5448-4294-B83F-8B2830891BDF}" type="presParOf" srcId="{680000F0-5831-4B96-99C8-36815088468F}" destId="{A672633C-9F51-4514-A945-3E8361CD5ADD}" srcOrd="1" destOrd="0" presId="urn:microsoft.com/office/officeart/2005/8/layout/list1"/>
    <dgm:cxn modelId="{432C5C92-A9A6-4235-B02A-C9A356F2A4CC}" type="presParOf" srcId="{37834ED2-9B82-4F6B-9207-37A06F19EF84}" destId="{984DBB15-06FD-43FD-8595-AC326F5E4D44}" srcOrd="1" destOrd="0" presId="urn:microsoft.com/office/officeart/2005/8/layout/list1"/>
    <dgm:cxn modelId="{7BB44C2D-072F-4EBA-A534-D5C05B030529}" type="presParOf" srcId="{37834ED2-9B82-4F6B-9207-37A06F19EF84}" destId="{0A23699F-5D7C-4F68-9A9F-149571AEC8A7}" srcOrd="2" destOrd="0" presId="urn:microsoft.com/office/officeart/2005/8/layout/list1"/>
    <dgm:cxn modelId="{E85C8F20-E0EA-48EE-A385-D1F2984DE7FA}" type="presParOf" srcId="{37834ED2-9B82-4F6B-9207-37A06F19EF84}" destId="{1566CD63-D289-4137-83A5-B8EC0B754DC4}" srcOrd="3" destOrd="0" presId="urn:microsoft.com/office/officeart/2005/8/layout/list1"/>
    <dgm:cxn modelId="{89869B8A-B4B4-4EB9-82A2-DFDF917C3687}" type="presParOf" srcId="{37834ED2-9B82-4F6B-9207-37A06F19EF84}" destId="{562B374F-F435-4026-BE93-891ABF24B5CE}" srcOrd="4" destOrd="0" presId="urn:microsoft.com/office/officeart/2005/8/layout/list1"/>
    <dgm:cxn modelId="{D7D18868-C3C4-40A6-9A8E-F73123528C0A}" type="presParOf" srcId="{562B374F-F435-4026-BE93-891ABF24B5CE}" destId="{B45DCD3F-97D2-49F2-B40A-10CDCC73CCE5}" srcOrd="0" destOrd="0" presId="urn:microsoft.com/office/officeart/2005/8/layout/list1"/>
    <dgm:cxn modelId="{0783DA35-14B1-4384-BA61-110396126F22}" type="presParOf" srcId="{562B374F-F435-4026-BE93-891ABF24B5CE}" destId="{46AC41CB-061F-4286-99B8-76A4711C5E6F}" srcOrd="1" destOrd="0" presId="urn:microsoft.com/office/officeart/2005/8/layout/list1"/>
    <dgm:cxn modelId="{40F7F1ED-33DA-442C-B105-F1E6A08E4C2D}" type="presParOf" srcId="{37834ED2-9B82-4F6B-9207-37A06F19EF84}" destId="{6A51CE8A-AD73-4F67-83C4-A09DEB0B9383}" srcOrd="5" destOrd="0" presId="urn:microsoft.com/office/officeart/2005/8/layout/list1"/>
    <dgm:cxn modelId="{FC002977-C84F-4DA3-A8BD-6C915929D489}" type="presParOf" srcId="{37834ED2-9B82-4F6B-9207-37A06F19EF84}" destId="{37BF019C-1453-47B1-97C3-19CE3AEF1EB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9568F-7501-401D-97E8-49BE12D9D0EA}">
      <dsp:nvSpPr>
        <dsp:cNvPr id="0" name=""/>
        <dsp:cNvSpPr/>
      </dsp:nvSpPr>
      <dsp:spPr>
        <a:xfrm>
          <a:off x="2590801" y="-1445"/>
          <a:ext cx="3052330" cy="1831689"/>
        </a:xfrm>
        <a:prstGeom prst="roundRect">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Tahoma" panose="020B0604030504040204" pitchFamily="34" charset="0"/>
              <a:ea typeface="Tahoma" panose="020B0604030504040204" pitchFamily="34" charset="0"/>
              <a:cs typeface="Tahoma" panose="020B0604030504040204" pitchFamily="34" charset="0"/>
            </a:rPr>
            <a:t>Operator</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Age</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Experience</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Sobriety</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Fatigue</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Physical Condition</a:t>
          </a:r>
        </a:p>
      </dsp:txBody>
      <dsp:txXfrm>
        <a:off x="2680217" y="87971"/>
        <a:ext cx="2873498" cy="1652857"/>
      </dsp:txXfrm>
    </dsp:sp>
    <dsp:sp modelId="{BDD54748-F466-4681-8EFE-E6A96C3AFEA6}">
      <dsp:nvSpPr>
        <dsp:cNvPr id="0" name=""/>
        <dsp:cNvSpPr/>
      </dsp:nvSpPr>
      <dsp:spPr>
        <a:xfrm>
          <a:off x="2821396" y="1323456"/>
          <a:ext cx="3822639" cy="3822639"/>
        </a:xfrm>
        <a:custGeom>
          <a:avLst/>
          <a:gdLst/>
          <a:ahLst/>
          <a:cxnLst/>
          <a:rect l="0" t="0" r="0" b="0"/>
          <a:pathLst>
            <a:path>
              <a:moveTo>
                <a:pt x="3097864" y="412902"/>
              </a:moveTo>
              <a:arcTo wR="1911319" hR="1911319" stAng="18502469" swAng="1889195"/>
            </a:path>
          </a:pathLst>
        </a:custGeom>
        <a:noFill/>
        <a:ln w="9525" cap="flat" cmpd="sng" algn="ctr">
          <a:solidFill>
            <a:schemeClr val="accent5">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69E375B-2DA1-471D-A9D8-1137BDB661F5}">
      <dsp:nvSpPr>
        <dsp:cNvPr id="0" name=""/>
        <dsp:cNvSpPr/>
      </dsp:nvSpPr>
      <dsp:spPr>
        <a:xfrm>
          <a:off x="4803961" y="2895971"/>
          <a:ext cx="3108965" cy="1828435"/>
        </a:xfrm>
        <a:prstGeom prst="roundRect">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Tahoma" panose="020B0604030504040204" pitchFamily="34" charset="0"/>
              <a:ea typeface="Tahoma" panose="020B0604030504040204" pitchFamily="34" charset="0"/>
              <a:cs typeface="Tahoma" panose="020B0604030504040204" pitchFamily="34" charset="0"/>
            </a:rPr>
            <a:t>Environment</a:t>
          </a:r>
        </a:p>
        <a:p>
          <a:pPr marL="171450" lvl="1" indent="-171450" algn="l" defTabSz="755650">
            <a:lnSpc>
              <a:spcPct val="90000"/>
            </a:lnSpc>
            <a:spcBef>
              <a:spcPct val="0"/>
            </a:spcBef>
            <a:spcAft>
              <a:spcPct val="15000"/>
            </a:spcAft>
            <a:buChar char="•"/>
          </a:pPr>
          <a:r>
            <a:rPr lang="en-US" sz="1700" kern="1200" dirty="0">
              <a:solidFill>
                <a:schemeClr val="tx1"/>
              </a:solidFill>
              <a:latin typeface="Tahoma" panose="020B0604030504040204" pitchFamily="34" charset="0"/>
              <a:ea typeface="Tahoma" panose="020B0604030504040204" pitchFamily="34" charset="0"/>
              <a:cs typeface="Tahoma" panose="020B0604030504040204" pitchFamily="34" charset="0"/>
            </a:rPr>
            <a:t>Roadway design</a:t>
          </a:r>
        </a:p>
        <a:p>
          <a:pPr marL="171450" lvl="1" indent="-171450" algn="l" defTabSz="755650">
            <a:lnSpc>
              <a:spcPct val="90000"/>
            </a:lnSpc>
            <a:spcBef>
              <a:spcPct val="0"/>
            </a:spcBef>
            <a:spcAft>
              <a:spcPct val="15000"/>
            </a:spcAft>
            <a:buChar char="•"/>
          </a:pPr>
          <a:r>
            <a:rPr lang="en-US" sz="1700" kern="1200" dirty="0">
              <a:solidFill>
                <a:schemeClr val="tx1"/>
              </a:solidFill>
              <a:latin typeface="Tahoma" panose="020B0604030504040204" pitchFamily="34" charset="0"/>
              <a:ea typeface="Tahoma" panose="020B0604030504040204" pitchFamily="34" charset="0"/>
              <a:cs typeface="Tahoma" panose="020B0604030504040204" pitchFamily="34" charset="0"/>
            </a:rPr>
            <a:t>Weather </a:t>
          </a:r>
        </a:p>
        <a:p>
          <a:pPr marL="171450" lvl="1" indent="-171450" algn="l" defTabSz="755650">
            <a:lnSpc>
              <a:spcPct val="90000"/>
            </a:lnSpc>
            <a:spcBef>
              <a:spcPct val="0"/>
            </a:spcBef>
            <a:spcAft>
              <a:spcPct val="15000"/>
            </a:spcAft>
            <a:buChar char="•"/>
          </a:pPr>
          <a:r>
            <a:rPr lang="en-US" sz="1700" kern="1200" dirty="0">
              <a:solidFill>
                <a:schemeClr val="tx1"/>
              </a:solidFill>
              <a:latin typeface="Tahoma" panose="020B0604030504040204" pitchFamily="34" charset="0"/>
              <a:ea typeface="Tahoma" panose="020B0604030504040204" pitchFamily="34" charset="0"/>
              <a:cs typeface="Tahoma" panose="020B0604030504040204" pitchFamily="34" charset="0"/>
            </a:rPr>
            <a:t>Visibility</a:t>
          </a:r>
        </a:p>
        <a:p>
          <a:pPr marL="171450" lvl="1" indent="-171450" algn="l" defTabSz="755650">
            <a:lnSpc>
              <a:spcPct val="90000"/>
            </a:lnSpc>
            <a:spcBef>
              <a:spcPct val="0"/>
            </a:spcBef>
            <a:spcAft>
              <a:spcPct val="15000"/>
            </a:spcAft>
            <a:buChar char="•"/>
          </a:pPr>
          <a:r>
            <a:rPr lang="en-US" sz="1700" kern="1200" dirty="0">
              <a:solidFill>
                <a:schemeClr val="tx1"/>
              </a:solidFill>
              <a:latin typeface="Tahoma" panose="020B0604030504040204" pitchFamily="34" charset="0"/>
              <a:ea typeface="Tahoma" panose="020B0604030504040204" pitchFamily="34" charset="0"/>
              <a:cs typeface="Tahoma" panose="020B0604030504040204" pitchFamily="34" charset="0"/>
            </a:rPr>
            <a:t>Location/congestion</a:t>
          </a:r>
        </a:p>
      </dsp:txBody>
      <dsp:txXfrm>
        <a:off x="4893218" y="2985228"/>
        <a:ext cx="2930451" cy="1649921"/>
      </dsp:txXfrm>
    </dsp:sp>
    <dsp:sp modelId="{3CB953B6-3612-4E8A-BA39-BCA81E95C840}">
      <dsp:nvSpPr>
        <dsp:cNvPr id="0" name=""/>
        <dsp:cNvSpPr/>
      </dsp:nvSpPr>
      <dsp:spPr>
        <a:xfrm>
          <a:off x="2255723" y="1469145"/>
          <a:ext cx="3822639" cy="3822639"/>
        </a:xfrm>
        <a:custGeom>
          <a:avLst/>
          <a:gdLst/>
          <a:ahLst/>
          <a:cxnLst/>
          <a:rect l="0" t="0" r="0" b="0"/>
          <a:pathLst>
            <a:path>
              <a:moveTo>
                <a:pt x="2853732" y="3574149"/>
              </a:moveTo>
              <a:arcTo wR="1911319" hR="1911319" stAng="3627450" swAng="3327315"/>
            </a:path>
          </a:pathLst>
        </a:custGeom>
        <a:noFill/>
        <a:ln w="9525" cap="flat" cmpd="sng" algn="ctr">
          <a:solidFill>
            <a:schemeClr val="accent5">
              <a:shade val="90000"/>
              <a:hueOff val="72143"/>
              <a:satOff val="-6119"/>
              <a:lumOff val="1691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7554FCB-D98D-4620-9722-F54017D9BF22}">
      <dsp:nvSpPr>
        <dsp:cNvPr id="0" name=""/>
        <dsp:cNvSpPr/>
      </dsp:nvSpPr>
      <dsp:spPr>
        <a:xfrm>
          <a:off x="457199" y="2976060"/>
          <a:ext cx="3205474" cy="1831689"/>
        </a:xfrm>
        <a:prstGeom prst="roundRect">
          <a:avLst/>
        </a:prstGeom>
        <a:solidFill>
          <a:srgbClr val="99CCF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Vehicle</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Brakes</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Tires</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Suspension</a:t>
          </a:r>
        </a:p>
        <a:p>
          <a:pPr marL="171450" lvl="1" indent="-171450" algn="l" defTabSz="711200">
            <a:lnSpc>
              <a:spcPct val="90000"/>
            </a:lnSpc>
            <a:spcBef>
              <a:spcPct val="0"/>
            </a:spcBef>
            <a:spcAft>
              <a:spcPct val="15000"/>
            </a:spcAft>
            <a:buChar char="•"/>
          </a:pPr>
          <a:r>
            <a:rPr lang="en-US"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Overall mechanical condition</a:t>
          </a:r>
        </a:p>
      </dsp:txBody>
      <dsp:txXfrm>
        <a:off x="546615" y="3065476"/>
        <a:ext cx="3026642" cy="1652857"/>
      </dsp:txXfrm>
    </dsp:sp>
    <dsp:sp modelId="{B1844694-322E-4524-8D82-889413C38E0A}">
      <dsp:nvSpPr>
        <dsp:cNvPr id="0" name=""/>
        <dsp:cNvSpPr/>
      </dsp:nvSpPr>
      <dsp:spPr>
        <a:xfrm>
          <a:off x="1713894" y="1574824"/>
          <a:ext cx="3822639" cy="3822639"/>
        </a:xfrm>
        <a:custGeom>
          <a:avLst/>
          <a:gdLst/>
          <a:ahLst/>
          <a:cxnLst/>
          <a:rect l="0" t="0" r="0" b="0"/>
          <a:pathLst>
            <a:path>
              <a:moveTo>
                <a:pt x="167523" y="1128812"/>
              </a:moveTo>
              <a:arcTo wR="1911319" hR="1911319" stAng="12250056" swAng="1630928"/>
            </a:path>
          </a:pathLst>
        </a:custGeom>
        <a:noFill/>
        <a:ln w="9525" cap="flat" cmpd="sng" algn="ctr">
          <a:solidFill>
            <a:schemeClr val="accent5">
              <a:shade val="90000"/>
              <a:hueOff val="144286"/>
              <a:satOff val="-12238"/>
              <a:lumOff val="3383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3699F-5D7C-4F68-9A9F-149571AEC8A7}">
      <dsp:nvSpPr>
        <dsp:cNvPr id="0" name=""/>
        <dsp:cNvSpPr/>
      </dsp:nvSpPr>
      <dsp:spPr>
        <a:xfrm>
          <a:off x="0" y="478280"/>
          <a:ext cx="8229600" cy="1360800"/>
        </a:xfrm>
        <a:prstGeom prst="rect">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99872" rIns="638708" bIns="170688" numCol="1" spcCol="1270" anchor="t" anchorCtr="0">
          <a:noAutofit/>
        </a:bodyPr>
        <a:lstStyle/>
        <a:p>
          <a:pPr marL="228600" lvl="1" indent="-228600" algn="l" defTabSz="1066800">
            <a:lnSpc>
              <a:spcPct val="90000"/>
            </a:lnSpc>
            <a:spcBef>
              <a:spcPct val="0"/>
            </a:spcBef>
            <a:spcAft>
              <a:spcPct val="15000"/>
            </a:spcAft>
            <a:buChar char="•"/>
          </a:pPr>
          <a:r>
            <a:rPr lang="en-US" sz="2400" i="1" kern="1200" dirty="0"/>
            <a:t>No person shall drive a vehicle at a speed greater than is reasonable and prudent under the conditions.</a:t>
          </a:r>
        </a:p>
      </dsp:txBody>
      <dsp:txXfrm>
        <a:off x="0" y="478280"/>
        <a:ext cx="8229600" cy="1360800"/>
      </dsp:txXfrm>
    </dsp:sp>
    <dsp:sp modelId="{A672633C-9F51-4514-A945-3E8361CD5ADD}">
      <dsp:nvSpPr>
        <dsp:cNvPr id="0" name=""/>
        <dsp:cNvSpPr/>
      </dsp:nvSpPr>
      <dsp:spPr>
        <a:xfrm>
          <a:off x="411480" y="148589"/>
          <a:ext cx="5760720" cy="708480"/>
        </a:xfrm>
        <a:prstGeom prst="roundRect">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Basic Speed Law</a:t>
          </a:r>
        </a:p>
      </dsp:txBody>
      <dsp:txXfrm>
        <a:off x="446065" y="183174"/>
        <a:ext cx="5691550" cy="639310"/>
      </dsp:txXfrm>
    </dsp:sp>
    <dsp:sp modelId="{37BF019C-1453-47B1-97C3-19CE3AEF1EBA}">
      <dsp:nvSpPr>
        <dsp:cNvPr id="0" name=""/>
        <dsp:cNvSpPr/>
      </dsp:nvSpPr>
      <dsp:spPr>
        <a:xfrm>
          <a:off x="0" y="2322921"/>
          <a:ext cx="8229600" cy="2079000"/>
        </a:xfrm>
        <a:prstGeom prst="rect">
          <a:avLst/>
        </a:prstGeom>
        <a:solidFill>
          <a:schemeClr val="lt1">
            <a:alpha val="90000"/>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99872" rIns="638708" bIns="170688" numCol="1" spcCol="1270" anchor="t" anchorCtr="0">
          <a:noAutofit/>
        </a:bodyPr>
        <a:lstStyle/>
        <a:p>
          <a:pPr marL="228600" lvl="1" indent="-228600" algn="l" defTabSz="1066800">
            <a:lnSpc>
              <a:spcPct val="90000"/>
            </a:lnSpc>
            <a:spcBef>
              <a:spcPct val="0"/>
            </a:spcBef>
            <a:spcAft>
              <a:spcPct val="15000"/>
            </a:spcAft>
            <a:buChar char="•"/>
          </a:pPr>
          <a:r>
            <a:rPr lang="en-US" sz="2400" u="sng" kern="1200" dirty="0"/>
            <a:t>Absolute Speed Law:</a:t>
          </a:r>
          <a:r>
            <a:rPr lang="en-US" sz="2400" u="none" kern="1200" dirty="0"/>
            <a:t> </a:t>
          </a:r>
          <a:r>
            <a:rPr lang="en-US" sz="2400" kern="1200" dirty="0"/>
            <a:t>Specifies a numerical value that is the speed limit.</a:t>
          </a:r>
        </a:p>
        <a:p>
          <a:pPr marL="228600" lvl="1" indent="-228600" algn="l" defTabSz="1066800">
            <a:lnSpc>
              <a:spcPct val="90000"/>
            </a:lnSpc>
            <a:spcBef>
              <a:spcPct val="0"/>
            </a:spcBef>
            <a:spcAft>
              <a:spcPct val="15000"/>
            </a:spcAft>
            <a:buChar char="•"/>
          </a:pPr>
          <a:r>
            <a:rPr lang="en-US" sz="2400" u="sng" kern="1200" dirty="0"/>
            <a:t>Prima Facie Speed Law:</a:t>
          </a:r>
          <a:r>
            <a:rPr lang="en-US" sz="2400" u="none" kern="1200" dirty="0"/>
            <a:t> </a:t>
          </a:r>
          <a:r>
            <a:rPr lang="en-US" sz="2400" kern="1200" dirty="0"/>
            <a:t>Numerical limit above which drivers are presumed to be driving unlawfully.</a:t>
          </a:r>
        </a:p>
      </dsp:txBody>
      <dsp:txXfrm>
        <a:off x="0" y="2322921"/>
        <a:ext cx="8229600" cy="2079000"/>
      </dsp:txXfrm>
    </dsp:sp>
    <dsp:sp modelId="{46AC41CB-061F-4286-99B8-76A4711C5E6F}">
      <dsp:nvSpPr>
        <dsp:cNvPr id="0" name=""/>
        <dsp:cNvSpPr/>
      </dsp:nvSpPr>
      <dsp:spPr>
        <a:xfrm>
          <a:off x="381001" y="1989765"/>
          <a:ext cx="5760720" cy="7084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Statutory Speed Law</a:t>
          </a:r>
        </a:p>
      </dsp:txBody>
      <dsp:txXfrm>
        <a:off x="415586" y="2024350"/>
        <a:ext cx="569155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6A0FA-B561-4A5C-BC6E-38D56726D704}" type="datetimeFigureOut">
              <a:rPr lang="en-US" smtClean="0"/>
              <a:t>9/12/2018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94C66F-996F-4D2A-8126-B238470C39C8}" type="slidenum">
              <a:rPr lang="en-US" smtClean="0"/>
              <a:t>‹#›</a:t>
            </a:fld>
            <a:endParaRPr lang="en-US"/>
          </a:p>
        </p:txBody>
      </p:sp>
    </p:spTree>
    <p:extLst>
      <p:ext uri="{BB962C8B-B14F-4D97-AF65-F5344CB8AC3E}">
        <p14:creationId xmlns:p14="http://schemas.microsoft.com/office/powerpoint/2010/main" val="2072068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Ideally, instructors should have distributed The Speed-Measuring Device Operator Training Participant manuals at least two weeks prior to the first day of class.  Make sure each student has a copy and issue replacements if necessary.  If the manuals have not yet been distributed, do so now.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yourself and welcome students to Speed-Measuring Device Operator Training.  Stress the importance of open communication, good feedback, and student participation.</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a:t>
            </a:fld>
            <a:endParaRPr lang="en-US"/>
          </a:p>
        </p:txBody>
      </p:sp>
    </p:spTree>
    <p:extLst>
      <p:ext uri="{BB962C8B-B14F-4D97-AF65-F5344CB8AC3E}">
        <p14:creationId xmlns:p14="http://schemas.microsoft.com/office/powerpoint/2010/main" val="297713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 purpose of the Core Module is to provide the student with the knowledge and skills necessary to perform speed enforcement activities.</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In addition to the Introduction, this module contains four other chapters:</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Purpose of Speed Enforcement</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Absolute and Basic Speed</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Site Selection</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Tracking History</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10</a:t>
            </a:fld>
            <a:endParaRPr lang="en-US"/>
          </a:p>
        </p:txBody>
      </p:sp>
    </p:spTree>
    <p:extLst>
      <p:ext uri="{BB962C8B-B14F-4D97-AF65-F5344CB8AC3E}">
        <p14:creationId xmlns:p14="http://schemas.microsoft.com/office/powerpoint/2010/main" val="426752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Speeding is defined as exceeding the posted speed limit or driving too fast for conditions, and is one of the most prevalent factors contributing to traffic crashes.</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 purpose of this section is to provide an understanding of how speed enforcement helps reduce crashes and their severity in addition to reducing the number of fatalities and injuries caused by speeding.</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11</a:t>
            </a:fld>
            <a:endParaRPr lang="en-US"/>
          </a:p>
        </p:txBody>
      </p:sp>
    </p:spTree>
    <p:extLst>
      <p:ext uri="{BB962C8B-B14F-4D97-AF65-F5344CB8AC3E}">
        <p14:creationId xmlns:p14="http://schemas.microsoft.com/office/powerpoint/2010/main" val="2839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Higher speed overwhelms a driver’s capabilities. Although vehicles and roadways can be designed to withstand high-speed traffic, human beings cannot be redesigned to handle increasingly higher speeds. A driver’s capability is limited by speed. The faster a vehicle is driven, the less control the driver has over it. No matter how good a driver may be, some loss of control over the vehicle will be the result if the driver goes too fast. Safe vehicle operation is directly related to the “Driving Continuum”, an interaction of operator, environment, and vehicle. Each element has different concerns which affect the others.</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Referencing the slide on the previous page, ask students for examples of concerns below.</a:t>
            </a:r>
          </a:p>
          <a:p>
            <a:pPr marL="342900" marR="0" lvl="0" indent="-342900">
              <a:lnSpc>
                <a:spcPct val="115000"/>
              </a:lnSpc>
              <a:spcBef>
                <a:spcPts val="0"/>
              </a:spcBef>
              <a:spcAft>
                <a:spcPts val="300"/>
              </a:spcAft>
              <a:buFont typeface="+mj-lt"/>
              <a:buAutoNum type="arabicParenR"/>
            </a:pPr>
            <a:r>
              <a:rPr lang="en-US" spc="-10" dirty="0">
                <a:latin typeface="Tahoma" panose="020B0604030504040204" pitchFamily="34" charset="0"/>
                <a:ea typeface="Times New Roman" panose="02020603050405020304" pitchFamily="18" charset="0"/>
                <a:cs typeface="Times New Roman" panose="02020603050405020304" pitchFamily="18" charset="0"/>
              </a:rPr>
              <a:t>Operato</a:t>
            </a:r>
            <a:r>
              <a:rPr lang="en-US" dirty="0">
                <a:latin typeface="Tahoma" panose="020B0604030504040204" pitchFamily="34" charset="0"/>
                <a:ea typeface="Times New Roman" panose="02020603050405020304" pitchFamily="18" charset="0"/>
                <a:cs typeface="Times New Roman" panose="02020603050405020304" pitchFamily="18" charset="0"/>
              </a:rPr>
              <a:t>r</a:t>
            </a:r>
            <a:r>
              <a:rPr lang="en-US" spc="-45" dirty="0">
                <a:latin typeface="Tahoma" panose="020B0604030504040204" pitchFamily="34" charset="0"/>
                <a:ea typeface="Times New Roman" panose="02020603050405020304" pitchFamily="18" charset="0"/>
                <a:cs typeface="Times New Roman" panose="02020603050405020304" pitchFamily="18" charset="0"/>
              </a:rPr>
              <a:t> </a:t>
            </a:r>
            <a:r>
              <a:rPr lang="en-US" spc="-10" dirty="0">
                <a:latin typeface="Tahoma" panose="020B0604030504040204" pitchFamily="34" charset="0"/>
                <a:ea typeface="Times New Roman" panose="02020603050405020304" pitchFamily="18" charset="0"/>
                <a:cs typeface="Times New Roman" panose="02020603050405020304" pitchFamily="18" charset="0"/>
              </a:rPr>
              <a:t>concerns:</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t>Age</a:t>
            </a:r>
          </a:p>
          <a:p>
            <a:pPr marL="342900" marR="0" lvl="0" indent="-342900">
              <a:spcBef>
                <a:spcPts val="0"/>
              </a:spcBef>
              <a:spcAft>
                <a:spcPts val="0"/>
              </a:spcAft>
              <a:buFont typeface="Symbol" panose="05050102010706020507" pitchFamily="18" charset="2"/>
              <a:buChar char=""/>
            </a:pPr>
            <a:r>
              <a:rPr lang="en-US" dirty="0"/>
              <a:t>Experience</a:t>
            </a:r>
          </a:p>
          <a:p>
            <a:pPr marL="342900" marR="0" lvl="0" indent="-342900">
              <a:spcBef>
                <a:spcPts val="0"/>
              </a:spcBef>
              <a:spcAft>
                <a:spcPts val="0"/>
              </a:spcAft>
              <a:buFont typeface="Symbol" panose="05050102010706020507" pitchFamily="18" charset="2"/>
              <a:buChar char=""/>
            </a:pPr>
            <a:r>
              <a:rPr lang="en-US" spc="-15" dirty="0"/>
              <a:t>Sobriety</a:t>
            </a:r>
            <a:endParaRPr lang="en-US" dirty="0"/>
          </a:p>
          <a:p>
            <a:pPr marL="342900" marR="0" lvl="0" indent="-342900">
              <a:spcBef>
                <a:spcPts val="0"/>
              </a:spcBef>
              <a:spcAft>
                <a:spcPts val="0"/>
              </a:spcAft>
              <a:buFont typeface="Symbol" panose="05050102010706020507" pitchFamily="18" charset="2"/>
              <a:buChar char=""/>
            </a:pPr>
            <a:r>
              <a:rPr lang="en-US" dirty="0"/>
              <a:t>Fatigue</a:t>
            </a:r>
          </a:p>
          <a:p>
            <a:pPr marL="342900" marR="0" lvl="0" indent="-342900">
              <a:spcBef>
                <a:spcPts val="0"/>
              </a:spcBef>
              <a:spcAft>
                <a:spcPts val="0"/>
              </a:spcAft>
              <a:buFont typeface="Symbol" panose="05050102010706020507" pitchFamily="18" charset="2"/>
              <a:buChar char=""/>
            </a:pPr>
            <a:r>
              <a:rPr lang="en-US" dirty="0"/>
              <a:t>Physical</a:t>
            </a:r>
            <a:r>
              <a:rPr lang="en-US" spc="-35" dirty="0"/>
              <a:t> </a:t>
            </a:r>
            <a:r>
              <a:rPr lang="en-US" dirty="0"/>
              <a:t>conditions</a:t>
            </a:r>
          </a:p>
          <a:p>
            <a:pPr marR="0" lvl="0">
              <a:spcBef>
                <a:spcPts val="0"/>
              </a:spcBef>
              <a:spcAft>
                <a:spcPts val="0"/>
              </a:spcAft>
            </a:pPr>
            <a:endParaRPr lang="en-US" dirty="0"/>
          </a:p>
          <a:p>
            <a:pPr marR="0" lvl="0">
              <a:lnSpc>
                <a:spcPct val="104000"/>
              </a:lnSpc>
              <a:spcBef>
                <a:spcPts val="0"/>
              </a:spcBef>
              <a:spcAft>
                <a:spcPts val="600"/>
              </a:spcAft>
              <a:tabLst>
                <a:tab pos="295275" algn="l"/>
                <a:tab pos="4314190" algn="l"/>
              </a:tabLst>
            </a:pPr>
            <a:r>
              <a:rPr lang="en-US" dirty="0">
                <a:latin typeface="Tahoma" panose="020B0604030504040204" pitchFamily="34" charset="0"/>
                <a:ea typeface="Times New Roman" panose="02020603050405020304" pitchFamily="18" charset="0"/>
                <a:cs typeface="Times New Roman" panose="02020603050405020304" pitchFamily="18" charset="0"/>
              </a:rPr>
              <a:t>2)	Environmental</a:t>
            </a:r>
            <a:r>
              <a:rPr lang="en-US" spc="-35" dirty="0">
                <a:latin typeface="Tahoma" panose="020B0604030504040204" pitchFamily="34" charset="0"/>
                <a:ea typeface="Times New Roman" panose="02020603050405020304" pitchFamily="18" charset="0"/>
                <a:cs typeface="Times New Roman" panose="02020603050405020304" pitchFamily="18" charset="0"/>
              </a:rPr>
              <a:t> </a:t>
            </a:r>
            <a:r>
              <a:rPr lang="en-US" dirty="0">
                <a:latin typeface="Tahoma" panose="020B0604030504040204" pitchFamily="34" charset="0"/>
                <a:ea typeface="Times New Roman" panose="02020603050405020304" pitchFamily="18" charset="0"/>
                <a:cs typeface="Times New Roman" panose="02020603050405020304" pitchFamily="18" charset="0"/>
              </a:rPr>
              <a:t>concerns:</a:t>
            </a:r>
          </a:p>
          <a:p>
            <a:pPr marL="342900" marR="0" lvl="0" indent="-342900">
              <a:buFont typeface="Symbol" panose="05050102010706020507" pitchFamily="18" charset="2"/>
              <a:buChar char=""/>
            </a:pPr>
            <a:r>
              <a:rPr lang="en-US" dirty="0"/>
              <a:t>Roadway</a:t>
            </a:r>
            <a:r>
              <a:rPr lang="en-US" spc="-40" dirty="0"/>
              <a:t> </a:t>
            </a:r>
            <a:r>
              <a:rPr lang="en-US" dirty="0"/>
              <a:t>design</a:t>
            </a:r>
          </a:p>
          <a:p>
            <a:pPr marL="342900" marR="0" lvl="0" indent="-342900">
              <a:buFont typeface="Symbol" panose="05050102010706020507" pitchFamily="18" charset="2"/>
              <a:buChar char=""/>
            </a:pPr>
            <a:r>
              <a:rPr lang="en-US" spc="-20" dirty="0"/>
              <a:t>Weather</a:t>
            </a:r>
            <a:endParaRPr lang="en-US" dirty="0"/>
          </a:p>
          <a:p>
            <a:pPr marL="342900" marR="0" lvl="0" indent="-342900">
              <a:buFont typeface="Symbol" panose="05050102010706020507" pitchFamily="18" charset="2"/>
              <a:buChar char=""/>
            </a:pPr>
            <a:r>
              <a:rPr lang="en-US" dirty="0"/>
              <a:t>Visibility</a:t>
            </a:r>
          </a:p>
          <a:p>
            <a:pPr marL="342900" marR="0" lvl="0" indent="-342900">
              <a:buFont typeface="Symbol" panose="05050102010706020507" pitchFamily="18" charset="2"/>
              <a:buChar char=""/>
            </a:pPr>
            <a:r>
              <a:rPr lang="en-US" spc="-5" dirty="0"/>
              <a:t>Location/congestion</a:t>
            </a:r>
          </a:p>
          <a:p>
            <a:pPr marR="0" lvl="0"/>
            <a:endParaRPr lang="en-US" dirty="0"/>
          </a:p>
          <a:p>
            <a:pPr marR="0" lvl="0">
              <a:lnSpc>
                <a:spcPts val="1200"/>
              </a:lnSpc>
              <a:spcBef>
                <a:spcPts val="0"/>
              </a:spcBef>
              <a:spcAft>
                <a:spcPts val="600"/>
              </a:spcAft>
              <a:tabLst>
                <a:tab pos="295275" algn="l"/>
              </a:tabLst>
            </a:pPr>
            <a:r>
              <a:rPr lang="en-US" spc="-5" dirty="0">
                <a:latin typeface="Tahoma" panose="020B0604030504040204" pitchFamily="34" charset="0"/>
                <a:ea typeface="Times New Roman" panose="02020603050405020304" pitchFamily="18" charset="0"/>
                <a:cs typeface="Times New Roman" panose="02020603050405020304" pitchFamily="18" charset="0"/>
              </a:rPr>
              <a:t>3)	Vehicl</a:t>
            </a:r>
            <a:r>
              <a:rPr lang="en-US" dirty="0">
                <a:latin typeface="Tahoma" panose="020B0604030504040204" pitchFamily="34" charset="0"/>
                <a:ea typeface="Times New Roman" panose="02020603050405020304" pitchFamily="18" charset="0"/>
                <a:cs typeface="Times New Roman" panose="02020603050405020304" pitchFamily="18" charset="0"/>
              </a:rPr>
              <a:t>e</a:t>
            </a:r>
            <a:r>
              <a:rPr lang="en-US" spc="-35" dirty="0">
                <a:latin typeface="Tahoma" panose="020B0604030504040204" pitchFamily="34" charset="0"/>
                <a:ea typeface="Times New Roman" panose="02020603050405020304" pitchFamily="18" charset="0"/>
                <a:cs typeface="Times New Roman" panose="02020603050405020304" pitchFamily="18" charset="0"/>
              </a:rPr>
              <a:t> </a:t>
            </a:r>
            <a:r>
              <a:rPr lang="en-US" spc="-5" dirty="0">
                <a:latin typeface="Tahoma" panose="020B0604030504040204" pitchFamily="34" charset="0"/>
                <a:ea typeface="Times New Roman" panose="02020603050405020304" pitchFamily="18" charset="0"/>
                <a:cs typeface="Times New Roman" panose="02020603050405020304" pitchFamily="18" charset="0"/>
              </a:rPr>
              <a:t>concerns:</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dirty="0"/>
              <a:t>Brakes</a:t>
            </a:r>
          </a:p>
          <a:p>
            <a:pPr marL="342900" marR="0" lvl="0" indent="-342900">
              <a:buFont typeface="Symbol" panose="05050102010706020507" pitchFamily="18" charset="2"/>
              <a:buChar char=""/>
            </a:pPr>
            <a:r>
              <a:rPr lang="en-US" spc="-15" dirty="0"/>
              <a:t>Tires</a:t>
            </a:r>
            <a:endParaRPr lang="en-US" dirty="0"/>
          </a:p>
          <a:p>
            <a:pPr marL="342900" marR="0" lvl="0" indent="-342900">
              <a:buFont typeface="Symbol" panose="05050102010706020507" pitchFamily="18" charset="2"/>
              <a:buChar char=""/>
            </a:pPr>
            <a:r>
              <a:rPr lang="en-US" dirty="0"/>
              <a:t>Suspension</a:t>
            </a:r>
          </a:p>
          <a:p>
            <a:pPr marL="342900" marR="0" lvl="0" indent="-342900">
              <a:buFont typeface="Symbol" panose="05050102010706020507" pitchFamily="18" charset="2"/>
              <a:buChar char=""/>
            </a:pPr>
            <a:r>
              <a:rPr lang="en-US" dirty="0"/>
              <a:t>Overall</a:t>
            </a:r>
            <a:r>
              <a:rPr lang="en-US" spc="-35" dirty="0"/>
              <a:t> </a:t>
            </a:r>
            <a:r>
              <a:rPr lang="en-US" dirty="0"/>
              <a:t>mechanical</a:t>
            </a:r>
            <a:r>
              <a:rPr lang="en-US" spc="-35" dirty="0"/>
              <a:t> </a:t>
            </a:r>
            <a:r>
              <a:rPr lang="en-US" dirty="0"/>
              <a:t>condition</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12</a:t>
            </a:fld>
            <a:endParaRPr lang="en-US"/>
          </a:p>
        </p:txBody>
      </p:sp>
    </p:spTree>
    <p:extLst>
      <p:ext uri="{BB962C8B-B14F-4D97-AF65-F5344CB8AC3E}">
        <p14:creationId xmlns:p14="http://schemas.microsoft.com/office/powerpoint/2010/main" val="2674017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Stopping distance computed with a .75 drag factor. A brief discussion of drag factor and the coefficient of friction may be beneficial</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Drag factor and the coefficient of friction are related. Drag factor refers to the slowing of the whole vehicle while coefficient of friction refers to the slowing force where the tires make contact with the roadway. Drag factor is similar for most vehicles with four wheels. Motorcycles and heavy vehicles can be much different. </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13</a:t>
            </a:fld>
            <a:endParaRPr lang="en-US"/>
          </a:p>
        </p:txBody>
      </p:sp>
    </p:spTree>
    <p:extLst>
      <p:ext uri="{BB962C8B-B14F-4D97-AF65-F5344CB8AC3E}">
        <p14:creationId xmlns:p14="http://schemas.microsoft.com/office/powerpoint/2010/main" val="1156336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Emphasize percentage of total interstate fatalities (14%) vs. non-interstate fatalities (79%).</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14</a:t>
            </a:fld>
            <a:endParaRPr lang="en-US"/>
          </a:p>
        </p:txBody>
      </p:sp>
    </p:spTree>
    <p:extLst>
      <p:ext uri="{BB962C8B-B14F-4D97-AF65-F5344CB8AC3E}">
        <p14:creationId xmlns:p14="http://schemas.microsoft.com/office/powerpoint/2010/main" val="413790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Take 5 minutes to discuss the concepts just covered.</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15</a:t>
            </a:fld>
            <a:endParaRPr lang="en-US"/>
          </a:p>
        </p:txBody>
      </p:sp>
    </p:spTree>
    <p:extLst>
      <p:ext uri="{BB962C8B-B14F-4D97-AF65-F5344CB8AC3E}">
        <p14:creationId xmlns:p14="http://schemas.microsoft.com/office/powerpoint/2010/main" val="299960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Effective speed enforcement requires an understanding of the speed laws. Students must know the </a:t>
            </a:r>
            <a:r>
              <a:rPr lang="en-US" i="1" dirty="0">
                <a:latin typeface="Tahoma" panose="020B0604030504040204" pitchFamily="34" charset="0"/>
                <a:ea typeface="Times New Roman" panose="02020603050405020304" pitchFamily="18" charset="0"/>
                <a:cs typeface="Times New Roman" panose="02020603050405020304" pitchFamily="18" charset="0"/>
              </a:rPr>
              <a:t>basic </a:t>
            </a:r>
            <a:r>
              <a:rPr lang="en-US" dirty="0">
                <a:latin typeface="Tahoma" panose="020B0604030504040204" pitchFamily="34" charset="0"/>
                <a:ea typeface="Times New Roman" panose="02020603050405020304" pitchFamily="18" charset="0"/>
                <a:cs typeface="Times New Roman" panose="02020603050405020304" pitchFamily="18" charset="0"/>
              </a:rPr>
              <a:t>and </a:t>
            </a:r>
            <a:r>
              <a:rPr lang="en-US" i="1" dirty="0">
                <a:latin typeface="Tahoma" panose="020B0604030504040204" pitchFamily="34" charset="0"/>
                <a:ea typeface="Times New Roman" panose="02020603050405020304" pitchFamily="18" charset="0"/>
                <a:cs typeface="Times New Roman" panose="02020603050405020304" pitchFamily="18" charset="0"/>
              </a:rPr>
              <a:t>statutory </a:t>
            </a:r>
            <a:r>
              <a:rPr lang="en-US" dirty="0">
                <a:latin typeface="Tahoma" panose="020B0604030504040204" pitchFamily="34" charset="0"/>
                <a:ea typeface="Times New Roman" panose="02020603050405020304" pitchFamily="18" charset="0"/>
                <a:cs typeface="Times New Roman" panose="02020603050405020304" pitchFamily="18" charset="0"/>
              </a:rPr>
              <a:t>speed laws.</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 </a:t>
            </a:r>
            <a:r>
              <a:rPr lang="en-US" i="1" dirty="0">
                <a:latin typeface="Tahoma" panose="020B0604030504040204" pitchFamily="34" charset="0"/>
                <a:ea typeface="Times New Roman" panose="02020603050405020304" pitchFamily="18" charset="0"/>
                <a:cs typeface="Times New Roman" panose="02020603050405020304" pitchFamily="18" charset="0"/>
              </a:rPr>
              <a:t>basic speed law </a:t>
            </a:r>
            <a:r>
              <a:rPr lang="en-US" dirty="0">
                <a:latin typeface="Tahoma" panose="020B0604030504040204" pitchFamily="34" charset="0"/>
                <a:ea typeface="Times New Roman" panose="02020603050405020304" pitchFamily="18" charset="0"/>
                <a:cs typeface="Times New Roman" panose="02020603050405020304" pitchFamily="18" charset="0"/>
              </a:rPr>
              <a:t>establishes the familiar “reasonable and prudent speed for existing conditions” standard.</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 </a:t>
            </a:r>
            <a:r>
              <a:rPr lang="en-US" i="1" dirty="0">
                <a:latin typeface="Tahoma" panose="020B0604030504040204" pitchFamily="34" charset="0"/>
                <a:ea typeface="Times New Roman" panose="02020603050405020304" pitchFamily="18" charset="0"/>
                <a:cs typeface="Times New Roman" panose="02020603050405020304" pitchFamily="18" charset="0"/>
              </a:rPr>
              <a:t>statutory speed law </a:t>
            </a:r>
            <a:r>
              <a:rPr lang="en-US" dirty="0">
                <a:latin typeface="Tahoma" panose="020B0604030504040204" pitchFamily="34" charset="0"/>
                <a:ea typeface="Times New Roman" panose="02020603050405020304" pitchFamily="18" charset="0"/>
                <a:cs typeface="Times New Roman" panose="02020603050405020304" pitchFamily="18" charset="0"/>
              </a:rPr>
              <a:t>establishes specific posted maximum–and sometimes minimum speed limits.</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16</a:t>
            </a:fld>
            <a:endParaRPr lang="en-US"/>
          </a:p>
        </p:txBody>
      </p:sp>
    </p:spTree>
    <p:extLst>
      <p:ext uri="{BB962C8B-B14F-4D97-AF65-F5344CB8AC3E}">
        <p14:creationId xmlns:p14="http://schemas.microsoft.com/office/powerpoint/2010/main" val="2173374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 establishment of speed limits is an act of the traffic law system. There are a variety of traffic laws and traffic control devices that regulate speed and it is important to be aware of how they are established, implemented, and enforced. </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Most States have statutes that specify speed limits that generally apply for different types of roads unless otherwise posted.  The legislators recognize that these statutory limits may not be appropriate for all locations and thus give the highway agency authority to establish limits above or below the general limits as warranted by conditions.  The establishment of speed limits for specific road sections (zone) based on an engineering investigation is referred to as speed zoning and will be the focus of this module.</a:t>
            </a:r>
          </a:p>
          <a:p>
            <a:pPr>
              <a:lnSpc>
                <a:spcPct val="115000"/>
              </a:lnSpc>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BASIC SPEED LAW</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Most State motor vehicle laws include a basic speed law which encompasses the following premise:  No person shall drive a vehicle at a speed greater than is reasonable and prudent under the conditions and having regard for the weather, visibility, traffic, and the surface and width of the roadway.</a:t>
            </a:r>
          </a:p>
          <a:p>
            <a:pPr>
              <a:lnSpc>
                <a:spcPct val="115000"/>
              </a:lnSpc>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 STATUTORY SPEED LAW</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There are typically two types of statutory speed laws.</a:t>
            </a:r>
          </a:p>
          <a:p>
            <a:pPr marL="228600" marR="0">
              <a:lnSpc>
                <a:spcPct val="115000"/>
              </a:lnSpc>
              <a:spcBef>
                <a:spcPts val="0"/>
              </a:spcBef>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Absolute Speed Law</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Specifies a numerical value that is the speed limit.  Exceeding this value is always in violation of the law, regardless of the conditions or hazards involved.  However, absolute speed limits lack flexibility, particularly in situations where traffic conditions vary widely.  Approximately two thirds of the States have absolute speed limits.</a:t>
            </a:r>
          </a:p>
          <a:p>
            <a:pPr marL="228600" marR="0">
              <a:lnSpc>
                <a:spcPct val="115000"/>
              </a:lnSpc>
              <a:spcBef>
                <a:spcPts val="0"/>
              </a:spcBef>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Prima Facie Speed Law</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Numerical limit above which drivers are presumed to be driving unlawfully.</a:t>
            </a:r>
          </a:p>
          <a:p>
            <a:pPr marL="228600" marR="0">
              <a:lnSpc>
                <a:spcPct val="115000"/>
              </a:lnSpc>
              <a:spcBef>
                <a:spcPts val="600"/>
              </a:spcBef>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Prima Facie speed violation allow violators the opportunity to demonstrate in court that their speed was safe for conditions at the time and not in violation of the basic speed law, even though they may have exceeded the numerical limit.</a:t>
            </a:r>
          </a:p>
          <a:p>
            <a:pPr marL="228600" marR="0">
              <a:lnSpc>
                <a:spcPct val="115000"/>
              </a:lnSpc>
              <a:spcBef>
                <a:spcPts val="600"/>
              </a:spcBef>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Approximately one third of the States have prima facie speed limits.</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17</a:t>
            </a:fld>
            <a:endParaRPr lang="en-US"/>
          </a:p>
        </p:txBody>
      </p:sp>
    </p:spTree>
    <p:extLst>
      <p:ext uri="{BB962C8B-B14F-4D97-AF65-F5344CB8AC3E}">
        <p14:creationId xmlns:p14="http://schemas.microsoft.com/office/powerpoint/2010/main" val="1324555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Provide an example of a criminal speed violation versus a civil speed violation.</a:t>
            </a:r>
          </a:p>
          <a:p>
            <a:pPr>
              <a:lnSpc>
                <a:spcPct val="115000"/>
              </a:lnSpc>
              <a:spcAft>
                <a:spcPts val="600"/>
              </a:spcAft>
            </a:pPr>
            <a:r>
              <a:rPr lang="en-US" dirty="0">
                <a:latin typeface="Tahoma" panose="020B0604030504040204" pitchFamily="34" charset="0"/>
                <a:ea typeface="Times New Roman" panose="02020603050405020304" pitchFamily="18" charset="0"/>
                <a:cs typeface="Times New Roman" panose="02020603050405020304" pitchFamily="18" charset="0"/>
              </a:rPr>
              <a:t>These may vary from State to State.</a:t>
            </a:r>
          </a:p>
          <a:p>
            <a:pPr marL="342900" marR="0" lvl="0" indent="-342900">
              <a:lnSpc>
                <a:spcPct val="115000"/>
              </a:lnSpc>
              <a:spcBef>
                <a:spcPts val="60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The difference is found in the burden of proof required to support the violation</a:t>
            </a:r>
          </a:p>
          <a:p>
            <a:pPr marL="742950" marR="0" lvl="1" indent="-285750">
              <a:lnSpc>
                <a:spcPct val="115000"/>
              </a:lnSpc>
              <a:spcBef>
                <a:spcPts val="600"/>
              </a:spcBef>
              <a:spcAft>
                <a:spcPts val="300"/>
              </a:spcAft>
              <a:buFont typeface="Courier New" panose="02070309020205020404" pitchFamily="49" charset="0"/>
              <a:buChar char="o"/>
            </a:pPr>
            <a:r>
              <a:rPr lang="en-US" dirty="0">
                <a:latin typeface="Tahoma" panose="020B0604030504040204" pitchFamily="34" charset="0"/>
                <a:ea typeface="Times New Roman" panose="02020603050405020304" pitchFamily="18" charset="0"/>
                <a:cs typeface="Times New Roman" panose="02020603050405020304" pitchFamily="18" charset="0"/>
              </a:rPr>
              <a:t>Criminal violations require proof beyond a reasonable doubt and to a moral certainty</a:t>
            </a:r>
          </a:p>
          <a:p>
            <a:pPr marL="742950" marR="0" lvl="1" indent="-285750">
              <a:lnSpc>
                <a:spcPct val="115000"/>
              </a:lnSpc>
              <a:spcBef>
                <a:spcPts val="600"/>
              </a:spcBef>
              <a:spcAft>
                <a:spcPts val="300"/>
              </a:spcAft>
              <a:buFont typeface="Courier New" panose="02070309020205020404" pitchFamily="49" charset="0"/>
              <a:buChar char="o"/>
            </a:pPr>
            <a:r>
              <a:rPr lang="en-US" dirty="0">
                <a:latin typeface="Tahoma" panose="020B0604030504040204" pitchFamily="34" charset="0"/>
                <a:ea typeface="Times New Roman" panose="02020603050405020304" pitchFamily="18" charset="0"/>
                <a:cs typeface="Times New Roman" panose="02020603050405020304" pitchFamily="18" charset="0"/>
              </a:rPr>
              <a:t>Civil violations require a mere preponderance of the evidence</a:t>
            </a:r>
          </a:p>
          <a:p>
            <a:endParaRPr lang="en-US" dirty="0"/>
          </a:p>
          <a:p>
            <a:r>
              <a:rPr lang="en-US" b="1" dirty="0"/>
              <a:t>NOTE</a:t>
            </a:r>
            <a:r>
              <a:rPr lang="en-US" dirty="0"/>
              <a:t>: Add examples</a:t>
            </a:r>
            <a:r>
              <a:rPr lang="en-US" baseline="0" dirty="0"/>
              <a:t> of specific State laws and statues.</a:t>
            </a:r>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18</a:t>
            </a:fld>
            <a:endParaRPr lang="en-US"/>
          </a:p>
        </p:txBody>
      </p:sp>
    </p:spTree>
    <p:extLst>
      <p:ext uri="{BB962C8B-B14F-4D97-AF65-F5344CB8AC3E}">
        <p14:creationId xmlns:p14="http://schemas.microsoft.com/office/powerpoint/2010/main" val="2804742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94C66F-996F-4D2A-8126-B238470C39C8}" type="slidenum">
              <a:rPr lang="en-US" smtClean="0"/>
              <a:t>19</a:t>
            </a:fld>
            <a:endParaRPr lang="en-US"/>
          </a:p>
        </p:txBody>
      </p:sp>
    </p:spTree>
    <p:extLst>
      <p:ext uri="{BB962C8B-B14F-4D97-AF65-F5344CB8AC3E}">
        <p14:creationId xmlns:p14="http://schemas.microsoft.com/office/powerpoint/2010/main" val="398746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2</a:t>
            </a:fld>
            <a:endParaRPr lang="en-US"/>
          </a:p>
        </p:txBody>
      </p:sp>
    </p:spTree>
    <p:extLst>
      <p:ext uri="{BB962C8B-B14F-4D97-AF65-F5344CB8AC3E}">
        <p14:creationId xmlns:p14="http://schemas.microsoft.com/office/powerpoint/2010/main" val="1904686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US" dirty="0">
                <a:latin typeface="Tahoma" panose="020B0604030504040204" pitchFamily="34" charset="0"/>
                <a:ea typeface="Times New Roman" panose="02020603050405020304" pitchFamily="18" charset="0"/>
                <a:cs typeface="Times New Roman" panose="02020603050405020304" pitchFamily="18" charset="0"/>
              </a:rPr>
              <a:t>Explain selective traffic enforcement programs.</a:t>
            </a:r>
          </a:p>
          <a:p>
            <a:pPr>
              <a:lnSpc>
                <a:spcPct val="115000"/>
              </a:lnSpc>
              <a:spcAft>
                <a:spcPts val="600"/>
              </a:spcAft>
            </a:pPr>
            <a:r>
              <a:rPr lang="en-US" dirty="0">
                <a:latin typeface="Tahoma" panose="020B0604030504040204" pitchFamily="34" charset="0"/>
                <a:ea typeface="Times New Roman" panose="02020603050405020304" pitchFamily="18" charset="0"/>
                <a:cs typeface="Times New Roman" panose="02020603050405020304" pitchFamily="18" charset="0"/>
              </a:rPr>
              <a:t>Briefly define interferences and that they may vary between specific speed-measuring devices.</a:t>
            </a:r>
          </a:p>
          <a:p>
            <a:pPr>
              <a:lnSpc>
                <a:spcPct val="115000"/>
              </a:lnSpc>
              <a:spcAft>
                <a:spcPts val="600"/>
              </a:spcAft>
            </a:pPr>
            <a:r>
              <a:rPr lang="en-US" b="1" dirty="0">
                <a:latin typeface="Tahoma" panose="020B0604030504040204" pitchFamily="34" charset="0"/>
                <a:ea typeface="Times New Roman" panose="02020603050405020304" pitchFamily="18" charset="0"/>
                <a:cs typeface="Times New Roman" panose="02020603050405020304" pitchFamily="18" charset="0"/>
              </a:rPr>
              <a:t>Ask students:</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US" dirty="0">
                <a:latin typeface="Tahoma" panose="020B0604030504040204" pitchFamily="34" charset="0"/>
                <a:ea typeface="Times New Roman" panose="02020603050405020304" pitchFamily="18" charset="0"/>
                <a:cs typeface="Times New Roman" panose="02020603050405020304" pitchFamily="18" charset="0"/>
              </a:rPr>
              <a:t>What considerations do you take into account during site selection?</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20</a:t>
            </a:fld>
            <a:endParaRPr lang="en-US"/>
          </a:p>
        </p:txBody>
      </p:sp>
    </p:spTree>
    <p:extLst>
      <p:ext uri="{BB962C8B-B14F-4D97-AF65-F5344CB8AC3E}">
        <p14:creationId xmlns:p14="http://schemas.microsoft.com/office/powerpoint/2010/main" val="1484560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Use dry-erase board or flipchart to solicit student discussion. </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21</a:t>
            </a:fld>
            <a:endParaRPr lang="en-US"/>
          </a:p>
        </p:txBody>
      </p:sp>
    </p:spTree>
    <p:extLst>
      <p:ext uri="{BB962C8B-B14F-4D97-AF65-F5344CB8AC3E}">
        <p14:creationId xmlns:p14="http://schemas.microsoft.com/office/powerpoint/2010/main" val="139079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94C66F-996F-4D2A-8126-B238470C39C8}" type="slidenum">
              <a:rPr lang="en-US" smtClean="0"/>
              <a:t>22</a:t>
            </a:fld>
            <a:endParaRPr lang="en-US"/>
          </a:p>
        </p:txBody>
      </p:sp>
    </p:spTree>
    <p:extLst>
      <p:ext uri="{BB962C8B-B14F-4D97-AF65-F5344CB8AC3E}">
        <p14:creationId xmlns:p14="http://schemas.microsoft.com/office/powerpoint/2010/main" val="113362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23</a:t>
            </a:fld>
            <a:endParaRPr lang="en-US"/>
          </a:p>
        </p:txBody>
      </p:sp>
    </p:spTree>
    <p:extLst>
      <p:ext uri="{BB962C8B-B14F-4D97-AF65-F5344CB8AC3E}">
        <p14:creationId xmlns:p14="http://schemas.microsoft.com/office/powerpoint/2010/main" val="2757795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94C66F-996F-4D2A-8126-B238470C39C8}" type="slidenum">
              <a:rPr lang="en-US" smtClean="0"/>
              <a:t>24</a:t>
            </a:fld>
            <a:endParaRPr lang="en-US"/>
          </a:p>
        </p:txBody>
      </p:sp>
    </p:spTree>
    <p:extLst>
      <p:ext uri="{BB962C8B-B14F-4D97-AF65-F5344CB8AC3E}">
        <p14:creationId xmlns:p14="http://schemas.microsoft.com/office/powerpoint/2010/main" val="4033933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94C66F-996F-4D2A-8126-B238470C39C8}" type="slidenum">
              <a:rPr lang="en-US" smtClean="0"/>
              <a:t>25</a:t>
            </a:fld>
            <a:endParaRPr lang="en-US"/>
          </a:p>
        </p:txBody>
      </p:sp>
    </p:spTree>
    <p:extLst>
      <p:ext uri="{BB962C8B-B14F-4D97-AF65-F5344CB8AC3E}">
        <p14:creationId xmlns:p14="http://schemas.microsoft.com/office/powerpoint/2010/main" val="841790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4309A80-A75A-4353-8D73-0832A199BD09}" type="slidenum">
              <a:rPr lang="en-US" altLang="en-US" smtClean="0">
                <a:solidFill>
                  <a:prstClr val="black"/>
                </a:solidFill>
              </a:rPr>
              <a:pPr eaLnBrk="1" hangingPunct="1">
                <a:spcBef>
                  <a:spcPct val="0"/>
                </a:spcBef>
              </a:pPr>
              <a:t>26</a:t>
            </a:fld>
            <a:endParaRPr lang="en-US" alt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marL="0" indent="0" eaLnBrk="1" hangingPunct="1">
              <a:buNone/>
              <a:defRPr/>
            </a:pPr>
            <a:r>
              <a:rPr lang="en-US" altLang="en-US" sz="1200" dirty="0"/>
              <a:t>Recall the basic formula for a time/distance calculations is:</a:t>
            </a:r>
          </a:p>
          <a:p>
            <a:pPr eaLnBrk="1" hangingPunct="1">
              <a:defRPr/>
            </a:pPr>
            <a:endParaRPr lang="en-US" altLang="en-US" sz="1200" dirty="0"/>
          </a:p>
          <a:p>
            <a:pPr eaLnBrk="1" hangingPunct="1">
              <a:defRPr/>
            </a:pPr>
            <a:r>
              <a:rPr lang="en-US" altLang="en-US" sz="1200" dirty="0"/>
              <a:t>Through algebra we can change this formula to find a distance if time and speed is known.</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4041038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Calculate conversion of mph to f/s.  </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27</a:t>
            </a:fld>
            <a:endParaRPr lang="en-US"/>
          </a:p>
        </p:txBody>
      </p:sp>
    </p:spTree>
    <p:extLst>
      <p:ext uri="{BB962C8B-B14F-4D97-AF65-F5344CB8AC3E}">
        <p14:creationId xmlns:p14="http://schemas.microsoft.com/office/powerpoint/2010/main" val="2591355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94C66F-996F-4D2A-8126-B238470C39C8}" type="slidenum">
              <a:rPr lang="en-US" smtClean="0"/>
              <a:t>28</a:t>
            </a:fld>
            <a:endParaRPr lang="en-US"/>
          </a:p>
        </p:txBody>
      </p:sp>
    </p:spTree>
    <p:extLst>
      <p:ext uri="{BB962C8B-B14F-4D97-AF65-F5344CB8AC3E}">
        <p14:creationId xmlns:p14="http://schemas.microsoft.com/office/powerpoint/2010/main" val="3286391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94C66F-996F-4D2A-8126-B238470C39C8}" type="slidenum">
              <a:rPr lang="en-US" smtClean="0"/>
              <a:t>29</a:t>
            </a:fld>
            <a:endParaRPr lang="en-US"/>
          </a:p>
        </p:txBody>
      </p:sp>
    </p:spTree>
    <p:extLst>
      <p:ext uri="{BB962C8B-B14F-4D97-AF65-F5344CB8AC3E}">
        <p14:creationId xmlns:p14="http://schemas.microsoft.com/office/powerpoint/2010/main" val="374359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Instructor Introductions</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Introduce yourself by providing: </a:t>
            </a:r>
          </a:p>
          <a:p>
            <a:pPr marL="342900" lvl="0" indent="-342900">
              <a:buFont typeface="Symbol" panose="05050102010706020507" pitchFamily="18" charset="2"/>
              <a:buChar char=""/>
            </a:pPr>
            <a:r>
              <a:rPr lang="en-US" dirty="0"/>
              <a:t>Name</a:t>
            </a:r>
          </a:p>
          <a:p>
            <a:pPr marL="342900" lvl="0" indent="-342900">
              <a:buFont typeface="Symbol" panose="05050102010706020507" pitchFamily="18" charset="2"/>
              <a:buChar char=""/>
            </a:pPr>
            <a:r>
              <a:rPr lang="en-US" dirty="0"/>
              <a:t>Title</a:t>
            </a:r>
          </a:p>
          <a:p>
            <a:pPr marL="342900" lvl="0" indent="-342900">
              <a:buFont typeface="Symbol" panose="05050102010706020507" pitchFamily="18" charset="2"/>
              <a:buChar char=""/>
            </a:pPr>
            <a:r>
              <a:rPr lang="en-US" dirty="0"/>
              <a:t>Organization</a:t>
            </a:r>
          </a:p>
          <a:p>
            <a:pPr marL="342900" lvl="0" indent="-342900">
              <a:buFont typeface="Symbol" panose="05050102010706020507" pitchFamily="18" charset="2"/>
              <a:buChar char=""/>
            </a:pPr>
            <a:r>
              <a:rPr lang="en-US" dirty="0"/>
              <a:t>Highway safety experience </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3</a:t>
            </a:fld>
            <a:endParaRPr lang="en-US"/>
          </a:p>
        </p:txBody>
      </p:sp>
    </p:spTree>
    <p:extLst>
      <p:ext uri="{BB962C8B-B14F-4D97-AF65-F5344CB8AC3E}">
        <p14:creationId xmlns:p14="http://schemas.microsoft.com/office/powerpoint/2010/main" val="2194949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Century Schoolbook" panose="02040604050505020304" pitchFamily="18" charset="0"/>
                <a:cs typeface="Times New Roman" panose="02020603050405020304" pitchFamily="18" charset="0"/>
              </a:rPr>
              <a:t> </a:t>
            </a:r>
            <a:r>
              <a:rPr lang="en-US" b="1" dirty="0">
                <a:latin typeface="Tahoma" panose="020B0604030504040204" pitchFamily="34" charset="0"/>
                <a:ea typeface="Century Schoolbook" panose="02040604050505020304" pitchFamily="18" charset="0"/>
                <a:cs typeface="Times New Roman" panose="02020603050405020304" pitchFamily="18" charset="0"/>
              </a:rPr>
              <a:t>SECTION REVIEW (15 Minutes)</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dirty="0">
                <a:latin typeface="Tahoma" panose="020B0604030504040204" pitchFamily="34" charset="0"/>
                <a:ea typeface="Century Schoolbook" panose="02040604050505020304" pitchFamily="18" charset="0"/>
                <a:cs typeface="Times New Roman" panose="02020603050405020304" pitchFamily="18" charset="0"/>
              </a:rPr>
              <a:t>Instructor should review materials covered in lesson as time permits.</a:t>
            </a:r>
            <a:endParaRPr lang="en-US" dirty="0">
              <a:latin typeface="Tahoma" panose="020B060403050404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30</a:t>
            </a:fld>
            <a:endParaRPr lang="en-US"/>
          </a:p>
        </p:txBody>
      </p:sp>
    </p:spTree>
    <p:extLst>
      <p:ext uri="{BB962C8B-B14F-4D97-AF65-F5344CB8AC3E}">
        <p14:creationId xmlns:p14="http://schemas.microsoft.com/office/powerpoint/2010/main" val="43584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Have participants introduce themselves by providing:</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Name</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Agency</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Role</a:t>
            </a:r>
          </a:p>
          <a:p>
            <a:pPr marL="342900" marR="0" lvl="0" indent="-342900">
              <a:lnSpc>
                <a:spcPct val="115000"/>
              </a:lnSpc>
              <a:spcBef>
                <a:spcPts val="0"/>
              </a:spcBef>
              <a:spcAft>
                <a:spcPts val="300"/>
              </a:spcAft>
              <a:buFont typeface="Symbol" panose="05050102010706020507" pitchFamily="18" charset="2"/>
              <a:buChar char=""/>
            </a:pPr>
            <a:r>
              <a:rPr lang="en-US" dirty="0">
                <a:latin typeface="Tahoma" panose="020B0604030504040204" pitchFamily="34" charset="0"/>
                <a:ea typeface="Times New Roman" panose="02020603050405020304" pitchFamily="18" charset="0"/>
                <a:cs typeface="Times New Roman" panose="02020603050405020304" pitchFamily="18" charset="0"/>
              </a:rPr>
              <a:t>What is one expectation or issue you would like to discuss OR question you want answered?</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4</a:t>
            </a:fld>
            <a:endParaRPr lang="en-US"/>
          </a:p>
        </p:txBody>
      </p:sp>
    </p:spTree>
    <p:extLst>
      <p:ext uri="{BB962C8B-B14F-4D97-AF65-F5344CB8AC3E}">
        <p14:creationId xmlns:p14="http://schemas.microsoft.com/office/powerpoint/2010/main" val="223975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Take a few minutes to describe the facilities and logistics of the location for those who may be unfamiliar with the set-up. Include directions to restrooms, the vending machines, and/or location of refreshments.</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5</a:t>
            </a:fld>
            <a:endParaRPr lang="en-US"/>
          </a:p>
        </p:txBody>
      </p:sp>
    </p:spTree>
    <p:extLst>
      <p:ext uri="{BB962C8B-B14F-4D97-AF65-F5344CB8AC3E}">
        <p14:creationId xmlns:p14="http://schemas.microsoft.com/office/powerpoint/2010/main" val="359619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Discuss building layout, including: emergency exits, fire extinguishers, fire alarm pull stations, and meeting area in case of a building evacuation.</a:t>
            </a:r>
          </a:p>
          <a:p>
            <a:r>
              <a:rPr lang="en-US" dirty="0">
                <a:latin typeface="Tahoma" panose="020B0604030504040204" pitchFamily="34" charset="0"/>
                <a:ea typeface="Times New Roman" panose="02020603050405020304" pitchFamily="18" charset="0"/>
                <a:cs typeface="Times New Roman" panose="02020603050405020304" pitchFamily="18" charset="0"/>
              </a:rPr>
              <a:t>Identify which participants have been trained in CPR and what the correct number would be to dial in case of emergency (i.e. 911 vs. 9-911)</a:t>
            </a:r>
            <a:endParaRPr lang="en-US" b="1" i="1" dirty="0"/>
          </a:p>
        </p:txBody>
      </p:sp>
      <p:sp>
        <p:nvSpPr>
          <p:cNvPr id="4" name="Slide Number Placeholder 3"/>
          <p:cNvSpPr>
            <a:spLocks noGrp="1"/>
          </p:cNvSpPr>
          <p:nvPr>
            <p:ph type="sldNum" sz="quarter" idx="10"/>
          </p:nvPr>
        </p:nvSpPr>
        <p:spPr/>
        <p:txBody>
          <a:bodyPr/>
          <a:lstStyle/>
          <a:p>
            <a:fld id="{5D79C2B4-6385-4899-8CB7-EBE35F3D5EFC}" type="slidenum">
              <a:rPr lang="en-US" smtClean="0"/>
              <a:t>6</a:t>
            </a:fld>
            <a:endParaRPr lang="en-US" dirty="0"/>
          </a:p>
        </p:txBody>
      </p:sp>
    </p:spTree>
    <p:extLst>
      <p:ext uri="{BB962C8B-B14F-4D97-AF65-F5344CB8AC3E}">
        <p14:creationId xmlns:p14="http://schemas.microsoft.com/office/powerpoint/2010/main" val="3623296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SWIM Principle:</a:t>
            </a:r>
            <a:r>
              <a:rPr lang="en-US" dirty="0">
                <a:latin typeface="Tahoma" panose="020B0604030504040204" pitchFamily="34" charset="0"/>
                <a:ea typeface="Times New Roman" panose="02020603050405020304" pitchFamily="18" charset="0"/>
                <a:cs typeface="Times New Roman" panose="02020603050405020304" pitchFamily="18" charset="0"/>
              </a:rPr>
              <a:t>  As with any agency or organization, the use of acronyms, abbreviations, and jargon is common. </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Encourage participants to stop and ask for clarification or explanation if they do not understand a term or phrase presented during this course.</a:t>
            </a:r>
          </a:p>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7</a:t>
            </a:fld>
            <a:endParaRPr lang="en-US"/>
          </a:p>
        </p:txBody>
      </p:sp>
    </p:spTree>
    <p:extLst>
      <p:ext uri="{BB962C8B-B14F-4D97-AF65-F5344CB8AC3E}">
        <p14:creationId xmlns:p14="http://schemas.microsoft.com/office/powerpoint/2010/main" val="28149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Module and chapter structure:</a:t>
            </a:r>
            <a:r>
              <a:rPr lang="en-US" dirty="0">
                <a:latin typeface="Tahoma" panose="020B0604030504040204" pitchFamily="34" charset="0"/>
                <a:ea typeface="Times New Roman" panose="02020603050405020304" pitchFamily="18" charset="0"/>
                <a:cs typeface="Times New Roman" panose="02020603050405020304" pitchFamily="18" charset="0"/>
              </a:rPr>
              <a:t>  The modules and chapters of this training are designed to be presented in sequence, with most content building on the information offered in previous lessons.  Each module and chapter in your book consists of curriculum, PowerPoint slide images, discussions/activities, and supplemental materials that are designed to encourage interaction among participants. </a:t>
            </a:r>
          </a:p>
          <a:p>
            <a:pPr>
              <a:lnSpc>
                <a:spcPct val="115000"/>
              </a:lnSpc>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Delivery of content:</a:t>
            </a:r>
            <a:r>
              <a:rPr lang="en-US" dirty="0">
                <a:latin typeface="Tahoma" panose="020B0604030504040204" pitchFamily="34" charset="0"/>
                <a:ea typeface="Times New Roman" panose="02020603050405020304" pitchFamily="18" charset="0"/>
                <a:cs typeface="Times New Roman" panose="02020603050405020304" pitchFamily="18" charset="0"/>
              </a:rPr>
              <a:t>  The chapters for this training are designed to encourage interaction among participants.  Included in the guided portion of the lessons are group discussions, interactive questions, hands-on experience and numerous instances where participants are encouraged to share their own experiences.</a:t>
            </a:r>
          </a:p>
          <a:p>
            <a:pPr>
              <a:lnSpc>
                <a:spcPct val="115000"/>
              </a:lnSpc>
              <a:spcAft>
                <a:spcPts val="1000"/>
              </a:spcAft>
            </a:pPr>
            <a:r>
              <a:rPr lang="en-US" b="1" dirty="0">
                <a:latin typeface="Tahoma" panose="020B0604030504040204" pitchFamily="34" charset="0"/>
                <a:ea typeface="Times New Roman" panose="02020603050405020304" pitchFamily="18" charset="0"/>
                <a:cs typeface="Times New Roman" panose="02020603050405020304" pitchFamily="18" charset="0"/>
              </a:rPr>
              <a:t>“Tour Your Manual”:</a:t>
            </a:r>
            <a:r>
              <a:rPr lang="en-US" dirty="0">
                <a:latin typeface="Tahoma" panose="020B0604030504040204" pitchFamily="34" charset="0"/>
                <a:ea typeface="Times New Roman" panose="02020603050405020304" pitchFamily="18" charset="0"/>
                <a:cs typeface="Times New Roman" panose="02020603050405020304" pitchFamily="18" charset="0"/>
              </a:rPr>
              <a:t>  Make sure to direct participants to sections and let them look through the manual to see the tabs, resources, etc.  Be certain to point out centrally located resources used repeatedly throughout the course if applicable.</a:t>
            </a:r>
          </a:p>
          <a:p>
            <a:endParaRPr lang="en-US" dirty="0"/>
          </a:p>
        </p:txBody>
      </p:sp>
      <p:sp>
        <p:nvSpPr>
          <p:cNvPr id="4" name="Slide Number Placeholder 3"/>
          <p:cNvSpPr>
            <a:spLocks noGrp="1"/>
          </p:cNvSpPr>
          <p:nvPr>
            <p:ph type="sldNum" sz="quarter" idx="10"/>
          </p:nvPr>
        </p:nvSpPr>
        <p:spPr/>
        <p:txBody>
          <a:bodyPr/>
          <a:lstStyle/>
          <a:p>
            <a:fld id="{5D79C2B4-6385-4899-8CB7-EBE35F3D5EFC}" type="slidenum">
              <a:rPr lang="en-US" smtClean="0"/>
              <a:t>8</a:t>
            </a:fld>
            <a:endParaRPr lang="en-US" dirty="0"/>
          </a:p>
        </p:txBody>
      </p:sp>
    </p:spTree>
    <p:extLst>
      <p:ext uri="{BB962C8B-B14F-4D97-AF65-F5344CB8AC3E}">
        <p14:creationId xmlns:p14="http://schemas.microsoft.com/office/powerpoint/2010/main" val="164980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Read course goal aloud:</a:t>
            </a:r>
          </a:p>
          <a:p>
            <a:pPr>
              <a:lnSpc>
                <a:spcPct val="115000"/>
              </a:lnSpc>
              <a:spcAft>
                <a:spcPts val="1000"/>
              </a:spcAft>
            </a:pPr>
            <a:r>
              <a:rPr lang="en-US" dirty="0">
                <a:latin typeface="Tahoma" panose="020B0604030504040204" pitchFamily="34" charset="0"/>
                <a:ea typeface="Times New Roman" panose="02020603050405020304" pitchFamily="18" charset="0"/>
                <a:cs typeface="Times New Roman" panose="02020603050405020304" pitchFamily="18" charset="0"/>
              </a:rPr>
              <a:t>The goal of Speed-Measuring Device Operator Training is to provide knowledge and skills necessary to become more effective in detecting speeding vehicles and gathering evidence to support a charge of a speed law violation.</a:t>
            </a:r>
          </a:p>
          <a:p>
            <a:endParaRPr lang="en-US" dirty="0"/>
          </a:p>
        </p:txBody>
      </p:sp>
      <p:sp>
        <p:nvSpPr>
          <p:cNvPr id="4" name="Slide Number Placeholder 3"/>
          <p:cNvSpPr>
            <a:spLocks noGrp="1"/>
          </p:cNvSpPr>
          <p:nvPr>
            <p:ph type="sldNum" sz="quarter" idx="10"/>
          </p:nvPr>
        </p:nvSpPr>
        <p:spPr/>
        <p:txBody>
          <a:bodyPr/>
          <a:lstStyle/>
          <a:p>
            <a:fld id="{5D79C2B4-6385-4899-8CB7-EBE35F3D5EFC}" type="slidenum">
              <a:rPr lang="en-US" smtClean="0"/>
              <a:t>9</a:t>
            </a:fld>
            <a:endParaRPr lang="en-US" dirty="0"/>
          </a:p>
        </p:txBody>
      </p:sp>
    </p:spTree>
    <p:extLst>
      <p:ext uri="{BB962C8B-B14F-4D97-AF65-F5344CB8AC3E}">
        <p14:creationId xmlns:p14="http://schemas.microsoft.com/office/powerpoint/2010/main" val="27279626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Glass/>
                    </a14:imgEffect>
                    <a14:imgEffect>
                      <a14:sharpenSoften amount="-7000"/>
                    </a14:imgEffect>
                  </a14:imgLayer>
                </a14:imgProps>
              </a:ext>
              <a:ext uri="{28A0092B-C50C-407E-A947-70E740481C1C}">
                <a14:useLocalDpi xmlns:a14="http://schemas.microsoft.com/office/drawing/2010/main" val="0"/>
              </a:ext>
            </a:extLst>
          </a:blip>
          <a:srcRect l="5721" r="5721"/>
          <a:stretch/>
        </p:blipFill>
        <p:spPr>
          <a:xfrm>
            <a:off x="0" y="0"/>
            <a:ext cx="9144000" cy="6858000"/>
          </a:xfrm>
          <a:prstGeom prst="rect">
            <a:avLst/>
          </a:prstGeom>
        </p:spPr>
      </p:pic>
      <p:sp>
        <p:nvSpPr>
          <p:cNvPr id="11" name="Rectangle 10"/>
          <p:cNvSpPr/>
          <p:nvPr userDrawn="1"/>
        </p:nvSpPr>
        <p:spPr>
          <a:xfrm>
            <a:off x="685800" y="3505200"/>
            <a:ext cx="8458200" cy="8382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userDrawn="1"/>
        </p:nvSpPr>
        <p:spPr>
          <a:xfrm>
            <a:off x="0" y="1905000"/>
            <a:ext cx="8439364" cy="1752600"/>
          </a:xfrm>
          <a:prstGeom prst="rect">
            <a:avLst/>
          </a:prstGeom>
          <a:solidFill>
            <a:schemeClr val="bg1">
              <a:alpha val="81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3733800"/>
            <a:ext cx="7753564" cy="914400"/>
          </a:xfrm>
          <a:noFill/>
        </p:spPr>
        <p:txBody>
          <a:bodyPr/>
          <a:lstStyle>
            <a:lvl1pPr marL="0" indent="0" algn="ctr">
              <a:buNone/>
              <a:defRPr>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8439364" y="1905000"/>
            <a:ext cx="45719" cy="175260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2046287"/>
            <a:ext cx="9144000" cy="1470025"/>
          </a:xfrm>
        </p:spPr>
        <p:txBody>
          <a:bodyPr>
            <a:normAutofit/>
          </a:bodyPr>
          <a:lstStyle>
            <a:lvl1pPr algn="r">
              <a:defRPr sz="4400">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12" name="TextBox 11"/>
          <p:cNvSpPr txBox="1"/>
          <p:nvPr userDrawn="1"/>
        </p:nvSpPr>
        <p:spPr>
          <a:xfrm>
            <a:off x="38100" y="5791200"/>
            <a:ext cx="2628900" cy="1015663"/>
          </a:xfrm>
          <a:prstGeom prst="rect">
            <a:avLst/>
          </a:prstGeom>
          <a:noFill/>
          <a:effectLst/>
        </p:spPr>
        <p:txBody>
          <a:bodyPr wrap="square" rtlCol="0">
            <a:spAutoFit/>
          </a:bodyPr>
          <a:lstStyle/>
          <a:p>
            <a:pPr algn="r"/>
            <a:r>
              <a:rPr lang="en-US" sz="60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CORE</a:t>
            </a:r>
            <a:endParaRPr lang="en-US" sz="44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560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7A769-18B3-445A-8347-282FE7CFD8EC}"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58352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7A769-18B3-445A-8347-282FE7CFD8EC}"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365579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7A769-18B3-445A-8347-282FE7CFD8EC}"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317399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7A769-18B3-445A-8347-282FE7CFD8EC}"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26585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2" descr="C:\Users\rocky.wehling.ctr\Desktop\Untitled-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5882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2075597" y="533401"/>
            <a:ext cx="7068403" cy="1054832"/>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304800"/>
            <a:ext cx="8229600" cy="533400"/>
          </a:xfrm>
          <a:solidFill>
            <a:schemeClr val="bg1">
              <a:alpha val="82000"/>
            </a:schemeClr>
          </a:solidFill>
          <a:effectLst>
            <a:outerShdw blurRad="50800" dist="38100" dir="5400000" algn="t" rotWithShape="0">
              <a:prstClr val="black">
                <a:alpha val="40000"/>
              </a:prstClr>
            </a:outerShdw>
          </a:effectLst>
        </p:spPr>
        <p:txBody>
          <a:bodyPr>
            <a:noAutofit/>
          </a:bodyPr>
          <a:lstStyle>
            <a:lvl1pPr algn="l">
              <a:defRPr sz="4000">
                <a:solidFill>
                  <a:schemeClr val="tx1">
                    <a:lumMod val="75000"/>
                    <a:lumOff val="25000"/>
                  </a:schemeClr>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554481"/>
            <a:ext cx="9144000" cy="45719"/>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TextBox 7"/>
          <p:cNvSpPr txBox="1"/>
          <p:nvPr userDrawn="1"/>
        </p:nvSpPr>
        <p:spPr>
          <a:xfrm>
            <a:off x="6477000" y="1066800"/>
            <a:ext cx="2667000" cy="461665"/>
          </a:xfrm>
          <a:prstGeom prst="rect">
            <a:avLst/>
          </a:prstGeom>
          <a:noFill/>
          <a:effectLst/>
        </p:spPr>
        <p:txBody>
          <a:bodyPr wrap="square" rtlCol="0">
            <a:spAutoFit/>
          </a:bodyPr>
          <a:lstStyle/>
          <a:p>
            <a:pPr algn="r"/>
            <a:r>
              <a:rPr lang="en-US" sz="24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CORE</a:t>
            </a:r>
          </a:p>
        </p:txBody>
      </p:sp>
    </p:spTree>
    <p:extLst>
      <p:ext uri="{BB962C8B-B14F-4D97-AF65-F5344CB8AC3E}">
        <p14:creationId xmlns:p14="http://schemas.microsoft.com/office/powerpoint/2010/main" val="265488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04800"/>
            <a:ext cx="8229600" cy="533400"/>
          </a:xfrm>
          <a:noFill/>
          <a:effectLst/>
        </p:spPr>
        <p:txBody>
          <a:bodyPr>
            <a:noAutofit/>
          </a:bodyPr>
          <a:lstStyle>
            <a:lvl1pPr algn="l">
              <a:defRPr sz="4000">
                <a:solidFill>
                  <a:schemeClr val="tx1">
                    <a:lumMod val="75000"/>
                    <a:lumOff val="25000"/>
                  </a:schemeClr>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24546"/>
            <a:ext cx="8229600" cy="4525963"/>
          </a:xfrm>
        </p:spPr>
        <p:txBody>
          <a:bodyPr/>
          <a:lstStyle>
            <a:lvl1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0" y="838200"/>
            <a:ext cx="8229600" cy="45719"/>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24198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0" name="Picture 2" descr="C:\Users\rocky.wehling.ctr\Desktop\Untitled-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5882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2075597" y="533401"/>
            <a:ext cx="7068403" cy="1054832"/>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554481"/>
            <a:ext cx="9144000" cy="45719"/>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285750"/>
            <a:ext cx="8229600" cy="580596"/>
          </a:xfrm>
          <a:solidFill>
            <a:schemeClr val="bg1">
              <a:alpha val="82000"/>
            </a:schemeClr>
          </a:solidFill>
        </p:spPr>
        <p:txBody>
          <a:bodyPr>
            <a:noAutofit/>
          </a:bodyPr>
          <a:lstStyle>
            <a:lvl1pPr algn="l">
              <a:defRPr sz="4000"/>
            </a:lvl1pPr>
          </a:lstStyle>
          <a:p>
            <a:r>
              <a:rPr lang="en-US" dirty="0"/>
              <a:t>CLICK TO EDIT MASTER TITLE STYLE</a:t>
            </a:r>
          </a:p>
        </p:txBody>
      </p:sp>
      <p:sp>
        <p:nvSpPr>
          <p:cNvPr id="3" name="Text Placeholder 2"/>
          <p:cNvSpPr>
            <a:spLocks noGrp="1"/>
          </p:cNvSpPr>
          <p:nvPr>
            <p:ph type="body" idx="1"/>
          </p:nvPr>
        </p:nvSpPr>
        <p:spPr>
          <a:xfrm>
            <a:off x="457200" y="2028825"/>
            <a:ext cx="4040188" cy="639762"/>
          </a:xfrm>
          <a:solidFill>
            <a:schemeClr val="tx2"/>
          </a:solidFill>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666999"/>
            <a:ext cx="4040188" cy="3459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2027238"/>
            <a:ext cx="4041775" cy="639762"/>
          </a:xfrm>
          <a:solidFill>
            <a:schemeClr val="tx2"/>
          </a:solidFill>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666999"/>
            <a:ext cx="4041775" cy="3459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6477000" y="1066800"/>
            <a:ext cx="2667000" cy="461665"/>
          </a:xfrm>
          <a:prstGeom prst="rect">
            <a:avLst/>
          </a:prstGeom>
          <a:noFill/>
          <a:effectLst/>
        </p:spPr>
        <p:txBody>
          <a:bodyPr wrap="square" rtlCol="0">
            <a:spAutoFit/>
          </a:bodyPr>
          <a:lstStyle/>
          <a:p>
            <a:pPr algn="r"/>
            <a:r>
              <a:rPr lang="en-US" sz="24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CORE</a:t>
            </a:r>
          </a:p>
        </p:txBody>
      </p:sp>
    </p:spTree>
    <p:extLst>
      <p:ext uri="{BB962C8B-B14F-4D97-AF65-F5344CB8AC3E}">
        <p14:creationId xmlns:p14="http://schemas.microsoft.com/office/powerpoint/2010/main" val="306606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7A769-18B3-445A-8347-282FE7CFD8EC}"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144057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7A769-18B3-445A-8347-282FE7CFD8EC}"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60324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7A769-18B3-445A-8347-282FE7CFD8EC}" type="datetimeFigureOut">
              <a:rPr lang="en-US" smtClean="0"/>
              <a:t>9/12/2018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46100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7A769-18B3-445A-8347-282FE7CFD8EC}" type="datetimeFigureOut">
              <a:rPr lang="en-US" smtClean="0"/>
              <a:t>9/12/2018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236320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7A769-18B3-445A-8347-282FE7CFD8EC}" type="datetimeFigureOut">
              <a:rPr lang="en-US" smtClean="0"/>
              <a:t>9/12/2018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97367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7A769-18B3-445A-8347-282FE7CFD8EC}" type="datetimeFigureOut">
              <a:rPr lang="en-US" smtClean="0"/>
              <a:t>9/12/2018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C58B1-4F5C-498D-852E-F3E5A452F5DA}" type="slidenum">
              <a:rPr lang="en-US" smtClean="0"/>
              <a:t>‹#›</a:t>
            </a:fld>
            <a:endParaRPr lang="en-US"/>
          </a:p>
        </p:txBody>
      </p:sp>
    </p:spTree>
    <p:extLst>
      <p:ext uri="{BB962C8B-B14F-4D97-AF65-F5344CB8AC3E}">
        <p14:creationId xmlns:p14="http://schemas.microsoft.com/office/powerpoint/2010/main" val="481454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spcBef>
          <a:spcPct val="0"/>
        </a:spcBef>
        <a:buNone/>
        <a:defRPr sz="4400" kern="1200">
          <a:solidFill>
            <a:schemeClr val="tx1">
              <a:lumMod val="75000"/>
              <a:lumOff val="25000"/>
            </a:schemeClr>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16736" y="4651038"/>
            <a:ext cx="7086600" cy="1323439"/>
          </a:xfrm>
          <a:prstGeom prst="rect">
            <a:avLst/>
          </a:prstGeom>
          <a:noFill/>
          <a:effectLst>
            <a:outerShdw blurRad="101600" dist="50800" dir="5400000" algn="t" rotWithShape="0">
              <a:schemeClr val="accent5">
                <a:lumMod val="50000"/>
              </a:schemeClr>
            </a:outerShdw>
          </a:effectLst>
        </p:spPr>
        <p:txBody>
          <a:bodyPr wrap="square" rtlCol="0">
            <a:spAutoFit/>
          </a:bodyPr>
          <a:lstStyle/>
          <a:p>
            <a:pPr algn="ctr">
              <a:lnSpc>
                <a:spcPct val="80000"/>
              </a:lnSpc>
            </a:pPr>
            <a:r>
              <a:rPr lang="en-US" sz="5000" dirty="0">
                <a:solidFill>
                  <a:schemeClr val="bg1"/>
                </a:solidFill>
              </a:rPr>
              <a:t>Speed-Measuring Device</a:t>
            </a:r>
            <a:br>
              <a:rPr lang="en-US" sz="5000" dirty="0">
                <a:solidFill>
                  <a:schemeClr val="bg1"/>
                </a:solidFill>
              </a:rPr>
            </a:br>
            <a:r>
              <a:rPr lang="en-US" sz="5000" dirty="0">
                <a:solidFill>
                  <a:schemeClr val="bg1"/>
                </a:solidFill>
              </a:rPr>
              <a:t>Operator Training</a:t>
            </a:r>
            <a:endParaRPr lang="en-US" sz="5000" dirty="0"/>
          </a:p>
        </p:txBody>
      </p:sp>
    </p:spTree>
    <p:extLst>
      <p:ext uri="{BB962C8B-B14F-4D97-AF65-F5344CB8AC3E}">
        <p14:creationId xmlns:p14="http://schemas.microsoft.com/office/powerpoint/2010/main" val="332362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CONTENT</a:t>
            </a:r>
          </a:p>
        </p:txBody>
      </p:sp>
      <p:sp>
        <p:nvSpPr>
          <p:cNvPr id="3" name="Content Placeholder 2"/>
          <p:cNvSpPr>
            <a:spLocks noGrp="1"/>
          </p:cNvSpPr>
          <p:nvPr>
            <p:ph idx="1"/>
          </p:nvPr>
        </p:nvSpPr>
        <p:spPr/>
        <p:txBody>
          <a:bodyPr>
            <a:normAutofit/>
          </a:bodyPr>
          <a:lstStyle/>
          <a:p>
            <a:r>
              <a:rPr lang="en-US" dirty="0"/>
              <a:t>Chapter 1: Introduction</a:t>
            </a:r>
          </a:p>
          <a:p>
            <a:r>
              <a:rPr lang="en-US" dirty="0"/>
              <a:t>Chapter 2: Purpose of Speed Enforcement</a:t>
            </a:r>
          </a:p>
          <a:p>
            <a:r>
              <a:rPr lang="en-US" dirty="0"/>
              <a:t>Chapter 3: Absolute and Basic Speed</a:t>
            </a:r>
          </a:p>
          <a:p>
            <a:r>
              <a:rPr lang="en-US" dirty="0"/>
              <a:t>Chapter 4: Site Selection</a:t>
            </a:r>
          </a:p>
          <a:p>
            <a:r>
              <a:rPr lang="en-US" dirty="0"/>
              <a:t>Chapter 5: Tracking History</a:t>
            </a:r>
          </a:p>
        </p:txBody>
      </p:sp>
    </p:spTree>
    <p:extLst>
      <p:ext uri="{BB962C8B-B14F-4D97-AF65-F5344CB8AC3E}">
        <p14:creationId xmlns:p14="http://schemas.microsoft.com/office/powerpoint/2010/main" val="1958157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pc="600" dirty="0"/>
              <a:t>PURPOSE OF SPEED ENFORCEMENT</a:t>
            </a:r>
          </a:p>
        </p:txBody>
      </p:sp>
      <p:sp>
        <p:nvSpPr>
          <p:cNvPr id="3" name="Subtitle 2"/>
          <p:cNvSpPr>
            <a:spLocks noGrp="1"/>
          </p:cNvSpPr>
          <p:nvPr>
            <p:ph type="subTitle" idx="1"/>
          </p:nvPr>
        </p:nvSpPr>
        <p:spPr/>
        <p:txBody>
          <a:bodyPr/>
          <a:lstStyle/>
          <a:p>
            <a:r>
              <a:rPr lang="en-US" dirty="0"/>
              <a:t>Chapter 2</a:t>
            </a:r>
          </a:p>
        </p:txBody>
      </p:sp>
    </p:spTree>
    <p:extLst>
      <p:ext uri="{BB962C8B-B14F-4D97-AF65-F5344CB8AC3E}">
        <p14:creationId xmlns:p14="http://schemas.microsoft.com/office/powerpoint/2010/main" val="1987674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63623056"/>
              </p:ext>
            </p:extLst>
          </p:nvPr>
        </p:nvGraphicFramePr>
        <p:xfrm>
          <a:off x="457200" y="914400"/>
          <a:ext cx="8458200" cy="480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0" y="152400"/>
            <a:ext cx="8229600" cy="533400"/>
          </a:xfrm>
        </p:spPr>
        <p:txBody>
          <a:bodyPr>
            <a:normAutofit fontScale="90000"/>
          </a:bodyPr>
          <a:lstStyle/>
          <a:p>
            <a:pPr algn="l"/>
            <a:r>
              <a:rPr lang="en-US" dirty="0"/>
              <a:t>DRIVING CONTINUUM</a:t>
            </a:r>
          </a:p>
        </p:txBody>
      </p:sp>
      <p:sp>
        <p:nvSpPr>
          <p:cNvPr id="4" name="TextBox 3"/>
          <p:cNvSpPr txBox="1"/>
          <p:nvPr/>
        </p:nvSpPr>
        <p:spPr>
          <a:xfrm>
            <a:off x="6324600" y="2057400"/>
            <a:ext cx="1760561"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Evaluates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914400" y="2184245"/>
            <a:ext cx="1760561" cy="523220"/>
          </a:xfrm>
          <a:prstGeom prst="rect">
            <a:avLst/>
          </a:prstGeom>
          <a:noFill/>
        </p:spPr>
        <p:txBody>
          <a:bodyPr wrap="square" rtlCol="0">
            <a:spAutoFit/>
          </a:bodyPr>
          <a:lstStyle/>
          <a:p>
            <a:pPr algn="r"/>
            <a:r>
              <a:rPr lang="en-US" sz="2800" dirty="0">
                <a:latin typeface="Tahoma" panose="020B0604030504040204" pitchFamily="34" charset="0"/>
                <a:ea typeface="Tahoma" panose="020B0604030504040204" pitchFamily="34" charset="0"/>
                <a:cs typeface="Tahoma" panose="020B0604030504040204" pitchFamily="34" charset="0"/>
              </a:rPr>
              <a:t>Reacts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819400" y="6248400"/>
            <a:ext cx="3657600" cy="523220"/>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Provides Input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830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11"/>
          <p:cNvSpPr>
            <a:spLocks noChangeArrowheads="1"/>
          </p:cNvSpPr>
          <p:nvPr/>
        </p:nvSpPr>
        <p:spPr bwMode="auto">
          <a:xfrm>
            <a:off x="636424" y="5570215"/>
            <a:ext cx="3301814" cy="371771"/>
          </a:xfrm>
          <a:prstGeom prst="rect">
            <a:avLst/>
          </a:prstGeom>
          <a:solidFill>
            <a:srgbClr val="FF9933"/>
          </a:solidFill>
          <a:ln w="9525">
            <a:noFill/>
            <a:miter lim="800000"/>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5" name="TextBox 4"/>
              <p:cNvSpPr txBox="1"/>
              <p:nvPr/>
            </p:nvSpPr>
            <p:spPr>
              <a:xfrm>
                <a:off x="495595" y="5562600"/>
                <a:ext cx="8484951" cy="36933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a:rPr>
                        <m:t>𝑃𝑒𝑟𝑐𝑒𝑝𝑡𝑖𝑜𝑛</m:t>
                      </m:r>
                      <m:r>
                        <a:rPr lang="en-US" b="0" i="1" smtClean="0">
                          <a:latin typeface="Cambria Math" panose="02040503050406030204" pitchFamily="18" charset="0"/>
                        </a:rPr>
                        <m:t>+</m:t>
                      </m:r>
                      <m:r>
                        <a:rPr lang="en-US" b="0" i="1" smtClean="0">
                          <a:latin typeface="Cambria Math"/>
                        </a:rPr>
                        <m:t>𝑅𝑒𝑎𝑐𝑡𝑖𝑜𝑛</m:t>
                      </m:r>
                      <m:r>
                        <a:rPr lang="en-US" b="0" i="1" smtClean="0">
                          <a:latin typeface="Cambria Math"/>
                        </a:rPr>
                        <m:t> </m:t>
                      </m:r>
                      <m:r>
                        <a:rPr lang="en-US" b="0" i="1" smtClean="0">
                          <a:latin typeface="Cambria Math"/>
                        </a:rPr>
                        <m:t>𝐷𝑖𝑠𝑡𝑎𝑛𝑐𝑒</m:t>
                      </m:r>
                      <m:r>
                        <a:rPr lang="en-US" b="1" i="1" smtClean="0">
                          <a:latin typeface="Cambria Math"/>
                        </a:rPr>
                        <m:t>+</m:t>
                      </m:r>
                      <m:r>
                        <a:rPr lang="en-US" b="0" i="1" smtClean="0">
                          <a:latin typeface="Cambria Math"/>
                        </a:rPr>
                        <m:t>𝐵𝑟𝑎𝑘𝑖𝑛𝑔</m:t>
                      </m:r>
                      <m:r>
                        <a:rPr lang="en-US" b="0" i="1" smtClean="0">
                          <a:latin typeface="Cambria Math"/>
                        </a:rPr>
                        <m:t> </m:t>
                      </m:r>
                      <m:r>
                        <a:rPr lang="en-US" b="0" i="1" smtClean="0">
                          <a:latin typeface="Cambria Math"/>
                        </a:rPr>
                        <m:t>𝐷𝑖𝑠𝑡𝑎𝑛𝑐𝑒</m:t>
                      </m:r>
                      <m:r>
                        <a:rPr lang="en-US" b="0" i="1" smtClean="0">
                          <a:latin typeface="Cambria Math"/>
                        </a:rPr>
                        <m:t>=</m:t>
                      </m:r>
                      <m:r>
                        <a:rPr lang="en-US" b="0" i="1" smtClean="0">
                          <a:latin typeface="Cambria Math"/>
                        </a:rPr>
                        <m:t>𝑇𝑜𝑡𝑎𝑙</m:t>
                      </m:r>
                      <m:r>
                        <a:rPr lang="en-US" b="0" i="1" smtClean="0">
                          <a:latin typeface="Cambria Math"/>
                        </a:rPr>
                        <m:t> </m:t>
                      </m:r>
                      <m:r>
                        <a:rPr lang="en-US" b="0" i="1" smtClean="0">
                          <a:latin typeface="Cambria Math"/>
                        </a:rPr>
                        <m:t>𝑆𝑡𝑜𝑝𝑝𝑖𝑛𝑔</m:t>
                      </m:r>
                      <m:r>
                        <a:rPr lang="en-US" b="0" i="1" smtClean="0">
                          <a:latin typeface="Cambria Math"/>
                        </a:rPr>
                        <m:t> </m:t>
                      </m:r>
                      <m:r>
                        <a:rPr lang="en-US" b="0" i="1" smtClean="0">
                          <a:latin typeface="Cambria Math"/>
                        </a:rPr>
                        <m:t>𝐷𝑖𝑠𝑡𝑎𝑛𝑐𝑒</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95595" y="5562600"/>
                <a:ext cx="8484951" cy="369332"/>
              </a:xfrm>
              <a:prstGeom prst="rect">
                <a:avLst/>
              </a:prstGeom>
              <a:blipFill>
                <a:blip r:embed="rId3"/>
                <a:stretch>
                  <a:fillRect b="-13333"/>
                </a:stretch>
              </a:blipFill>
            </p:spPr>
            <p:txBody>
              <a:bodyPr/>
              <a:lstStyle/>
              <a:p>
                <a:r>
                  <a:rPr lang="en-US">
                    <a:noFill/>
                  </a:rPr>
                  <a:t> </a:t>
                </a:r>
              </a:p>
            </p:txBody>
          </p:sp>
        </mc:Fallback>
      </mc:AlternateContent>
      <p:sp>
        <p:nvSpPr>
          <p:cNvPr id="88" name="Rectangle 11"/>
          <p:cNvSpPr>
            <a:spLocks noChangeArrowheads="1"/>
          </p:cNvSpPr>
          <p:nvPr/>
        </p:nvSpPr>
        <p:spPr bwMode="auto">
          <a:xfrm>
            <a:off x="4160743" y="5562600"/>
            <a:ext cx="1901804" cy="379385"/>
          </a:xfrm>
          <a:prstGeom prst="rect">
            <a:avLst/>
          </a:prstGeom>
          <a:solidFill>
            <a:schemeClr val="tx1">
              <a:alpha val="38000"/>
            </a:schemeClr>
          </a:solidFill>
          <a:ln w="9525">
            <a:noFill/>
            <a:miter lim="800000"/>
            <a:headEnd/>
            <a:tailEnd/>
          </a:ln>
          <a:effectLst/>
          <a:extLst/>
        </p:spPr>
        <p:txBody>
          <a:bodyPr wrap="none" anchor="ctr"/>
          <a:lstStyle/>
          <a:p>
            <a:endParaRPr lang="en-US"/>
          </a:p>
        </p:txBody>
      </p:sp>
      <p:pic>
        <p:nvPicPr>
          <p:cNvPr id="3" name="Picture 2" descr="X:\Courses\Speed Measurement\Revision\Assets\2 Field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443"/>
          <a:stretch/>
        </p:blipFill>
        <p:spPr bwMode="auto">
          <a:xfrm>
            <a:off x="386574" y="971549"/>
            <a:ext cx="8757426" cy="4133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886075"/>
            <a:ext cx="9144000" cy="42290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81"/>
          <p:cNvSpPr>
            <a:spLocks noChangeArrowheads="1"/>
          </p:cNvSpPr>
          <p:nvPr/>
        </p:nvSpPr>
        <p:spPr bwMode="auto">
          <a:xfrm>
            <a:off x="650913" y="1411754"/>
            <a:ext cx="729540" cy="369332"/>
          </a:xfrm>
          <a:prstGeom prst="rect">
            <a:avLst/>
          </a:prstGeom>
          <a:solidFill>
            <a:srgbClr val="FF9933">
              <a:alpha val="50000"/>
            </a:srgbClr>
          </a:solidFill>
          <a:ln w="14288">
            <a:noFill/>
            <a:miter lim="800000"/>
            <a:headEnd/>
            <a:tailEnd/>
          </a:ln>
        </p:spPr>
        <p:txBody>
          <a:bodyPr/>
          <a:lstStyle/>
          <a:p>
            <a:endParaRPr lang="en-US"/>
          </a:p>
        </p:txBody>
      </p:sp>
      <p:sp>
        <p:nvSpPr>
          <p:cNvPr id="73" name="Rectangle 284"/>
          <p:cNvSpPr>
            <a:spLocks noChangeArrowheads="1"/>
          </p:cNvSpPr>
          <p:nvPr/>
        </p:nvSpPr>
        <p:spPr bwMode="auto">
          <a:xfrm>
            <a:off x="1380726" y="1413858"/>
            <a:ext cx="313080" cy="365125"/>
          </a:xfrm>
          <a:prstGeom prst="rect">
            <a:avLst/>
          </a:prstGeom>
          <a:solidFill>
            <a:schemeClr val="tx1">
              <a:lumMod val="95000"/>
              <a:lumOff val="5000"/>
              <a:alpha val="50000"/>
            </a:schemeClr>
          </a:solidFill>
          <a:ln w="14288">
            <a:noFill/>
            <a:miter lim="800000"/>
            <a:headEnd/>
            <a:tailEnd/>
          </a:ln>
        </p:spPr>
        <p:txBody>
          <a:bodyPr/>
          <a:lstStyle/>
          <a:p>
            <a:endParaRPr lang="en-US">
              <a:solidFill>
                <a:schemeClr val="bg1"/>
              </a:solidFill>
            </a:endParaRPr>
          </a:p>
        </p:txBody>
      </p:sp>
      <p:pic>
        <p:nvPicPr>
          <p:cNvPr id="86" name="Picture 3" descr="X:\Courses\Speed Measurement\Revision\Assets\Images\blue_car_top_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115" y="1421834"/>
            <a:ext cx="725089" cy="36576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281"/>
          <p:cNvSpPr>
            <a:spLocks noChangeArrowheads="1"/>
          </p:cNvSpPr>
          <p:nvPr/>
        </p:nvSpPr>
        <p:spPr bwMode="auto">
          <a:xfrm>
            <a:off x="650912" y="1991347"/>
            <a:ext cx="1035459" cy="369332"/>
          </a:xfrm>
          <a:prstGeom prst="rect">
            <a:avLst/>
          </a:prstGeom>
          <a:solidFill>
            <a:srgbClr val="FF9933">
              <a:alpha val="50000"/>
            </a:srgbClr>
          </a:solidFill>
          <a:ln w="14288">
            <a:noFill/>
            <a:miter lim="800000"/>
            <a:headEnd/>
            <a:tailEnd/>
          </a:ln>
        </p:spPr>
        <p:txBody>
          <a:bodyPr/>
          <a:lstStyle/>
          <a:p>
            <a:endParaRPr lang="en-US"/>
          </a:p>
        </p:txBody>
      </p:sp>
      <p:sp>
        <p:nvSpPr>
          <p:cNvPr id="58" name="Rectangle 281"/>
          <p:cNvSpPr>
            <a:spLocks noChangeArrowheads="1"/>
          </p:cNvSpPr>
          <p:nvPr/>
        </p:nvSpPr>
        <p:spPr bwMode="auto">
          <a:xfrm>
            <a:off x="653550" y="2570940"/>
            <a:ext cx="1438937" cy="369332"/>
          </a:xfrm>
          <a:prstGeom prst="rect">
            <a:avLst/>
          </a:prstGeom>
          <a:solidFill>
            <a:srgbClr val="FF9933">
              <a:alpha val="50000"/>
            </a:srgbClr>
          </a:solidFill>
          <a:ln w="14288">
            <a:noFill/>
            <a:miter lim="800000"/>
            <a:headEnd/>
            <a:tailEnd/>
          </a:ln>
        </p:spPr>
        <p:txBody>
          <a:bodyPr/>
          <a:lstStyle/>
          <a:p>
            <a:endParaRPr lang="en-US"/>
          </a:p>
        </p:txBody>
      </p:sp>
      <p:sp>
        <p:nvSpPr>
          <p:cNvPr id="56" name="Rectangle 281"/>
          <p:cNvSpPr>
            <a:spLocks noChangeArrowheads="1"/>
          </p:cNvSpPr>
          <p:nvPr/>
        </p:nvSpPr>
        <p:spPr bwMode="auto">
          <a:xfrm>
            <a:off x="652957" y="3150533"/>
            <a:ext cx="1792296" cy="369331"/>
          </a:xfrm>
          <a:prstGeom prst="rect">
            <a:avLst/>
          </a:prstGeom>
          <a:solidFill>
            <a:srgbClr val="FF9933">
              <a:alpha val="50000"/>
            </a:srgbClr>
          </a:solidFill>
          <a:ln w="14288">
            <a:noFill/>
            <a:miter lim="800000"/>
            <a:headEnd/>
            <a:tailEnd/>
          </a:ln>
        </p:spPr>
        <p:txBody>
          <a:bodyPr/>
          <a:lstStyle/>
          <a:p>
            <a:endParaRPr lang="en-US" dirty="0"/>
          </a:p>
        </p:txBody>
      </p:sp>
      <p:sp>
        <p:nvSpPr>
          <p:cNvPr id="54" name="Rectangle 281"/>
          <p:cNvSpPr>
            <a:spLocks noChangeArrowheads="1"/>
          </p:cNvSpPr>
          <p:nvPr/>
        </p:nvSpPr>
        <p:spPr bwMode="auto">
          <a:xfrm>
            <a:off x="654040" y="3730125"/>
            <a:ext cx="2239699" cy="369331"/>
          </a:xfrm>
          <a:prstGeom prst="rect">
            <a:avLst/>
          </a:prstGeom>
          <a:solidFill>
            <a:srgbClr val="FF9933">
              <a:alpha val="50000"/>
            </a:srgbClr>
          </a:solidFill>
          <a:ln w="14288">
            <a:noFill/>
            <a:miter lim="800000"/>
            <a:headEnd/>
            <a:tailEnd/>
          </a:ln>
        </p:spPr>
        <p:txBody>
          <a:bodyPr/>
          <a:lstStyle/>
          <a:p>
            <a:endParaRPr lang="en-US"/>
          </a:p>
        </p:txBody>
      </p:sp>
      <p:sp>
        <p:nvSpPr>
          <p:cNvPr id="2" name="Title 1"/>
          <p:cNvSpPr>
            <a:spLocks noGrp="1"/>
          </p:cNvSpPr>
          <p:nvPr>
            <p:ph type="title"/>
          </p:nvPr>
        </p:nvSpPr>
        <p:spPr>
          <a:xfrm>
            <a:off x="245846" y="192751"/>
            <a:ext cx="8229600" cy="680705"/>
          </a:xfrm>
        </p:spPr>
        <p:txBody>
          <a:bodyPr/>
          <a:lstStyle/>
          <a:p>
            <a:pPr algn="l"/>
            <a:r>
              <a:rPr lang="en-US" sz="3600" dirty="0">
                <a:solidFill>
                  <a:schemeClr val="tx1"/>
                </a:solidFill>
                <a:latin typeface="Helvetica" panose="020B0604020202020204" pitchFamily="34" charset="0"/>
                <a:ea typeface="Verdana" panose="020B0604030504040204" pitchFamily="34" charset="0"/>
                <a:cs typeface="Helvetica" panose="020B0604020202020204" pitchFamily="34" charset="0"/>
              </a:rPr>
              <a:t>PERCEPTION-REACTION TIME</a:t>
            </a:r>
          </a:p>
        </p:txBody>
      </p:sp>
      <p:sp>
        <p:nvSpPr>
          <p:cNvPr id="8" name="Rectangle 279"/>
          <p:cNvSpPr>
            <a:spLocks noChangeArrowheads="1"/>
          </p:cNvSpPr>
          <p:nvPr/>
        </p:nvSpPr>
        <p:spPr bwMode="auto">
          <a:xfrm>
            <a:off x="785812" y="1600200"/>
            <a:ext cx="5081588"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Rectangle 281"/>
          <p:cNvSpPr>
            <a:spLocks noChangeArrowheads="1"/>
          </p:cNvSpPr>
          <p:nvPr/>
        </p:nvSpPr>
        <p:spPr bwMode="auto">
          <a:xfrm>
            <a:off x="646722" y="4309717"/>
            <a:ext cx="3246912" cy="369332"/>
          </a:xfrm>
          <a:prstGeom prst="rect">
            <a:avLst/>
          </a:prstGeom>
          <a:solidFill>
            <a:srgbClr val="FF9933">
              <a:alpha val="50000"/>
            </a:srgbClr>
          </a:solidFill>
          <a:ln w="14288">
            <a:noFill/>
            <a:miter lim="800000"/>
            <a:headEnd/>
            <a:tailEnd/>
          </a:ln>
        </p:spPr>
        <p:txBody>
          <a:bodyPr/>
          <a:lstStyle/>
          <a:p>
            <a:endParaRPr lang="en-US"/>
          </a:p>
        </p:txBody>
      </p:sp>
      <p:sp>
        <p:nvSpPr>
          <p:cNvPr id="15" name="Rectangle 286"/>
          <p:cNvSpPr>
            <a:spLocks noChangeArrowheads="1"/>
          </p:cNvSpPr>
          <p:nvPr/>
        </p:nvSpPr>
        <p:spPr bwMode="auto">
          <a:xfrm>
            <a:off x="3419318" y="4661067"/>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176’ </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55" name="Text Box 4"/>
          <p:cNvSpPr txBox="1">
            <a:spLocks noChangeArrowheads="1"/>
          </p:cNvSpPr>
          <p:nvPr/>
        </p:nvSpPr>
        <p:spPr bwMode="auto">
          <a:xfrm>
            <a:off x="47573" y="1424495"/>
            <a:ext cx="9653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20 mph</a:t>
            </a:r>
          </a:p>
        </p:txBody>
      </p:sp>
      <p:sp>
        <p:nvSpPr>
          <p:cNvPr id="57" name="Text Box 6"/>
          <p:cNvSpPr txBox="1">
            <a:spLocks noChangeArrowheads="1"/>
          </p:cNvSpPr>
          <p:nvPr/>
        </p:nvSpPr>
        <p:spPr bwMode="auto">
          <a:xfrm>
            <a:off x="47573" y="2582393"/>
            <a:ext cx="9653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40 mph</a:t>
            </a:r>
          </a:p>
        </p:txBody>
      </p:sp>
      <p:sp>
        <p:nvSpPr>
          <p:cNvPr id="59" name="Text Box 7"/>
          <p:cNvSpPr txBox="1">
            <a:spLocks noChangeArrowheads="1"/>
          </p:cNvSpPr>
          <p:nvPr/>
        </p:nvSpPr>
        <p:spPr bwMode="auto">
          <a:xfrm>
            <a:off x="47573" y="3161342"/>
            <a:ext cx="9653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50 mph</a:t>
            </a:r>
          </a:p>
        </p:txBody>
      </p:sp>
      <p:sp>
        <p:nvSpPr>
          <p:cNvPr id="61" name="Text Box 8"/>
          <p:cNvSpPr txBox="1">
            <a:spLocks noChangeArrowheads="1"/>
          </p:cNvSpPr>
          <p:nvPr/>
        </p:nvSpPr>
        <p:spPr bwMode="auto">
          <a:xfrm>
            <a:off x="47573" y="3740291"/>
            <a:ext cx="9653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60 mph</a:t>
            </a:r>
          </a:p>
        </p:txBody>
      </p:sp>
      <p:sp>
        <p:nvSpPr>
          <p:cNvPr id="66" name="Rectangle 12"/>
          <p:cNvSpPr>
            <a:spLocks noChangeArrowheads="1"/>
          </p:cNvSpPr>
          <p:nvPr/>
        </p:nvSpPr>
        <p:spPr bwMode="auto">
          <a:xfrm>
            <a:off x="4160743" y="5585980"/>
            <a:ext cx="1899295" cy="45719"/>
          </a:xfrm>
          <a:prstGeom prst="rect">
            <a:avLst/>
          </a:prstGeom>
          <a:solidFill>
            <a:schemeClr val="accent1"/>
          </a:solidFill>
          <a:ln w="14288">
            <a:noFill/>
            <a:miter lim="800000"/>
            <a:headEnd/>
            <a:tailEnd/>
          </a:ln>
          <a:extLst/>
        </p:spPr>
        <p:txBody>
          <a:bodyPr/>
          <a:lstStyle/>
          <a:p>
            <a:endParaRPr lang="en-US">
              <a:solidFill>
                <a:schemeClr val="bg1"/>
              </a:solidFill>
            </a:endParaRPr>
          </a:p>
        </p:txBody>
      </p:sp>
      <p:sp>
        <p:nvSpPr>
          <p:cNvPr id="68" name="Text Box 5"/>
          <p:cNvSpPr txBox="1">
            <a:spLocks noChangeArrowheads="1"/>
          </p:cNvSpPr>
          <p:nvPr/>
        </p:nvSpPr>
        <p:spPr bwMode="auto">
          <a:xfrm>
            <a:off x="47573" y="2003444"/>
            <a:ext cx="9653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30 mph</a:t>
            </a:r>
          </a:p>
        </p:txBody>
      </p:sp>
      <p:sp>
        <p:nvSpPr>
          <p:cNvPr id="63" name="Text Box 9"/>
          <p:cNvSpPr txBox="1">
            <a:spLocks noChangeArrowheads="1"/>
          </p:cNvSpPr>
          <p:nvPr/>
        </p:nvSpPr>
        <p:spPr bwMode="auto">
          <a:xfrm>
            <a:off x="47573" y="4319238"/>
            <a:ext cx="9653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80 mph</a:t>
            </a:r>
          </a:p>
        </p:txBody>
      </p:sp>
      <p:sp>
        <p:nvSpPr>
          <p:cNvPr id="41" name="Rectangle 286"/>
          <p:cNvSpPr>
            <a:spLocks noChangeArrowheads="1"/>
          </p:cNvSpPr>
          <p:nvPr/>
        </p:nvSpPr>
        <p:spPr bwMode="auto">
          <a:xfrm>
            <a:off x="2419752" y="4081476"/>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132’</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286"/>
          <p:cNvSpPr>
            <a:spLocks noChangeArrowheads="1"/>
          </p:cNvSpPr>
          <p:nvPr/>
        </p:nvSpPr>
        <p:spPr bwMode="auto">
          <a:xfrm>
            <a:off x="1980307" y="3501884"/>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110’</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4" name="Rectangle 286"/>
          <p:cNvSpPr>
            <a:spLocks noChangeArrowheads="1"/>
          </p:cNvSpPr>
          <p:nvPr/>
        </p:nvSpPr>
        <p:spPr bwMode="auto">
          <a:xfrm>
            <a:off x="1763657" y="2917902"/>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88’</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6" name="Rectangle 286"/>
          <p:cNvSpPr>
            <a:spLocks noChangeArrowheads="1"/>
          </p:cNvSpPr>
          <p:nvPr/>
        </p:nvSpPr>
        <p:spPr bwMode="auto">
          <a:xfrm>
            <a:off x="1353401" y="2342699"/>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66’</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50" name="Rectangle 286"/>
          <p:cNvSpPr>
            <a:spLocks noChangeArrowheads="1"/>
          </p:cNvSpPr>
          <p:nvPr/>
        </p:nvSpPr>
        <p:spPr bwMode="auto">
          <a:xfrm>
            <a:off x="1036428" y="1763106"/>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44’</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75" name="Rectangle 286"/>
          <p:cNvSpPr>
            <a:spLocks noChangeArrowheads="1"/>
          </p:cNvSpPr>
          <p:nvPr/>
        </p:nvSpPr>
        <p:spPr bwMode="auto">
          <a:xfrm>
            <a:off x="4052177" y="3501884"/>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111’</a:t>
            </a:r>
            <a:endParaRPr lang="en-US" alt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76" name="Rectangle 286"/>
          <p:cNvSpPr>
            <a:spLocks noChangeArrowheads="1"/>
          </p:cNvSpPr>
          <p:nvPr/>
        </p:nvSpPr>
        <p:spPr bwMode="auto">
          <a:xfrm>
            <a:off x="2912630" y="2917902"/>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71’</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78" name="Rectangle 286"/>
          <p:cNvSpPr>
            <a:spLocks noChangeArrowheads="1"/>
          </p:cNvSpPr>
          <p:nvPr/>
        </p:nvSpPr>
        <p:spPr bwMode="auto">
          <a:xfrm>
            <a:off x="1454315" y="1745791"/>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18’</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74" name="Rectangle 286"/>
          <p:cNvSpPr>
            <a:spLocks noChangeArrowheads="1"/>
          </p:cNvSpPr>
          <p:nvPr/>
        </p:nvSpPr>
        <p:spPr bwMode="auto">
          <a:xfrm>
            <a:off x="4739806" y="4081476"/>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160’</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67" name="Rectangle 286"/>
          <p:cNvSpPr>
            <a:spLocks noChangeArrowheads="1"/>
          </p:cNvSpPr>
          <p:nvPr/>
        </p:nvSpPr>
        <p:spPr bwMode="auto">
          <a:xfrm>
            <a:off x="8018523" y="4661067"/>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284’</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3895117" y="4315077"/>
            <a:ext cx="4555417" cy="372153"/>
            <a:chOff x="3915249" y="3929072"/>
            <a:chExt cx="4555417" cy="372153"/>
          </a:xfrm>
        </p:grpSpPr>
        <p:sp>
          <p:nvSpPr>
            <p:cNvPr id="13" name="Rectangle 284"/>
            <p:cNvSpPr>
              <a:spLocks noChangeArrowheads="1"/>
            </p:cNvSpPr>
            <p:nvPr/>
          </p:nvSpPr>
          <p:spPr bwMode="auto">
            <a:xfrm>
              <a:off x="3915249" y="3929072"/>
              <a:ext cx="4555417" cy="365125"/>
            </a:xfrm>
            <a:prstGeom prst="rect">
              <a:avLst/>
            </a:prstGeom>
            <a:solidFill>
              <a:schemeClr val="tx1">
                <a:lumMod val="95000"/>
                <a:lumOff val="5000"/>
                <a:alpha val="50000"/>
              </a:schemeClr>
            </a:solidFill>
            <a:ln w="14288">
              <a:noFill/>
              <a:miter lim="800000"/>
              <a:headEnd/>
              <a:tailEnd/>
            </a:ln>
          </p:spPr>
          <p:txBody>
            <a:bodyPr/>
            <a:lstStyle/>
            <a:p>
              <a:endParaRPr lang="en-US">
                <a:solidFill>
                  <a:schemeClr val="bg1"/>
                </a:solidFill>
              </a:endParaRPr>
            </a:p>
          </p:txBody>
        </p:sp>
        <p:sp>
          <p:nvSpPr>
            <p:cNvPr id="6" name="Rectangle 5"/>
            <p:cNvSpPr/>
            <p:nvPr/>
          </p:nvSpPr>
          <p:spPr>
            <a:xfrm>
              <a:off x="3915249" y="3993448"/>
              <a:ext cx="393892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915249" y="4199536"/>
              <a:ext cx="393892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3" descr="X:\Courses\Speed Measurement\Revision\Assets\Images\blue_car_top_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5577" y="3935465"/>
              <a:ext cx="72508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892342" y="3732228"/>
            <a:ext cx="2287397" cy="367228"/>
            <a:chOff x="2899776" y="3413553"/>
            <a:chExt cx="2287397" cy="367228"/>
          </a:xfrm>
        </p:grpSpPr>
        <p:sp>
          <p:nvSpPr>
            <p:cNvPr id="69" name="Rectangle 284"/>
            <p:cNvSpPr>
              <a:spLocks noChangeArrowheads="1"/>
            </p:cNvSpPr>
            <p:nvPr/>
          </p:nvSpPr>
          <p:spPr bwMode="auto">
            <a:xfrm>
              <a:off x="2901173" y="3415656"/>
              <a:ext cx="2286000" cy="365125"/>
            </a:xfrm>
            <a:prstGeom prst="rect">
              <a:avLst/>
            </a:prstGeom>
            <a:solidFill>
              <a:schemeClr val="tx1">
                <a:lumMod val="95000"/>
                <a:lumOff val="5000"/>
                <a:alpha val="50000"/>
              </a:schemeClr>
            </a:solidFill>
            <a:ln w="14288">
              <a:noFill/>
              <a:miter lim="800000"/>
              <a:headEnd/>
              <a:tailEnd/>
            </a:ln>
          </p:spPr>
          <p:txBody>
            <a:bodyPr/>
            <a:lstStyle/>
            <a:p>
              <a:endParaRPr lang="en-US">
                <a:solidFill>
                  <a:schemeClr val="bg1"/>
                </a:solidFill>
              </a:endParaRPr>
            </a:p>
          </p:txBody>
        </p:sp>
        <p:sp>
          <p:nvSpPr>
            <p:cNvPr id="48" name="Rectangle 47"/>
            <p:cNvSpPr/>
            <p:nvPr/>
          </p:nvSpPr>
          <p:spPr>
            <a:xfrm>
              <a:off x="2901173" y="3702786"/>
              <a:ext cx="21505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899776" y="3469792"/>
              <a:ext cx="21505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3" descr="X:\Courses\Speed Measurement\Revision\Assets\Images\blue_car_top_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2084" y="3413553"/>
              <a:ext cx="72508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445808" y="3152839"/>
            <a:ext cx="2051910" cy="367229"/>
            <a:chOff x="2453242" y="2906986"/>
            <a:chExt cx="2051910" cy="367229"/>
          </a:xfrm>
        </p:grpSpPr>
        <p:sp>
          <p:nvSpPr>
            <p:cNvPr id="70" name="Rectangle 284"/>
            <p:cNvSpPr>
              <a:spLocks noChangeArrowheads="1"/>
            </p:cNvSpPr>
            <p:nvPr/>
          </p:nvSpPr>
          <p:spPr bwMode="auto">
            <a:xfrm>
              <a:off x="2453242" y="2906986"/>
              <a:ext cx="2047710" cy="365125"/>
            </a:xfrm>
            <a:prstGeom prst="rect">
              <a:avLst/>
            </a:prstGeom>
            <a:solidFill>
              <a:schemeClr val="tx1">
                <a:lumMod val="95000"/>
                <a:lumOff val="5000"/>
                <a:alpha val="50000"/>
              </a:schemeClr>
            </a:solidFill>
            <a:ln w="14288">
              <a:noFill/>
              <a:miter lim="800000"/>
              <a:headEnd/>
              <a:tailEnd/>
            </a:ln>
          </p:spPr>
          <p:txBody>
            <a:bodyPr/>
            <a:lstStyle/>
            <a:p>
              <a:endParaRPr lang="en-US">
                <a:solidFill>
                  <a:schemeClr val="bg1"/>
                </a:solidFill>
              </a:endParaRPr>
            </a:p>
          </p:txBody>
        </p:sp>
        <p:sp>
          <p:nvSpPr>
            <p:cNvPr id="51" name="Rectangle 50"/>
            <p:cNvSpPr/>
            <p:nvPr/>
          </p:nvSpPr>
          <p:spPr>
            <a:xfrm>
              <a:off x="2458603" y="3181646"/>
              <a:ext cx="159288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460121" y="2965032"/>
              <a:ext cx="159288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3" descr="X:\Courses\Speed Measurement\Revision\Assets\Images\blue_car_top_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063" y="2908455"/>
              <a:ext cx="72508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2087177" y="2572313"/>
            <a:ext cx="1151818" cy="369751"/>
            <a:chOff x="2102045" y="2427787"/>
            <a:chExt cx="1151818" cy="369751"/>
          </a:xfrm>
        </p:grpSpPr>
        <p:sp>
          <p:nvSpPr>
            <p:cNvPr id="71" name="Rectangle 284"/>
            <p:cNvSpPr>
              <a:spLocks noChangeArrowheads="1"/>
            </p:cNvSpPr>
            <p:nvPr/>
          </p:nvSpPr>
          <p:spPr bwMode="auto">
            <a:xfrm>
              <a:off x="2107355" y="2427787"/>
              <a:ext cx="1139193" cy="365125"/>
            </a:xfrm>
            <a:prstGeom prst="rect">
              <a:avLst/>
            </a:prstGeom>
            <a:solidFill>
              <a:schemeClr val="tx1">
                <a:lumMod val="95000"/>
                <a:lumOff val="5000"/>
                <a:alpha val="50000"/>
              </a:schemeClr>
            </a:solidFill>
            <a:ln w="14288">
              <a:noFill/>
              <a:miter lim="800000"/>
              <a:headEnd/>
              <a:tailEnd/>
            </a:ln>
          </p:spPr>
          <p:txBody>
            <a:bodyPr/>
            <a:lstStyle/>
            <a:p>
              <a:endParaRPr lang="en-US">
                <a:solidFill>
                  <a:schemeClr val="bg1"/>
                </a:solidFill>
              </a:endParaRPr>
            </a:p>
          </p:txBody>
        </p:sp>
        <p:sp>
          <p:nvSpPr>
            <p:cNvPr id="53" name="Rectangle 52"/>
            <p:cNvSpPr/>
            <p:nvPr/>
          </p:nvSpPr>
          <p:spPr>
            <a:xfrm>
              <a:off x="2107356" y="2694526"/>
              <a:ext cx="88271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102045" y="2479144"/>
              <a:ext cx="88271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3" descr="X:\Courses\Speed Measurement\Revision\Assets\Images\blue_car_top_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8774" y="2431778"/>
              <a:ext cx="72508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686173" y="1997075"/>
            <a:ext cx="744793" cy="365125"/>
            <a:chOff x="1689049" y="1907602"/>
            <a:chExt cx="744793" cy="365125"/>
          </a:xfrm>
        </p:grpSpPr>
        <p:sp>
          <p:nvSpPr>
            <p:cNvPr id="72" name="Rectangle 284"/>
            <p:cNvSpPr>
              <a:spLocks noChangeArrowheads="1"/>
            </p:cNvSpPr>
            <p:nvPr/>
          </p:nvSpPr>
          <p:spPr bwMode="auto">
            <a:xfrm>
              <a:off x="1689049" y="1907602"/>
              <a:ext cx="744793" cy="365125"/>
            </a:xfrm>
            <a:prstGeom prst="rect">
              <a:avLst/>
            </a:prstGeom>
            <a:solidFill>
              <a:schemeClr val="tx1">
                <a:lumMod val="95000"/>
                <a:lumOff val="5000"/>
                <a:alpha val="50000"/>
              </a:schemeClr>
            </a:solidFill>
            <a:ln w="14288">
              <a:noFill/>
              <a:miter lim="800000"/>
              <a:headEnd/>
              <a:tailEnd/>
            </a:ln>
          </p:spPr>
          <p:txBody>
            <a:bodyPr/>
            <a:lstStyle/>
            <a:p>
              <a:endParaRPr lang="en-US">
                <a:solidFill>
                  <a:schemeClr val="bg1"/>
                </a:solidFill>
              </a:endParaRPr>
            </a:p>
          </p:txBody>
        </p:sp>
        <p:sp>
          <p:nvSpPr>
            <p:cNvPr id="79" name="Rectangle 78"/>
            <p:cNvSpPr/>
            <p:nvPr/>
          </p:nvSpPr>
          <p:spPr>
            <a:xfrm>
              <a:off x="1689288" y="2189365"/>
              <a:ext cx="60250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689288" y="1957774"/>
              <a:ext cx="60250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Picture 3" descr="X:\Courses\Speed Measurement\Revision\Assets\Images\blue_car_top_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702" y="2001968"/>
            <a:ext cx="725089" cy="36576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286"/>
          <p:cNvSpPr>
            <a:spLocks noChangeArrowheads="1"/>
          </p:cNvSpPr>
          <p:nvPr/>
        </p:nvSpPr>
        <p:spPr bwMode="auto">
          <a:xfrm>
            <a:off x="2099187" y="2344579"/>
            <a:ext cx="878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600" b="1" dirty="0">
                <a:latin typeface="Tahoma" panose="020B0604030504040204" pitchFamily="34" charset="0"/>
                <a:ea typeface="Tahoma" panose="020B0604030504040204" pitchFamily="34" charset="0"/>
                <a:cs typeface="Tahoma" panose="020B0604030504040204" pitchFamily="34" charset="0"/>
              </a:rPr>
              <a:t>40’</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87" name="Rectangle 12"/>
          <p:cNvSpPr>
            <a:spLocks noChangeArrowheads="1"/>
          </p:cNvSpPr>
          <p:nvPr/>
        </p:nvSpPr>
        <p:spPr bwMode="auto">
          <a:xfrm>
            <a:off x="4160743" y="5865347"/>
            <a:ext cx="1899295" cy="45719"/>
          </a:xfrm>
          <a:prstGeom prst="rect">
            <a:avLst/>
          </a:prstGeom>
          <a:solidFill>
            <a:schemeClr val="accent1"/>
          </a:solidFill>
          <a:ln w="14288">
            <a:noFill/>
            <a:miter lim="800000"/>
            <a:headEnd/>
            <a:tailEnd/>
          </a:ln>
          <a:extLst/>
        </p:spPr>
        <p:txBody>
          <a:bodyPr/>
          <a:lstStyle/>
          <a:p>
            <a:endParaRPr lang="en-US">
              <a:solidFill>
                <a:schemeClr val="bg1"/>
              </a:solidFill>
            </a:endParaRPr>
          </a:p>
        </p:txBody>
      </p:sp>
      <p:sp>
        <p:nvSpPr>
          <p:cNvPr id="89" name="Rectangle 286"/>
          <p:cNvSpPr>
            <a:spLocks noChangeArrowheads="1"/>
          </p:cNvSpPr>
          <p:nvPr/>
        </p:nvSpPr>
        <p:spPr bwMode="auto">
          <a:xfrm>
            <a:off x="8480987" y="4340423"/>
            <a:ext cx="878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2000" b="1" dirty="0">
                <a:latin typeface="Tahoma" panose="020B0604030504040204" pitchFamily="34" charset="0"/>
                <a:ea typeface="Tahoma" panose="020B0604030504040204" pitchFamily="34" charset="0"/>
                <a:cs typeface="Tahoma" panose="020B0604030504040204" pitchFamily="34" charset="0"/>
              </a:rPr>
              <a:t>460’</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90" name="Rectangle 286"/>
          <p:cNvSpPr>
            <a:spLocks noChangeArrowheads="1"/>
          </p:cNvSpPr>
          <p:nvPr/>
        </p:nvSpPr>
        <p:spPr bwMode="auto">
          <a:xfrm>
            <a:off x="5224746" y="3749420"/>
            <a:ext cx="878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2000" b="1" dirty="0">
                <a:latin typeface="Tahoma" panose="020B0604030504040204" pitchFamily="34" charset="0"/>
                <a:ea typeface="Tahoma" panose="020B0604030504040204" pitchFamily="34" charset="0"/>
                <a:cs typeface="Tahoma" panose="020B0604030504040204" pitchFamily="34" charset="0"/>
              </a:rPr>
              <a:t>292’</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91" name="Rectangle 286"/>
          <p:cNvSpPr>
            <a:spLocks noChangeArrowheads="1"/>
          </p:cNvSpPr>
          <p:nvPr/>
        </p:nvSpPr>
        <p:spPr bwMode="auto">
          <a:xfrm>
            <a:off x="4543650" y="3183483"/>
            <a:ext cx="878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2000" b="1" dirty="0">
                <a:latin typeface="Tahoma" panose="020B0604030504040204" pitchFamily="34" charset="0"/>
                <a:ea typeface="Tahoma" panose="020B0604030504040204" pitchFamily="34" charset="0"/>
                <a:cs typeface="Tahoma" panose="020B0604030504040204" pitchFamily="34" charset="0"/>
              </a:rPr>
              <a:t>221’</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92" name="Rectangle 286"/>
          <p:cNvSpPr>
            <a:spLocks noChangeArrowheads="1"/>
          </p:cNvSpPr>
          <p:nvPr/>
        </p:nvSpPr>
        <p:spPr bwMode="auto">
          <a:xfrm>
            <a:off x="3280699" y="2603097"/>
            <a:ext cx="878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2000" b="1" dirty="0">
                <a:latin typeface="Tahoma" panose="020B0604030504040204" pitchFamily="34" charset="0"/>
                <a:ea typeface="Tahoma" panose="020B0604030504040204" pitchFamily="34" charset="0"/>
                <a:cs typeface="Tahoma" panose="020B0604030504040204" pitchFamily="34" charset="0"/>
              </a:rPr>
              <a:t>159’</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93" name="Rectangle 286"/>
          <p:cNvSpPr>
            <a:spLocks noChangeArrowheads="1"/>
          </p:cNvSpPr>
          <p:nvPr/>
        </p:nvSpPr>
        <p:spPr bwMode="auto">
          <a:xfrm>
            <a:off x="2466818" y="2026624"/>
            <a:ext cx="878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2000" b="1" dirty="0">
                <a:latin typeface="Tahoma" panose="020B0604030504040204" pitchFamily="34" charset="0"/>
                <a:ea typeface="Tahoma" panose="020B0604030504040204" pitchFamily="34" charset="0"/>
                <a:cs typeface="Tahoma" panose="020B0604030504040204" pitchFamily="34" charset="0"/>
              </a:rPr>
              <a:t>106’</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94" name="Rectangle 286"/>
          <p:cNvSpPr>
            <a:spLocks noChangeArrowheads="1"/>
          </p:cNvSpPr>
          <p:nvPr/>
        </p:nvSpPr>
        <p:spPr bwMode="auto">
          <a:xfrm>
            <a:off x="1719454" y="1446258"/>
            <a:ext cx="878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2000" b="1" dirty="0">
                <a:latin typeface="Tahoma" panose="020B0604030504040204" pitchFamily="34" charset="0"/>
                <a:ea typeface="Tahoma" panose="020B0604030504040204" pitchFamily="34" charset="0"/>
                <a:cs typeface="Tahoma" panose="020B0604030504040204" pitchFamily="34" charset="0"/>
              </a:rPr>
              <a:t>62’</a:t>
            </a:r>
            <a:endParaRPr lang="en-US" altLang="en-US" sz="1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2611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SPEEDING-RELATED FATALITIES</a:t>
            </a:r>
          </a:p>
        </p:txBody>
      </p:sp>
      <p:sp>
        <p:nvSpPr>
          <p:cNvPr id="7" name="Content Placeholder 6"/>
          <p:cNvSpPr>
            <a:spLocks noGrp="1"/>
          </p:cNvSpPr>
          <p:nvPr>
            <p:ph idx="1"/>
          </p:nvPr>
        </p:nvSpPr>
        <p:spPr>
          <a:xfrm>
            <a:off x="0" y="866900"/>
            <a:ext cx="8229600" cy="585254"/>
          </a:xfrm>
        </p:spPr>
        <p:txBody>
          <a:bodyPr>
            <a:normAutofit/>
          </a:bodyPr>
          <a:lstStyle/>
          <a:p>
            <a:pPr marL="0" indent="0">
              <a:buNone/>
            </a:pPr>
            <a:r>
              <a:rPr lang="en-US" sz="2000" dirty="0"/>
              <a:t>BY ROADWAY FUNCTION CLASS, 2015</a:t>
            </a:r>
          </a:p>
        </p:txBody>
      </p:sp>
      <p:graphicFrame>
        <p:nvGraphicFramePr>
          <p:cNvPr id="8" name="Chart 7"/>
          <p:cNvGraphicFramePr/>
          <p:nvPr>
            <p:extLst>
              <p:ext uri="{D42A27DB-BD31-4B8C-83A1-F6EECF244321}">
                <p14:modId xmlns:p14="http://schemas.microsoft.com/office/powerpoint/2010/main" val="1650095099"/>
              </p:ext>
            </p:extLst>
          </p:nvPr>
        </p:nvGraphicFramePr>
        <p:xfrm>
          <a:off x="228600" y="1905000"/>
          <a:ext cx="87630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 name="Left Brace 1"/>
          <p:cNvSpPr/>
          <p:nvPr/>
        </p:nvSpPr>
        <p:spPr>
          <a:xfrm rot="5400000">
            <a:off x="1104900" y="3124201"/>
            <a:ext cx="685800" cy="18288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5400000">
            <a:off x="4838699" y="-495299"/>
            <a:ext cx="685801" cy="50292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TextBox 2"/>
          <p:cNvSpPr txBox="1"/>
          <p:nvPr/>
        </p:nvSpPr>
        <p:spPr>
          <a:xfrm>
            <a:off x="152400" y="3212068"/>
            <a:ext cx="2590800" cy="369332"/>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Interstate: 14%</a:t>
            </a:r>
          </a:p>
        </p:txBody>
      </p:sp>
      <p:sp>
        <p:nvSpPr>
          <p:cNvPr id="10" name="TextBox 9"/>
          <p:cNvSpPr txBox="1"/>
          <p:nvPr/>
        </p:nvSpPr>
        <p:spPr>
          <a:xfrm>
            <a:off x="3371848" y="1230868"/>
            <a:ext cx="3619501" cy="369332"/>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Non-Interstate: 79%</a:t>
            </a:r>
          </a:p>
        </p:txBody>
      </p:sp>
    </p:spTree>
    <p:extLst>
      <p:ext uri="{BB962C8B-B14F-4D97-AF65-F5344CB8AC3E}">
        <p14:creationId xmlns:p14="http://schemas.microsoft.com/office/powerpoint/2010/main" val="228160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 REVIEW</a:t>
            </a:r>
          </a:p>
        </p:txBody>
      </p:sp>
      <p:sp>
        <p:nvSpPr>
          <p:cNvPr id="3" name="Content Placeholder 2"/>
          <p:cNvSpPr>
            <a:spLocks noGrp="1"/>
          </p:cNvSpPr>
          <p:nvPr>
            <p:ph idx="1"/>
          </p:nvPr>
        </p:nvSpPr>
        <p:spPr/>
        <p:txBody>
          <a:bodyPr/>
          <a:lstStyle/>
          <a:p>
            <a:r>
              <a:rPr lang="en-US" dirty="0"/>
              <a:t>Driving Continuum</a:t>
            </a:r>
          </a:p>
          <a:p>
            <a:r>
              <a:rPr lang="en-US" dirty="0"/>
              <a:t>Perception-Reaction Time</a:t>
            </a:r>
          </a:p>
          <a:p>
            <a:r>
              <a:rPr lang="en-US" dirty="0"/>
              <a:t>Speeding Related Fatalities</a:t>
            </a:r>
          </a:p>
        </p:txBody>
      </p:sp>
    </p:spTree>
    <p:extLst>
      <p:ext uri="{BB962C8B-B14F-4D97-AF65-F5344CB8AC3E}">
        <p14:creationId xmlns:p14="http://schemas.microsoft.com/office/powerpoint/2010/main" val="3109876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pc="600" dirty="0"/>
              <a:t>SPEED LAWS</a:t>
            </a:r>
          </a:p>
        </p:txBody>
      </p:sp>
      <p:sp>
        <p:nvSpPr>
          <p:cNvPr id="3" name="Subtitle 2"/>
          <p:cNvSpPr>
            <a:spLocks noGrp="1"/>
          </p:cNvSpPr>
          <p:nvPr>
            <p:ph type="subTitle" idx="1"/>
          </p:nvPr>
        </p:nvSpPr>
        <p:spPr/>
        <p:txBody>
          <a:bodyPr/>
          <a:lstStyle/>
          <a:p>
            <a:r>
              <a:rPr lang="en-US" dirty="0"/>
              <a:t>Chapter 3</a:t>
            </a:r>
          </a:p>
        </p:txBody>
      </p:sp>
    </p:spTree>
    <p:extLst>
      <p:ext uri="{BB962C8B-B14F-4D97-AF65-F5344CB8AC3E}">
        <p14:creationId xmlns:p14="http://schemas.microsoft.com/office/powerpoint/2010/main" val="164420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Laws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01243108"/>
              </p:ext>
            </p:extLst>
          </p:nvPr>
        </p:nvGraphicFramePr>
        <p:xfrm>
          <a:off x="457200" y="1624013"/>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650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t>CRIMINAL VS. CIVIL VIOLATIONS</a:t>
            </a:r>
            <a:endParaRPr lang="en-US" sz="3600" dirty="0"/>
          </a:p>
        </p:txBody>
      </p:sp>
      <p:sp>
        <p:nvSpPr>
          <p:cNvPr id="3" name="Content Placeholder 2"/>
          <p:cNvSpPr>
            <a:spLocks noGrp="1"/>
          </p:cNvSpPr>
          <p:nvPr>
            <p:ph idx="1"/>
          </p:nvPr>
        </p:nvSpPr>
        <p:spPr/>
        <p:txBody>
          <a:bodyPr>
            <a:normAutofit/>
          </a:bodyPr>
          <a:lstStyle/>
          <a:p>
            <a:r>
              <a:rPr lang="en-US" altLang="en-US" dirty="0"/>
              <a:t>Criminal Violations</a:t>
            </a:r>
          </a:p>
          <a:p>
            <a:pPr lvl="1">
              <a:spcAft>
                <a:spcPct val="100000"/>
              </a:spcAft>
            </a:pPr>
            <a:r>
              <a:rPr lang="en-US" altLang="en-US" dirty="0"/>
              <a:t>Require proof beyond a reasonable doubt and to a moral certainty.</a:t>
            </a:r>
          </a:p>
          <a:p>
            <a:r>
              <a:rPr lang="en-US" altLang="en-US" dirty="0"/>
              <a:t>Civil Violations</a:t>
            </a:r>
          </a:p>
          <a:p>
            <a:pPr lvl="1">
              <a:spcAft>
                <a:spcPct val="100000"/>
              </a:spcAft>
            </a:pPr>
            <a:r>
              <a:rPr lang="en-US" altLang="en-US" dirty="0"/>
              <a:t>Require a mere preponderance of the evidence.</a:t>
            </a:r>
          </a:p>
          <a:p>
            <a:endParaRPr lang="en-US" dirty="0"/>
          </a:p>
        </p:txBody>
      </p:sp>
    </p:spTree>
    <p:extLst>
      <p:ext uri="{BB962C8B-B14F-4D97-AF65-F5344CB8AC3E}">
        <p14:creationId xmlns:p14="http://schemas.microsoft.com/office/powerpoint/2010/main" val="2284306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pc="600" dirty="0"/>
              <a:t>SITE SELECTION</a:t>
            </a:r>
          </a:p>
        </p:txBody>
      </p:sp>
      <p:sp>
        <p:nvSpPr>
          <p:cNvPr id="5" name="Subtitle 4"/>
          <p:cNvSpPr>
            <a:spLocks noGrp="1"/>
          </p:cNvSpPr>
          <p:nvPr>
            <p:ph type="subTitle" idx="1"/>
          </p:nvPr>
        </p:nvSpPr>
        <p:spPr/>
        <p:txBody>
          <a:bodyPr/>
          <a:lstStyle/>
          <a:p>
            <a:r>
              <a:rPr lang="en-US" spc="300" dirty="0"/>
              <a:t>Chapter 4 </a:t>
            </a:r>
          </a:p>
        </p:txBody>
      </p:sp>
    </p:spTree>
    <p:extLst>
      <p:ext uri="{BB962C8B-B14F-4D97-AF65-F5344CB8AC3E}">
        <p14:creationId xmlns:p14="http://schemas.microsoft.com/office/powerpoint/2010/main" val="134508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Chapter 1</a:t>
            </a:r>
          </a:p>
        </p:txBody>
      </p:sp>
      <p:sp>
        <p:nvSpPr>
          <p:cNvPr id="3" name="Title 2"/>
          <p:cNvSpPr>
            <a:spLocks noGrp="1"/>
          </p:cNvSpPr>
          <p:nvPr>
            <p:ph type="ctrTitle"/>
          </p:nvPr>
        </p:nvSpPr>
        <p:spPr/>
        <p:txBody>
          <a:bodyPr/>
          <a:lstStyle/>
          <a:p>
            <a:pPr algn="ctr"/>
            <a:r>
              <a:rPr lang="en-US" dirty="0"/>
              <a:t>Introduction</a:t>
            </a:r>
          </a:p>
        </p:txBody>
      </p:sp>
    </p:spTree>
    <p:extLst>
      <p:ext uri="{BB962C8B-B14F-4D97-AF65-F5344CB8AC3E}">
        <p14:creationId xmlns:p14="http://schemas.microsoft.com/office/powerpoint/2010/main" val="2893754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Aft>
                <a:spcPts val="0"/>
              </a:spcAft>
            </a:pPr>
            <a:r>
              <a:rPr lang="en-US" altLang="en-US" sz="2800" dirty="0"/>
              <a:t>Choose locations based on:</a:t>
            </a:r>
          </a:p>
          <a:p>
            <a:pPr lvl="1"/>
            <a:r>
              <a:rPr lang="en-US" altLang="en-US" dirty="0"/>
              <a:t>Speed being primary causative factor in crashes</a:t>
            </a:r>
          </a:p>
          <a:p>
            <a:pPr lvl="1"/>
            <a:r>
              <a:rPr lang="en-US" altLang="en-US" dirty="0"/>
              <a:t>Citizen complaints</a:t>
            </a:r>
          </a:p>
          <a:p>
            <a:pPr lvl="1"/>
            <a:r>
              <a:rPr lang="en-US" altLang="en-US" dirty="0"/>
              <a:t>Frequent speed violation</a:t>
            </a:r>
          </a:p>
          <a:p>
            <a:pPr lvl="1"/>
            <a:r>
              <a:rPr lang="en-US" altLang="en-US" dirty="0"/>
              <a:t>Specifically focused or special speed regulations</a:t>
            </a:r>
          </a:p>
          <a:p>
            <a:pPr lvl="1"/>
            <a:r>
              <a:rPr lang="en-US" altLang="en-US" dirty="0"/>
              <a:t>Speed surveys</a:t>
            </a:r>
          </a:p>
          <a:p>
            <a:pPr lvl="1">
              <a:spcAft>
                <a:spcPts val="0"/>
              </a:spcAft>
            </a:pPr>
            <a:endParaRPr lang="en-US" altLang="en-US" dirty="0"/>
          </a:p>
          <a:p>
            <a:pPr marL="0" indent="0">
              <a:buNone/>
            </a:pPr>
            <a:endParaRPr lang="en-US" dirty="0"/>
          </a:p>
        </p:txBody>
      </p:sp>
      <p:sp>
        <p:nvSpPr>
          <p:cNvPr id="2" name="Title 1"/>
          <p:cNvSpPr>
            <a:spLocks noGrp="1"/>
          </p:cNvSpPr>
          <p:nvPr>
            <p:ph type="title"/>
          </p:nvPr>
        </p:nvSpPr>
        <p:spPr/>
        <p:txBody>
          <a:bodyPr/>
          <a:lstStyle/>
          <a:p>
            <a:r>
              <a:rPr lang="en-US" altLang="en-US" dirty="0"/>
              <a:t>SITE SELECTION</a:t>
            </a:r>
            <a:endParaRPr lang="en-US" dirty="0"/>
          </a:p>
        </p:txBody>
      </p:sp>
    </p:spTree>
    <p:extLst>
      <p:ext uri="{BB962C8B-B14F-4D97-AF65-F5344CB8AC3E}">
        <p14:creationId xmlns:p14="http://schemas.microsoft.com/office/powerpoint/2010/main" val="2873794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33600"/>
            <a:ext cx="8229600" cy="2133600"/>
          </a:xfrm>
        </p:spPr>
        <p:txBody>
          <a:bodyPr/>
          <a:lstStyle/>
          <a:p>
            <a:pPr marL="857250" indent="-457200">
              <a:buFont typeface="Wingdings" panose="05000000000000000000" pitchFamily="2" charset="2"/>
              <a:buChar char="ü"/>
            </a:pPr>
            <a:r>
              <a:rPr lang="en-US" altLang="en-US" dirty="0"/>
              <a:t>Officer Safety</a:t>
            </a:r>
          </a:p>
          <a:p>
            <a:pPr marL="857250" indent="-457200">
              <a:buFont typeface="Wingdings" panose="05000000000000000000" pitchFamily="2" charset="2"/>
              <a:buChar char="ü"/>
            </a:pPr>
            <a:r>
              <a:rPr lang="en-US" altLang="en-US" dirty="0"/>
              <a:t>Violator Safety</a:t>
            </a:r>
          </a:p>
          <a:p>
            <a:pPr marL="857250" indent="-457200">
              <a:buFont typeface="Wingdings" panose="05000000000000000000" pitchFamily="2" charset="2"/>
              <a:buChar char="ü"/>
            </a:pPr>
            <a:r>
              <a:rPr lang="en-US" altLang="en-US" dirty="0"/>
              <a:t>General Public</a:t>
            </a:r>
          </a:p>
        </p:txBody>
      </p:sp>
      <p:sp>
        <p:nvSpPr>
          <p:cNvPr id="2" name="Title 1"/>
          <p:cNvSpPr>
            <a:spLocks noGrp="1"/>
          </p:cNvSpPr>
          <p:nvPr>
            <p:ph type="title"/>
          </p:nvPr>
        </p:nvSpPr>
        <p:spPr/>
        <p:txBody>
          <a:bodyPr/>
          <a:lstStyle/>
          <a:p>
            <a:r>
              <a:rPr lang="en-US" dirty="0"/>
              <a:t>SAFETY CONSIDERATIONS</a:t>
            </a:r>
          </a:p>
        </p:txBody>
      </p:sp>
    </p:spTree>
    <p:extLst>
      <p:ext uri="{BB962C8B-B14F-4D97-AF65-F5344CB8AC3E}">
        <p14:creationId xmlns:p14="http://schemas.microsoft.com/office/powerpoint/2010/main" val="80448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pc="600" dirty="0"/>
              <a:t>TRACKING HISTORY</a:t>
            </a:r>
          </a:p>
        </p:txBody>
      </p:sp>
      <p:sp>
        <p:nvSpPr>
          <p:cNvPr id="5" name="Subtitle 4"/>
          <p:cNvSpPr>
            <a:spLocks noGrp="1"/>
          </p:cNvSpPr>
          <p:nvPr>
            <p:ph type="subTitle" idx="1"/>
          </p:nvPr>
        </p:nvSpPr>
        <p:spPr/>
        <p:txBody>
          <a:bodyPr/>
          <a:lstStyle/>
          <a:p>
            <a:r>
              <a:rPr lang="en-US" spc="300" dirty="0"/>
              <a:t>Chapter 5</a:t>
            </a:r>
          </a:p>
        </p:txBody>
      </p:sp>
    </p:spTree>
    <p:extLst>
      <p:ext uri="{BB962C8B-B14F-4D97-AF65-F5344CB8AC3E}">
        <p14:creationId xmlns:p14="http://schemas.microsoft.com/office/powerpoint/2010/main" val="1547505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039" t="82911" r="42930" b="1418"/>
          <a:stretch/>
        </p:blipFill>
        <p:spPr>
          <a:xfrm>
            <a:off x="3156715" y="2438400"/>
            <a:ext cx="2440696" cy="1828800"/>
          </a:xfrm>
          <a:prstGeom prst="rect">
            <a:avLst/>
          </a:prstGeom>
        </p:spPr>
      </p:pic>
      <p:sp>
        <p:nvSpPr>
          <p:cNvPr id="2" name="Title 1"/>
          <p:cNvSpPr>
            <a:spLocks noGrp="1"/>
          </p:cNvSpPr>
          <p:nvPr>
            <p:ph type="title"/>
          </p:nvPr>
        </p:nvSpPr>
        <p:spPr/>
        <p:txBody>
          <a:bodyPr/>
          <a:lstStyle/>
          <a:p>
            <a:r>
              <a:rPr lang="en-US" sz="3200" dirty="0"/>
              <a:t>TRACKING HISTORY</a:t>
            </a:r>
          </a:p>
        </p:txBody>
      </p:sp>
      <p:sp>
        <p:nvSpPr>
          <p:cNvPr id="6" name="Content Placeholder 2"/>
          <p:cNvSpPr txBox="1">
            <a:spLocks/>
          </p:cNvSpPr>
          <p:nvPr/>
        </p:nvSpPr>
        <p:spPr>
          <a:xfrm>
            <a:off x="228600" y="3962400"/>
            <a:ext cx="3107092" cy="1279391"/>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sz="2400" dirty="0">
                <a:solidFill>
                  <a:srgbClr val="0070C0"/>
                </a:solidFill>
              </a:rPr>
              <a:t>VISUAL OBSERVATION</a:t>
            </a:r>
          </a:p>
        </p:txBody>
      </p:sp>
      <p:sp>
        <p:nvSpPr>
          <p:cNvPr id="8" name="Content Placeholder 2"/>
          <p:cNvSpPr txBox="1">
            <a:spLocks/>
          </p:cNvSpPr>
          <p:nvPr/>
        </p:nvSpPr>
        <p:spPr>
          <a:xfrm>
            <a:off x="3276600" y="4068695"/>
            <a:ext cx="2590800" cy="1066800"/>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sz="2400" dirty="0">
                <a:solidFill>
                  <a:srgbClr val="67961A"/>
                </a:solidFill>
              </a:rPr>
              <a:t>AUDIO</a:t>
            </a:r>
            <a:br>
              <a:rPr lang="en-US" sz="2400" dirty="0">
                <a:solidFill>
                  <a:srgbClr val="67961A"/>
                </a:solidFill>
              </a:rPr>
            </a:br>
            <a:r>
              <a:rPr lang="en-US" sz="2400" dirty="0">
                <a:solidFill>
                  <a:srgbClr val="67961A"/>
                </a:solidFill>
              </a:rPr>
              <a:t>CONFIRMATION</a:t>
            </a:r>
          </a:p>
        </p:txBody>
      </p:sp>
      <p:sp>
        <p:nvSpPr>
          <p:cNvPr id="10" name="Content Placeholder 2"/>
          <p:cNvSpPr txBox="1">
            <a:spLocks/>
          </p:cNvSpPr>
          <p:nvPr/>
        </p:nvSpPr>
        <p:spPr>
          <a:xfrm>
            <a:off x="6373367" y="4068695"/>
            <a:ext cx="2590800" cy="1066800"/>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sz="2400" dirty="0">
                <a:solidFill>
                  <a:srgbClr val="FF6600"/>
                </a:solidFill>
              </a:rPr>
              <a:t>UNIT</a:t>
            </a:r>
            <a:br>
              <a:rPr lang="en-US" sz="2400" dirty="0">
                <a:solidFill>
                  <a:srgbClr val="FF6600"/>
                </a:solidFill>
              </a:rPr>
            </a:br>
            <a:r>
              <a:rPr lang="en-US" sz="2400" dirty="0">
                <a:solidFill>
                  <a:srgbClr val="FF6600"/>
                </a:solidFill>
              </a:rPr>
              <a:t>CONFIRMATION</a:t>
            </a:r>
          </a:p>
        </p:txBody>
      </p:sp>
      <p:sp>
        <p:nvSpPr>
          <p:cNvPr id="14" name="Rectangle 13"/>
          <p:cNvSpPr/>
          <p:nvPr/>
        </p:nvSpPr>
        <p:spPr>
          <a:xfrm>
            <a:off x="2971800" y="2680137"/>
            <a:ext cx="2895600" cy="2209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8771" t="82911" r="78757" b="1709"/>
          <a:stretch/>
        </p:blipFill>
        <p:spPr>
          <a:xfrm>
            <a:off x="152400" y="2438400"/>
            <a:ext cx="2210616" cy="18288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76724" t="82911" r="5393" b="-1581"/>
          <a:stretch/>
        </p:blipFill>
        <p:spPr>
          <a:xfrm>
            <a:off x="6391110" y="2438400"/>
            <a:ext cx="2611157" cy="1828800"/>
          </a:xfrm>
          <a:prstGeom prst="rect">
            <a:avLst/>
          </a:prstGeom>
        </p:spPr>
      </p:pic>
      <p:sp>
        <p:nvSpPr>
          <p:cNvPr id="15" name="Rectangle 14"/>
          <p:cNvSpPr/>
          <p:nvPr/>
        </p:nvSpPr>
        <p:spPr>
          <a:xfrm>
            <a:off x="5925207" y="2590799"/>
            <a:ext cx="2819399" cy="254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94593" y="2758247"/>
            <a:ext cx="28194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Content Placeholder 2"/>
          <p:cNvSpPr txBox="1">
            <a:spLocks/>
          </p:cNvSpPr>
          <p:nvPr/>
        </p:nvSpPr>
        <p:spPr>
          <a:xfrm>
            <a:off x="323193" y="3506906"/>
            <a:ext cx="8229600" cy="682388"/>
          </a:xfrm>
          <a:prstGeom prst="rect">
            <a:avLst/>
          </a:prstGeom>
        </p:spPr>
        <p:txBody>
          <a:bodyPr/>
          <a:lstStyle>
            <a:lvl1pPr marL="342900" indent="-342900" algn="l" rtl="0" eaLnBrk="0" fontAlgn="base" hangingPunct="0">
              <a:spcBef>
                <a:spcPct val="20000"/>
              </a:spcBef>
              <a:spcAft>
                <a:spcPct val="0"/>
              </a:spcAft>
              <a:buChar char="•"/>
              <a:defRPr sz="32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rtl="0" eaLnBrk="0" fontAlgn="base" hangingPunct="0">
              <a:spcBef>
                <a:spcPct val="20000"/>
              </a:spcBef>
              <a:spcAft>
                <a:spcPct val="0"/>
              </a:spcAft>
              <a:buChar char="–"/>
              <a:defRPr sz="28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spcBef>
                <a:spcPct val="20000"/>
              </a:spcBef>
              <a:spcAft>
                <a:spcPct val="0"/>
              </a:spcAft>
              <a:buChar char="•"/>
              <a:defRPr sz="2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spcBef>
                <a:spcPct val="20000"/>
              </a:spcBef>
              <a:spcAft>
                <a:spcPct val="0"/>
              </a:spcAft>
              <a:buChar char="–"/>
              <a:defRPr sz="20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spcBef>
                <a:spcPct val="20000"/>
              </a:spcBef>
              <a:spcAft>
                <a:spcPct val="0"/>
              </a:spcAft>
              <a:buChar char="»"/>
              <a:defRPr sz="20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US" sz="2800" kern="0" dirty="0">
                <a:solidFill>
                  <a:schemeClr val="tx1"/>
                </a:solidFill>
              </a:rPr>
              <a:t>…</a:t>
            </a:r>
            <a:r>
              <a:rPr lang="en-US" sz="2800" u="sng" kern="0" dirty="0">
                <a:solidFill>
                  <a:schemeClr val="tx1"/>
                </a:solidFill>
              </a:rPr>
              <a:t>The</a:t>
            </a:r>
            <a:r>
              <a:rPr lang="en-US" sz="2800" kern="0" dirty="0">
                <a:solidFill>
                  <a:schemeClr val="tx1"/>
                </a:solidFill>
              </a:rPr>
              <a:t> most essential component of speed enforcement…</a:t>
            </a:r>
          </a:p>
        </p:txBody>
      </p:sp>
    </p:spTree>
    <p:extLst>
      <p:ext uri="{BB962C8B-B14F-4D97-AF65-F5344CB8AC3E}">
        <p14:creationId xmlns:p14="http://schemas.microsoft.com/office/powerpoint/2010/main" val="4467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par>
                                <p:cTn id="12" presetID="42" presetClass="exit" presetSubtype="0" fill="hold" grpId="0" nodeType="withEffect">
                                  <p:stCondLst>
                                    <p:cond delay="75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42" presetClass="exit" presetSubtype="0" fill="hold" grpId="0" nodeType="withEffect">
                                  <p:stCondLst>
                                    <p:cond delay="750"/>
                                  </p:stCondLst>
                                  <p:childTnLst>
                                    <p:animEffect transition="out" filter="fade">
                                      <p:cBhvr>
                                        <p:cTn id="23" dur="1000"/>
                                        <p:tgtEl>
                                          <p:spTgt spid="14"/>
                                        </p:tgtEl>
                                      </p:cBhvr>
                                    </p:animEffect>
                                    <p:anim calcmode="lin" valueType="num">
                                      <p:cBhvr>
                                        <p:cTn id="24" dur="1000"/>
                                        <p:tgtEl>
                                          <p:spTgt spid="14"/>
                                        </p:tgtEl>
                                        <p:attrNameLst>
                                          <p:attrName>ppt_x</p:attrName>
                                        </p:attrNameLst>
                                      </p:cBhvr>
                                      <p:tavLst>
                                        <p:tav tm="0">
                                          <p:val>
                                            <p:strVal val="ppt_x"/>
                                          </p:val>
                                        </p:tav>
                                        <p:tav tm="100000">
                                          <p:val>
                                            <p:strVal val="ppt_x"/>
                                          </p:val>
                                        </p:tav>
                                      </p:tavLst>
                                    </p:anim>
                                    <p:anim calcmode="lin" valueType="num">
                                      <p:cBhvr>
                                        <p:cTn id="25" dur="1000"/>
                                        <p:tgtEl>
                                          <p:spTgt spid="14"/>
                                        </p:tgtEl>
                                        <p:attrNameLst>
                                          <p:attrName>ppt_y</p:attrName>
                                        </p:attrNameLst>
                                      </p:cBhvr>
                                      <p:tavLst>
                                        <p:tav tm="0">
                                          <p:val>
                                            <p:strVal val="ppt_y"/>
                                          </p:val>
                                        </p:tav>
                                        <p:tav tm="100000">
                                          <p:val>
                                            <p:strVal val="ppt_y+.1"/>
                                          </p:val>
                                        </p:tav>
                                      </p:tavLst>
                                    </p:anim>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750"/>
                                        <p:tgtEl>
                                          <p:spTgt spid="10"/>
                                        </p:tgtEl>
                                      </p:cBhvr>
                                    </p:animEffect>
                                  </p:childTnLst>
                                </p:cTn>
                              </p:par>
                              <p:par>
                                <p:cTn id="32" presetID="42" presetClass="exit" presetSubtype="0" fill="hold" grpId="0" nodeType="withEffect">
                                  <p:stCondLst>
                                    <p:cond delay="750"/>
                                  </p:stCondLst>
                                  <p:childTnLst>
                                    <p:animEffect transition="out" filter="fade">
                                      <p:cBhvr>
                                        <p:cTn id="33" dur="1000"/>
                                        <p:tgtEl>
                                          <p:spTgt spid="15"/>
                                        </p:tgtEl>
                                      </p:cBhvr>
                                    </p:animEffect>
                                    <p:anim calcmode="lin" valueType="num">
                                      <p:cBhvr>
                                        <p:cTn id="34" dur="1000"/>
                                        <p:tgtEl>
                                          <p:spTgt spid="15"/>
                                        </p:tgtEl>
                                        <p:attrNameLst>
                                          <p:attrName>ppt_x</p:attrName>
                                        </p:attrNameLst>
                                      </p:cBhvr>
                                      <p:tavLst>
                                        <p:tav tm="0">
                                          <p:val>
                                            <p:strVal val="ppt_x"/>
                                          </p:val>
                                        </p:tav>
                                        <p:tav tm="100000">
                                          <p:val>
                                            <p:strVal val="ppt_x"/>
                                          </p:val>
                                        </p:tav>
                                      </p:tavLst>
                                    </p:anim>
                                    <p:anim calcmode="lin" valueType="num">
                                      <p:cBhvr>
                                        <p:cTn id="35" dur="1000"/>
                                        <p:tgtEl>
                                          <p:spTgt spid="15"/>
                                        </p:tgtEl>
                                        <p:attrNameLst>
                                          <p:attrName>ppt_y</p:attrName>
                                        </p:attrNameLst>
                                      </p:cBhvr>
                                      <p:tavLst>
                                        <p:tav tm="0">
                                          <p:val>
                                            <p:strVal val="ppt_y"/>
                                          </p:val>
                                        </p:tav>
                                        <p:tav tm="100000">
                                          <p:val>
                                            <p:strVal val="ppt_y+.1"/>
                                          </p:val>
                                        </p:tav>
                                      </p:tavLst>
                                    </p:anim>
                                    <p:set>
                                      <p:cBhvr>
                                        <p:cTn id="3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4" grpId="0" animBg="1"/>
      <p:bldP spid="15" grpId="0" animBg="1"/>
      <p:bldP spid="13"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819400"/>
            <a:ext cx="6553200" cy="2514600"/>
          </a:xfrm>
          <a:ln>
            <a:solidFill>
              <a:srgbClr val="0070C0"/>
            </a:solidFill>
          </a:ln>
        </p:spPr>
        <p:txBody>
          <a:bodyPr>
            <a:normAutofit lnSpcReduction="10000"/>
          </a:bodyPr>
          <a:lstStyle/>
          <a:p>
            <a:pPr>
              <a:lnSpc>
                <a:spcPct val="110000"/>
              </a:lnSpc>
            </a:pPr>
            <a:r>
              <a:rPr lang="en-US" dirty="0"/>
              <a:t>Identify Target</a:t>
            </a:r>
          </a:p>
          <a:p>
            <a:pPr>
              <a:lnSpc>
                <a:spcPct val="110000"/>
              </a:lnSpc>
            </a:pPr>
            <a:r>
              <a:rPr lang="en-US" dirty="0"/>
              <a:t>Estimate Speed</a:t>
            </a:r>
          </a:p>
          <a:p>
            <a:pPr>
              <a:lnSpc>
                <a:spcPct val="110000"/>
              </a:lnSpc>
            </a:pPr>
            <a:r>
              <a:rPr lang="en-US" dirty="0"/>
              <a:t>Estimate Range</a:t>
            </a:r>
          </a:p>
          <a:p>
            <a:pPr>
              <a:lnSpc>
                <a:spcPct val="110000"/>
              </a:lnSpc>
            </a:pPr>
            <a:r>
              <a:rPr lang="en-US" dirty="0"/>
              <a:t>Check Environment</a:t>
            </a:r>
          </a:p>
        </p:txBody>
      </p:sp>
      <p:sp>
        <p:nvSpPr>
          <p:cNvPr id="3" name="Title 2"/>
          <p:cNvSpPr>
            <a:spLocks noGrp="1"/>
          </p:cNvSpPr>
          <p:nvPr>
            <p:ph type="title"/>
          </p:nvPr>
        </p:nvSpPr>
        <p:spPr/>
        <p:txBody>
          <a:bodyPr/>
          <a:lstStyle/>
          <a:p>
            <a:r>
              <a:rPr lang="en-US" dirty="0"/>
              <a:t>VISUAL OBSERVATION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71" t="82911" r="78757" b="1709"/>
          <a:stretch/>
        </p:blipFill>
        <p:spPr>
          <a:xfrm>
            <a:off x="4953000" y="2514600"/>
            <a:ext cx="3868578" cy="3200400"/>
          </a:xfrm>
          <a:prstGeom prst="rect">
            <a:avLst/>
          </a:prstGeom>
        </p:spPr>
      </p:pic>
    </p:spTree>
    <p:extLst>
      <p:ext uri="{BB962C8B-B14F-4D97-AF65-F5344CB8AC3E}">
        <p14:creationId xmlns:p14="http://schemas.microsoft.com/office/powerpoint/2010/main" val="1524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7772400" cy="4724400"/>
          </a:xfrm>
          <a:ln>
            <a:solidFill>
              <a:srgbClr val="0070C0"/>
            </a:solidFill>
          </a:ln>
        </p:spPr>
        <p:txBody>
          <a:bodyPr>
            <a:normAutofit fontScale="55000" lnSpcReduction="20000"/>
          </a:bodyPr>
          <a:lstStyle/>
          <a:p>
            <a:pPr marL="0" indent="0">
              <a:buNone/>
            </a:pPr>
            <a:r>
              <a:rPr lang="en-US" sz="4400" dirty="0"/>
              <a:t>Weaving</a:t>
            </a:r>
          </a:p>
          <a:p>
            <a:r>
              <a:rPr lang="en-US" dirty="0"/>
              <a:t>Speeding vehicles are generally overtaking other vehicles in their lane of travel. This often requires the speeding vehicle to continually change travel lanes to continue their established speed. </a:t>
            </a:r>
          </a:p>
          <a:p>
            <a:r>
              <a:rPr lang="en-US" dirty="0"/>
              <a:t>Observation of approaching traffic on multiple lane highways will alert officers to this situation.</a:t>
            </a:r>
          </a:p>
          <a:p>
            <a:pPr marL="0" indent="0">
              <a:buNone/>
            </a:pPr>
            <a:endParaRPr lang="en-US" u="sng" dirty="0"/>
          </a:p>
          <a:p>
            <a:pPr marL="0" indent="0">
              <a:buNone/>
            </a:pPr>
            <a:r>
              <a:rPr lang="en-US" sz="4400" dirty="0"/>
              <a:t>Passing</a:t>
            </a:r>
          </a:p>
          <a:p>
            <a:r>
              <a:rPr lang="en-US" dirty="0"/>
              <a:t>Speeding vehicles must pass the slower vehicles that obstruct their travel lane and impede their speed. Passing should alert the officer to a potential speed violator. Many drivers believe it is OK to exceed posted limits while passing.</a:t>
            </a:r>
          </a:p>
          <a:p>
            <a:pPr marL="0" indent="0">
              <a:buNone/>
            </a:pPr>
            <a:endParaRPr lang="en-US" u="sng" dirty="0"/>
          </a:p>
          <a:p>
            <a:pPr marL="0" indent="0">
              <a:buNone/>
            </a:pPr>
            <a:r>
              <a:rPr lang="en-US" sz="4400" dirty="0"/>
              <a:t>Convoys</a:t>
            </a:r>
          </a:p>
          <a:p>
            <a:r>
              <a:rPr lang="en-US" dirty="0"/>
              <a:t>Primarily on interstate or divided highways, it is common for a group of speeders to fall into a pack or “convoy.” </a:t>
            </a:r>
          </a:p>
        </p:txBody>
      </p:sp>
      <p:sp>
        <p:nvSpPr>
          <p:cNvPr id="3" name="Title 2"/>
          <p:cNvSpPr>
            <a:spLocks noGrp="1"/>
          </p:cNvSpPr>
          <p:nvPr>
            <p:ph type="title"/>
          </p:nvPr>
        </p:nvSpPr>
        <p:spPr/>
        <p:txBody>
          <a:bodyPr/>
          <a:lstStyle/>
          <a:p>
            <a:r>
              <a:rPr lang="en-US" dirty="0"/>
              <a:t>Weaving, Passing, and Convoys</a:t>
            </a:r>
          </a:p>
        </p:txBody>
      </p:sp>
    </p:spTree>
    <p:extLst>
      <p:ext uri="{BB962C8B-B14F-4D97-AF65-F5344CB8AC3E}">
        <p14:creationId xmlns:p14="http://schemas.microsoft.com/office/powerpoint/2010/main" val="909340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759" b="21605"/>
          <a:stretch/>
        </p:blipFill>
        <p:spPr>
          <a:xfrm>
            <a:off x="0" y="1989804"/>
            <a:ext cx="9143999" cy="3404078"/>
          </a:xfrm>
          <a:prstGeom prst="rect">
            <a:avLst/>
          </a:prstGeom>
        </p:spPr>
      </p:pic>
      <p:sp>
        <p:nvSpPr>
          <p:cNvPr id="47106" name="Rectangle 2"/>
          <p:cNvSpPr>
            <a:spLocks noGrp="1" noChangeArrowheads="1"/>
          </p:cNvSpPr>
          <p:nvPr>
            <p:ph type="title"/>
          </p:nvPr>
        </p:nvSpPr>
        <p:spPr/>
        <p:txBody>
          <a:bodyPr/>
          <a:lstStyle/>
          <a:p>
            <a:pPr eaLnBrk="1" hangingPunct="1"/>
            <a:r>
              <a:rPr lang="en-US" altLang="en-US" sz="3200" dirty="0"/>
              <a:t>BASIC SPEED FORMULA</a:t>
            </a:r>
          </a:p>
        </p:txBody>
      </p:sp>
      <p:sp>
        <p:nvSpPr>
          <p:cNvPr id="47108" name="Text Box 4"/>
          <p:cNvSpPr txBox="1">
            <a:spLocks noChangeArrowheads="1"/>
          </p:cNvSpPr>
          <p:nvPr/>
        </p:nvSpPr>
        <p:spPr bwMode="auto">
          <a:xfrm>
            <a:off x="3641725" y="63388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solidFill>
                <a:prstClr val="black"/>
              </a:solidFill>
              <a:latin typeface="Imprint MT Shadow" pitchFamily="8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205" y="4275804"/>
            <a:ext cx="3685039" cy="110947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6119" t="37413" r="32985" b="40498"/>
          <a:stretch/>
        </p:blipFill>
        <p:spPr>
          <a:xfrm>
            <a:off x="1353312" y="1981200"/>
            <a:ext cx="4203326" cy="136823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119" t="62010" r="22836" b="26156"/>
          <a:stretch/>
        </p:blipFill>
        <p:spPr>
          <a:xfrm>
            <a:off x="533401" y="3401718"/>
            <a:ext cx="5867400" cy="73297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771" t="82911" r="78757" b="1709"/>
          <a:stretch/>
        </p:blipFill>
        <p:spPr>
          <a:xfrm>
            <a:off x="6933384" y="5181600"/>
            <a:ext cx="2210616" cy="1828800"/>
          </a:xfrm>
          <a:prstGeom prst="rect">
            <a:avLst/>
          </a:prstGeom>
        </p:spPr>
      </p:pic>
    </p:spTree>
    <p:extLst>
      <p:ext uri="{BB962C8B-B14F-4D97-AF65-F5344CB8AC3E}">
        <p14:creationId xmlns:p14="http://schemas.microsoft.com/office/powerpoint/2010/main" val="1974829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66667 -0.00577 L 5.55112E-17 -4.7806E-6 " pathEditMode="relative" rAng="0" ptsTypes="AA">
                                      <p:cBhvr>
                                        <p:cTn id="8" dur="1750" fill="hold"/>
                                        <p:tgtEl>
                                          <p:spTgt spid="3"/>
                                        </p:tgtEl>
                                        <p:attrNameLst>
                                          <p:attrName>ppt_x</p:attrName>
                                          <p:attrName>ppt_y</p:attrName>
                                        </p:attrNameLst>
                                      </p:cBhvr>
                                      <p:rCtr x="33333" y="277"/>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7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SPEED CONVERSION FORMULA</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a:rPr>
                        <m:t>1 </m:t>
                      </m:r>
                      <m:r>
                        <a:rPr lang="en-US" b="0" i="1" smtClean="0">
                          <a:latin typeface="Cambria Math"/>
                        </a:rPr>
                        <m:t>𝑚𝑝h</m:t>
                      </m:r>
                      <m:r>
                        <a:rPr lang="en-US" b="0" i="1" smtClean="0">
                          <a:latin typeface="Cambria Math"/>
                        </a:rPr>
                        <m:t> =1.5 </m:t>
                      </m:r>
                      <m:r>
                        <a:rPr lang="en-US" b="0" i="1" smtClean="0">
                          <a:latin typeface="Cambria Math"/>
                          <a:ea typeface="Cambria Math"/>
                        </a:rPr>
                        <m:t>𝑓𝑝𝑠</m:t>
                      </m:r>
                    </m:oMath>
                  </m:oMathPara>
                </a14:m>
                <a:endParaRPr lang="en-US" b="0" dirty="0">
                  <a:ea typeface="Cambria Math"/>
                </a:endParaRPr>
              </a:p>
              <a:p>
                <a:pPr marL="0" indent="0" algn="ctr">
                  <a:buNone/>
                </a:pPr>
                <a:endParaRPr lang="en-US" b="0" dirty="0">
                  <a:ea typeface="Cambria Math"/>
                </a:endParaRPr>
              </a:p>
              <a:p>
                <a:pPr marL="0" indent="0" algn="ctr">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𝑀𝑖𝑙𝑒</m:t>
                          </m:r>
                        </m:num>
                        <m:den>
                          <m:r>
                            <a:rPr lang="en-US" b="0" i="1" smtClean="0">
                              <a:latin typeface="Cambria Math"/>
                            </a:rPr>
                            <m:t>𝐻𝑜𝑢𝑟</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5,280</m:t>
                          </m:r>
                          <m:r>
                            <a:rPr lang="en-US" b="0" i="1" smtClean="0">
                              <a:latin typeface="Cambria Math"/>
                            </a:rPr>
                            <m:t>𝑓𝑡</m:t>
                          </m:r>
                        </m:num>
                        <m:den>
                          <m:r>
                            <a:rPr lang="en-US" b="0" i="1" smtClean="0">
                              <a:latin typeface="Cambria Math"/>
                            </a:rPr>
                            <m:t>60</m:t>
                          </m:r>
                          <m:r>
                            <a:rPr lang="en-US" b="0" i="1" smtClean="0">
                              <a:latin typeface="Cambria Math"/>
                            </a:rPr>
                            <m:t>𝑚𝑖𝑛</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5,280</m:t>
                          </m:r>
                          <m:r>
                            <a:rPr lang="en-US" b="0" i="1" smtClean="0">
                              <a:latin typeface="Cambria Math"/>
                            </a:rPr>
                            <m:t>𝑓𝑡</m:t>
                          </m:r>
                        </m:num>
                        <m:den>
                          <m:r>
                            <a:rPr lang="en-US" b="0" i="1" smtClean="0">
                              <a:latin typeface="Cambria Math"/>
                            </a:rPr>
                            <m:t>3600</m:t>
                          </m:r>
                          <m:r>
                            <a:rPr lang="en-US" b="0" i="1" smtClean="0">
                              <a:latin typeface="Cambria Math"/>
                            </a:rPr>
                            <m:t>𝑠𝑒𝑐</m:t>
                          </m:r>
                        </m:den>
                      </m:f>
                    </m:oMath>
                  </m:oMathPara>
                </a14:m>
                <a:endParaRPr lang="en-US" b="0" dirty="0"/>
              </a:p>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5,280</m:t>
                          </m:r>
                          <m:r>
                            <a:rPr lang="en-US" b="0" i="1" smtClean="0">
                              <a:latin typeface="Cambria Math"/>
                            </a:rPr>
                            <m:t>𝑓𝑡</m:t>
                          </m:r>
                        </m:num>
                        <m:den>
                          <m:r>
                            <a:rPr lang="en-US" b="0" i="1" smtClean="0">
                              <a:latin typeface="Cambria Math"/>
                            </a:rPr>
                            <m:t>3,600</m:t>
                          </m:r>
                          <m:r>
                            <a:rPr lang="en-US" b="0" i="1" smtClean="0">
                              <a:latin typeface="Cambria Math"/>
                            </a:rPr>
                            <m:t>𝑠𝑒𝑐</m:t>
                          </m:r>
                        </m:den>
                      </m:f>
                      <m:r>
                        <a:rPr lang="en-US" b="0" i="1" smtClean="0">
                          <a:latin typeface="Cambria Math"/>
                        </a:rPr>
                        <m:t>=1.4667</m:t>
                      </m:r>
                      <m:r>
                        <a:rPr lang="en-US" b="0" i="1" smtClean="0">
                          <a:latin typeface="Cambria Math"/>
                          <a:ea typeface="Cambria Math"/>
                        </a:rPr>
                        <m:t>≈1.5</m:t>
                      </m:r>
                    </m:oMath>
                  </m:oMathPara>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771" t="82911" r="78757" b="1709"/>
          <a:stretch/>
        </p:blipFill>
        <p:spPr>
          <a:xfrm>
            <a:off x="6933384" y="5181600"/>
            <a:ext cx="2210616" cy="1828800"/>
          </a:xfrm>
          <a:prstGeom prst="rect">
            <a:avLst/>
          </a:prstGeom>
        </p:spPr>
      </p:pic>
    </p:spTree>
    <p:extLst>
      <p:ext uri="{BB962C8B-B14F-4D97-AF65-F5344CB8AC3E}">
        <p14:creationId xmlns:p14="http://schemas.microsoft.com/office/powerpoint/2010/main" val="4236378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CONFIRMATION</a:t>
            </a:r>
          </a:p>
        </p:txBody>
      </p:sp>
      <p:sp>
        <p:nvSpPr>
          <p:cNvPr id="3" name="Content Placeholder 2"/>
          <p:cNvSpPr>
            <a:spLocks noGrp="1"/>
          </p:cNvSpPr>
          <p:nvPr>
            <p:ph idx="1"/>
          </p:nvPr>
        </p:nvSpPr>
        <p:spPr>
          <a:xfrm>
            <a:off x="457200" y="3409143"/>
            <a:ext cx="6097148" cy="1295400"/>
          </a:xfrm>
          <a:ln>
            <a:solidFill>
              <a:srgbClr val="67961A"/>
            </a:solidFill>
          </a:ln>
        </p:spPr>
        <p:txBody>
          <a:bodyPr/>
          <a:lstStyle/>
          <a:p>
            <a:r>
              <a:rPr lang="en-US" dirty="0"/>
              <a:t>Pitch of audio</a:t>
            </a:r>
          </a:p>
          <a:p>
            <a:r>
              <a:rPr lang="en-US" dirty="0"/>
              <a:t>Clarity of audio</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039" t="82911" r="42930" b="1418"/>
          <a:stretch/>
        </p:blipFill>
        <p:spPr>
          <a:xfrm>
            <a:off x="4191000" y="2286000"/>
            <a:ext cx="4726696" cy="3541687"/>
          </a:xfrm>
          <a:prstGeom prst="rect">
            <a:avLst/>
          </a:prstGeom>
        </p:spPr>
      </p:pic>
    </p:spTree>
    <p:extLst>
      <p:ext uri="{BB962C8B-B14F-4D97-AF65-F5344CB8AC3E}">
        <p14:creationId xmlns:p14="http://schemas.microsoft.com/office/powerpoint/2010/main" val="569934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76902"/>
            <a:ext cx="6019800" cy="1676400"/>
          </a:xfrm>
          <a:ln>
            <a:solidFill>
              <a:srgbClr val="FF6600"/>
            </a:solidFill>
          </a:ln>
        </p:spPr>
        <p:txBody>
          <a:bodyPr>
            <a:normAutofit/>
          </a:bodyPr>
          <a:lstStyle/>
          <a:p>
            <a:r>
              <a:rPr lang="en-US" dirty="0"/>
              <a:t>Steady readout from unit</a:t>
            </a:r>
          </a:p>
          <a:p>
            <a:r>
              <a:rPr lang="en-US" dirty="0"/>
              <a:t>Consistent with visual estimation</a:t>
            </a:r>
          </a:p>
        </p:txBody>
      </p:sp>
      <p:sp>
        <p:nvSpPr>
          <p:cNvPr id="5" name="Oval 4"/>
          <p:cNvSpPr/>
          <p:nvPr/>
        </p:nvSpPr>
        <p:spPr>
          <a:xfrm>
            <a:off x="5334000" y="3000702"/>
            <a:ext cx="28194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UNIT CONFIRMATION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724" t="82911" r="5393" b="-1581"/>
          <a:stretch/>
        </p:blipFill>
        <p:spPr>
          <a:xfrm>
            <a:off x="4325004" y="2667000"/>
            <a:ext cx="4495800" cy="3148765"/>
          </a:xfrm>
          <a:prstGeom prst="rect">
            <a:avLst/>
          </a:prstGeom>
        </p:spPr>
      </p:pic>
    </p:spTree>
    <p:extLst>
      <p:ext uri="{BB962C8B-B14F-4D97-AF65-F5344CB8AC3E}">
        <p14:creationId xmlns:p14="http://schemas.microsoft.com/office/powerpoint/2010/main" val="83989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4568" y="0"/>
            <a:ext cx="10287000" cy="6858000"/>
          </a:xfrm>
        </p:spPr>
      </p:pic>
    </p:spTree>
    <p:extLst>
      <p:ext uri="{BB962C8B-B14F-4D97-AF65-F5344CB8AC3E}">
        <p14:creationId xmlns:p14="http://schemas.microsoft.com/office/powerpoint/2010/main" val="3787425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SUMMARY AND </a:t>
            </a:r>
            <a:br>
              <a:rPr lang="en-US" dirty="0"/>
            </a:br>
            <a:r>
              <a:rPr lang="en-US" dirty="0"/>
              <a:t>SECTION REVIEW</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9243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9710"/>
          <a:stretch/>
        </p:blipFill>
        <p:spPr>
          <a:xfrm>
            <a:off x="-1" y="1"/>
            <a:ext cx="9144000" cy="6858000"/>
          </a:xfrm>
        </p:spPr>
      </p:pic>
    </p:spTree>
    <p:extLst>
      <p:ext uri="{BB962C8B-B14F-4D97-AF65-F5344CB8AC3E}">
        <p14:creationId xmlns:p14="http://schemas.microsoft.com/office/powerpoint/2010/main" val="1455299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914400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048000"/>
            <a:ext cx="1524000" cy="1505712"/>
          </a:xfrm>
          <a:prstGeom prst="rect">
            <a:avLst/>
          </a:prstGeom>
        </p:spPr>
      </p:pic>
    </p:spTree>
    <p:extLst>
      <p:ext uri="{BB962C8B-B14F-4D97-AF65-F5344CB8AC3E}">
        <p14:creationId xmlns:p14="http://schemas.microsoft.com/office/powerpoint/2010/main" val="3653722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ocky.wehling.ctr\Desktop\BikePed102\Images\shutterstock_2433475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33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object 27"/>
          <p:cNvSpPr txBox="1"/>
          <p:nvPr/>
        </p:nvSpPr>
        <p:spPr>
          <a:xfrm>
            <a:off x="381000" y="1682603"/>
            <a:ext cx="8229600" cy="908197"/>
          </a:xfrm>
          <a:prstGeom prst="rect">
            <a:avLst/>
          </a:prstGeom>
        </p:spPr>
        <p:txBody>
          <a:bodyPr vert="horz" wrap="square" lIns="0" tIns="0" rIns="0" bIns="0" rtlCol="0">
            <a:spAutoFit/>
          </a:bodyPr>
          <a:lstStyle/>
          <a:p>
            <a:pPr marL="12700">
              <a:lnSpc>
                <a:spcPts val="7840"/>
              </a:lnSpc>
            </a:pPr>
            <a:r>
              <a:rPr sz="5400" spc="300" dirty="0">
                <a:solidFill>
                  <a:prstClr val="black"/>
                </a:solidFill>
                <a:latin typeface="Tahoma" panose="020B0604030504040204" pitchFamily="34" charset="0"/>
                <a:ea typeface="Tahoma" panose="020B0604030504040204" pitchFamily="34" charset="0"/>
                <a:cs typeface="Tahoma" panose="020B0604030504040204" pitchFamily="34" charset="0"/>
              </a:rPr>
              <a:t>SAY WHAT IT MEANS</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500375"/>
            <a:ext cx="1339118" cy="1409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2600" y="2500375"/>
            <a:ext cx="1339118" cy="1409700"/>
          </a:xfrm>
          <a:prstGeom prst="rect">
            <a:avLst/>
          </a:prstGeom>
        </p:spPr>
      </p:pic>
      <p:cxnSp>
        <p:nvCxnSpPr>
          <p:cNvPr id="3" name="Straight Connector 2"/>
          <p:cNvCxnSpPr/>
          <p:nvPr/>
        </p:nvCxnSpPr>
        <p:spPr>
          <a:xfrm>
            <a:off x="381000" y="2590800"/>
            <a:ext cx="7848600" cy="0"/>
          </a:xfrm>
          <a:prstGeom prst="line">
            <a:avLst/>
          </a:prstGeom>
          <a:ln/>
        </p:spPr>
        <p:style>
          <a:lnRef idx="3">
            <a:schemeClr val="accent4"/>
          </a:lnRef>
          <a:fillRef idx="0">
            <a:schemeClr val="accent4"/>
          </a:fillRef>
          <a:effectRef idx="2">
            <a:schemeClr val="accent4"/>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138" y="1584719"/>
            <a:ext cx="1339118" cy="1409700"/>
          </a:xfrm>
          <a:prstGeom prst="rect">
            <a:avLst/>
          </a:prstGeom>
        </p:spPr>
      </p:pic>
      <p:sp>
        <p:nvSpPr>
          <p:cNvPr id="2" name="Title 1"/>
          <p:cNvSpPr>
            <a:spLocks noGrp="1"/>
          </p:cNvSpPr>
          <p:nvPr>
            <p:ph type="title"/>
          </p:nvPr>
        </p:nvSpPr>
        <p:spPr>
          <a:xfrm>
            <a:off x="0" y="304800"/>
            <a:ext cx="8229600" cy="533400"/>
          </a:xfrm>
        </p:spPr>
        <p:txBody>
          <a:bodyPr/>
          <a:lstStyle/>
          <a:p>
            <a:r>
              <a:rPr lang="en-US" dirty="0"/>
              <a:t>THE S.W.I.M. PRINCIPLE</a:t>
            </a:r>
          </a:p>
        </p:txBody>
      </p:sp>
    </p:spTree>
    <p:extLst>
      <p:ext uri="{BB962C8B-B14F-4D97-AF65-F5344CB8AC3E}">
        <p14:creationId xmlns:p14="http://schemas.microsoft.com/office/powerpoint/2010/main" val="42461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0" fill="hold"/>
                                        <p:tgtEl>
                                          <p:spTgt spid="20"/>
                                        </p:tgtEl>
                                        <p:attrNameLst>
                                          <p:attrName>ppt_x</p:attrName>
                                        </p:attrNameLst>
                                      </p:cBhvr>
                                      <p:tavLst>
                                        <p:tav tm="0">
                                          <p:val>
                                            <p:strVal val="1+#ppt_w/2"/>
                                          </p:val>
                                        </p:tav>
                                        <p:tav tm="100000">
                                          <p:val>
                                            <p:strVal val="#ppt_x"/>
                                          </p:val>
                                        </p:tav>
                                      </p:tavLst>
                                    </p:anim>
                                    <p:anim calcmode="lin" valueType="num">
                                      <p:cBhvr additive="base">
                                        <p:cTn id="8" dur="50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0-#ppt_w/2"/>
                                          </p:val>
                                        </p:tav>
                                        <p:tav tm="100000">
                                          <p:val>
                                            <p:strVal val="#ppt_x"/>
                                          </p:val>
                                        </p:tav>
                                      </p:tavLst>
                                    </p:anim>
                                    <p:anim calcmode="lin" valueType="num">
                                      <p:cBhvr additive="base">
                                        <p:cTn id="13" dur="5000" fill="hold"/>
                                        <p:tgtEl>
                                          <p:spTgt spid="6"/>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4500"/>
                                        <p:tgtEl>
                                          <p:spTgt spid="3"/>
                                        </p:tgtEl>
                                      </p:cBhvr>
                                    </p:animEffect>
                                  </p:childTnLst>
                                </p:cTn>
                              </p:par>
                            </p:childTnLst>
                          </p:cTn>
                        </p:par>
                        <p:par>
                          <p:cTn id="17" fill="hold">
                            <p:stCondLst>
                              <p:cond delay="10000"/>
                            </p:stCondLst>
                            <p:childTnLst>
                              <p:par>
                                <p:cTn id="18" presetID="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rocky.wehling.ctr\Desktop\Ped 101 images\shutterstock_167519585.jpg"/>
          <p:cNvPicPr>
            <a:picLocks noChangeAspect="1" noChangeArrowheads="1"/>
          </p:cNvPicPr>
          <p:nvPr/>
        </p:nvPicPr>
        <p:blipFill rotWithShape="1">
          <a:blip r:embed="rId3">
            <a:extLst>
              <a:ext uri="{28A0092B-C50C-407E-A947-70E740481C1C}">
                <a14:useLocalDpi xmlns:a14="http://schemas.microsoft.com/office/drawing/2010/main" val="0"/>
              </a:ext>
            </a:extLst>
          </a:blip>
          <a:srcRect l="5521" r="552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8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000" b="10000"/>
          <a:stretch/>
        </p:blipFill>
        <p:spPr>
          <a:xfrm>
            <a:off x="0" y="0"/>
            <a:ext cx="9144000" cy="6858000"/>
          </a:xfrm>
          <a:prstGeom prst="rect">
            <a:avLst/>
          </a:prstGeom>
        </p:spPr>
      </p:pic>
      <p:sp>
        <p:nvSpPr>
          <p:cNvPr id="3" name="TextBox 2"/>
          <p:cNvSpPr txBox="1"/>
          <p:nvPr/>
        </p:nvSpPr>
        <p:spPr>
          <a:xfrm>
            <a:off x="228600" y="247471"/>
            <a:ext cx="8686800" cy="1292662"/>
          </a:xfrm>
          <a:prstGeom prst="rect">
            <a:avLst/>
          </a:prstGeom>
          <a:noFill/>
        </p:spPr>
        <p:txBody>
          <a:bodyPr wrap="square" rtlCol="0">
            <a:spAutoFit/>
          </a:bodyPr>
          <a:lstStyle/>
          <a:p>
            <a:pPr algn="ctr"/>
            <a:r>
              <a:rPr lang="en-US" sz="2600" dirty="0">
                <a:solidFill>
                  <a:srgbClr val="537915"/>
                </a:solidFill>
                <a:latin typeface="Tahoma" panose="020B0604030504040204" pitchFamily="34" charset="0"/>
                <a:ea typeface="Tahoma" panose="020B0604030504040204" pitchFamily="34" charset="0"/>
                <a:cs typeface="Tahoma" panose="020B0604030504040204" pitchFamily="34" charset="0"/>
              </a:rPr>
              <a:t>Provide knowledge and skills necessary to become more effective in detecting speeding vehicles and gathering evidence to support a charge of a speed law violation.</a:t>
            </a:r>
          </a:p>
        </p:txBody>
      </p:sp>
    </p:spTree>
    <p:extLst>
      <p:ext uri="{BB962C8B-B14F-4D97-AF65-F5344CB8AC3E}">
        <p14:creationId xmlns:p14="http://schemas.microsoft.com/office/powerpoint/2010/main" val="4080231603"/>
      </p:ext>
    </p:extLst>
  </p:cSld>
  <p:clrMapOvr>
    <a:masterClrMapping/>
  </p:clrMapOvr>
</p:sld>
</file>

<file path=ppt/theme/theme1.xml><?xml version="1.0" encoding="utf-8"?>
<a:theme xmlns:a="http://schemas.openxmlformats.org/drawingml/2006/main" name="Office Them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2226</TotalTime>
  <Words>1788</Words>
  <Application>Microsoft Office PowerPoint</Application>
  <PresentationFormat>On-screen Show (4:3)</PresentationFormat>
  <Paragraphs>250</Paragraphs>
  <Slides>30</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Calibri</vt:lpstr>
      <vt:lpstr>Cambria Math</vt:lpstr>
      <vt:lpstr>Century Schoolbook</vt:lpstr>
      <vt:lpstr>Courier New</vt:lpstr>
      <vt:lpstr>Helvetica</vt:lpstr>
      <vt:lpstr>Imprint MT Shadow</vt:lpstr>
      <vt:lpstr>Symbol</vt:lpstr>
      <vt:lpstr>Tahoma</vt:lpstr>
      <vt:lpstr>Times New Roman</vt:lpstr>
      <vt:lpstr>Verdana</vt:lpstr>
      <vt:lpstr>Wingdings</vt:lpstr>
      <vt:lpstr>Office Theme</vt:lpstr>
      <vt:lpstr>PowerPoint Presentation</vt:lpstr>
      <vt:lpstr>Introduction</vt:lpstr>
      <vt:lpstr>PowerPoint Presentation</vt:lpstr>
      <vt:lpstr>PowerPoint Presentation</vt:lpstr>
      <vt:lpstr>PowerPoint Presentation</vt:lpstr>
      <vt:lpstr>PowerPoint Presentation</vt:lpstr>
      <vt:lpstr>THE S.W.I.M. PRINCIPLE</vt:lpstr>
      <vt:lpstr>PowerPoint Presentation</vt:lpstr>
      <vt:lpstr>PowerPoint Presentation</vt:lpstr>
      <vt:lpstr>MODULE CONTENT</vt:lpstr>
      <vt:lpstr>PURPOSE OF SPEED ENFORCEMENT</vt:lpstr>
      <vt:lpstr>DRIVING CONTINUUM</vt:lpstr>
      <vt:lpstr>PERCEPTION-REACTION TIME</vt:lpstr>
      <vt:lpstr>SPEEDING-RELATED FATALITIES</vt:lpstr>
      <vt:lpstr>SUMMARY / REVIEW</vt:lpstr>
      <vt:lpstr>SPEED LAWS</vt:lpstr>
      <vt:lpstr>Speed Laws</vt:lpstr>
      <vt:lpstr>CRIMINAL VS. CIVIL VIOLATIONS</vt:lpstr>
      <vt:lpstr>SITE SELECTION</vt:lpstr>
      <vt:lpstr>SITE SELECTION</vt:lpstr>
      <vt:lpstr>SAFETY CONSIDERATIONS</vt:lpstr>
      <vt:lpstr>TRACKING HISTORY</vt:lpstr>
      <vt:lpstr>TRACKING HISTORY</vt:lpstr>
      <vt:lpstr>VISUAL OBSERVATION</vt:lpstr>
      <vt:lpstr>Weaving, Passing, and Convoys</vt:lpstr>
      <vt:lpstr>BASIC SPEED FORMULA</vt:lpstr>
      <vt:lpstr>SPEED CONVERSION FORMULA</vt:lpstr>
      <vt:lpstr>AUDIO CONFIRMATION</vt:lpstr>
      <vt:lpstr>UNIT CONFIRMATION</vt:lpstr>
      <vt:lpstr>SUMMARY AND  SECTION REVIEW</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Wehling</dc:creator>
  <cp:lastModifiedBy>Kelln, Cheri CTR (TSI)</cp:lastModifiedBy>
  <cp:revision>123</cp:revision>
  <dcterms:created xsi:type="dcterms:W3CDTF">2016-08-02T12:35:49Z</dcterms:created>
  <dcterms:modified xsi:type="dcterms:W3CDTF">2018-09-12T21:58:25Z</dcterms:modified>
</cp:coreProperties>
</file>