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6.xml" ContentType="application/vnd.openxmlformats-officedocument.presentationml.tags+xml"/>
  <Override PartName="/ppt/tags/tag5.xml" ContentType="application/vnd.openxmlformats-officedocument.presentationml.tags+xml"/>
  <Override PartName="/ppt/tags/tag4.xml" ContentType="application/vnd.openxmlformats-officedocument.presentationml.tags+xml"/>
  <Override PartName="/ppt/tags/tag9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8.xml" ContentType="application/vnd.openxmlformats-officedocument.presentationml.tags+xml"/>
  <Override PartName="/ppt/tags/tag10.xml" ContentType="application/vnd.openxmlformats-officedocument.presentationml.tags+xml"/>
  <Override PartName="/ppt/tags/tag7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50" r:id="rId1"/>
  </p:sldMasterIdLst>
  <p:notesMasterIdLst>
    <p:notesMasterId r:id="rId7"/>
  </p:notesMasterIdLst>
  <p:handoutMasterIdLst>
    <p:handoutMasterId r:id="rId8"/>
  </p:handoutMasterIdLst>
  <p:sldIdLst>
    <p:sldId id="539" r:id="rId2"/>
    <p:sldId id="538" r:id="rId3"/>
    <p:sldId id="559" r:id="rId4"/>
    <p:sldId id="566" r:id="rId5"/>
    <p:sldId id="549" r:id="rId6"/>
  </p:sldIdLst>
  <p:sldSz cx="9144000" cy="6858000" type="screen4x3"/>
  <p:notesSz cx="7315200" cy="9601200"/>
  <p:custDataLst>
    <p:tags r:id="rId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50">
          <p15:clr>
            <a:srgbClr val="A4A3A4"/>
          </p15:clr>
        </p15:guide>
        <p15:guide id="2" pos="2257">
          <p15:clr>
            <a:srgbClr val="A4A3A4"/>
          </p15:clr>
        </p15:guide>
        <p15:guide id="3" pos="41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2060"/>
    <a:srgbClr val="000000"/>
    <a:srgbClr val="00516F"/>
    <a:srgbClr val="C1E0FF"/>
    <a:srgbClr val="0056AC"/>
    <a:srgbClr val="B5ECF9"/>
    <a:srgbClr val="0071E2"/>
    <a:srgbClr val="E0F3F4"/>
    <a:srgbClr val="8BC5FF"/>
    <a:srgbClr val="5D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33" autoAdjust="0"/>
    <p:restoredTop sz="95933" autoAdjust="0"/>
  </p:normalViewPr>
  <p:slideViewPr>
    <p:cSldViewPr snapToGrid="0">
      <p:cViewPr varScale="1">
        <p:scale>
          <a:sx n="50" d="100"/>
          <a:sy n="50" d="100"/>
        </p:scale>
        <p:origin x="634" y="29"/>
      </p:cViewPr>
      <p:guideLst>
        <p:guide orient="horz" pos="3950"/>
        <p:guide pos="2257"/>
        <p:guide pos="4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804" y="132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Relationship Id="rId14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CBC982F-AA4E-4E17-9BE3-FCD2E928B6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900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5013" y="471488"/>
            <a:ext cx="3305175" cy="2479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0144" y="3116455"/>
            <a:ext cx="6534912" cy="60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5648" y="9160489"/>
            <a:ext cx="3803904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en-US" dirty="0"/>
              <a:t>Drug Recognition Expert 7-Day School</a:t>
            </a:r>
          </a:p>
          <a:p>
            <a:pPr algn="ctr">
              <a:defRPr/>
            </a:pPr>
            <a:r>
              <a:rPr lang="en-US" dirty="0"/>
              <a:t>Introduction and Overview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9552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r"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dirty="0"/>
              <a:t>Session 1</a:t>
            </a:r>
          </a:p>
          <a:p>
            <a:pPr>
              <a:defRPr/>
            </a:pPr>
            <a:r>
              <a:rPr lang="en-US" dirty="0"/>
              <a:t>Page </a:t>
            </a:r>
            <a:fld id="{5A44A6A0-AF83-4D8A-9E0F-871DE4311F47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of 40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0" y="9160489"/>
            <a:ext cx="1755648" cy="377752"/>
          </a:xfrm>
          <a:prstGeom prst="rect">
            <a:avLst/>
          </a:prstGeom>
        </p:spPr>
        <p:txBody>
          <a:bodyPr vert="horz" lIns="95747" tIns="47873" rIns="95747" bIns="47873" rtlCol="0" anchor="t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/>
              <a:t>Revised:</a:t>
            </a:r>
          </a:p>
          <a:p>
            <a:pPr algn="l"/>
            <a:r>
              <a:rPr lang="en-US" dirty="0"/>
              <a:t>02/2018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87680" y="3022017"/>
            <a:ext cx="63398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3611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xfrm>
            <a:off x="582615" y="4560891"/>
            <a:ext cx="6186487" cy="4319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b="1" i="1">
              <a:latin typeface="+mn-lt"/>
            </a:endParaRPr>
          </a:p>
          <a:p>
            <a:endParaRPr lang="en-US" altLang="en-US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Alcohol Workshop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12</a:t>
            </a:r>
          </a:p>
          <a:p>
            <a:pPr>
              <a:defRPr/>
            </a:pPr>
            <a:r>
              <a:rPr lang="en-US"/>
              <a:t>Page </a:t>
            </a:r>
            <a:fld id="{3D42D672-64DC-4FB0-94CF-0FFF115D4F9F}" type="slidenum">
              <a:rPr lang="en-US" smtClean="0"/>
              <a:pPr>
                <a:defRPr/>
              </a:pPr>
              <a:t>1</a:t>
            </a:fld>
            <a:r>
              <a:rPr lang="en-US"/>
              <a:t> of 9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8411" y="3116454"/>
            <a:ext cx="6486644" cy="6044034"/>
          </a:xfrm>
        </p:spPr>
        <p:txBody>
          <a:bodyPr>
            <a:noAutofit/>
          </a:bodyPr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Alcohol Workshop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12</a:t>
            </a:r>
          </a:p>
          <a:p>
            <a:pPr>
              <a:defRPr/>
            </a:pPr>
            <a:r>
              <a:rPr lang="en-US"/>
              <a:t>Page </a:t>
            </a:r>
            <a:fld id="{3D42D672-64DC-4FB0-94CF-0FFF115D4F9F}" type="slidenum">
              <a:rPr lang="en-US" smtClean="0"/>
              <a:pPr>
                <a:defRPr/>
              </a:pPr>
              <a:t>2</a:t>
            </a:fld>
            <a:r>
              <a:rPr lang="en-US"/>
              <a:t> of 9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25885" y="3116454"/>
            <a:ext cx="6499170" cy="6044034"/>
          </a:xfrm>
        </p:spPr>
        <p:txBody>
          <a:bodyPr>
            <a:noAutofit/>
          </a:bodyPr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Alcohol Workshop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12</a:t>
            </a:r>
          </a:p>
          <a:p>
            <a:pPr>
              <a:defRPr/>
            </a:pPr>
            <a:r>
              <a:rPr lang="en-US"/>
              <a:t>Page </a:t>
            </a:r>
            <a:fld id="{3D42D672-64DC-4FB0-94CF-0FFF115D4F9F}" type="slidenum">
              <a:rPr lang="en-US" smtClean="0"/>
              <a:pPr>
                <a:defRPr/>
              </a:pPr>
              <a:t>3</a:t>
            </a:fld>
            <a:r>
              <a:rPr lang="en-US"/>
              <a:t> of 9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Alcohol Workshop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12</a:t>
            </a:r>
          </a:p>
          <a:p>
            <a:pPr>
              <a:defRPr/>
            </a:pPr>
            <a:r>
              <a:rPr lang="en-US"/>
              <a:t>Page </a:t>
            </a:r>
            <a:fld id="{3D42D672-64DC-4FB0-94CF-0FFF115D4F9F}" type="slidenum">
              <a:rPr lang="en-US" smtClean="0"/>
              <a:pPr>
                <a:defRPr/>
              </a:pPr>
              <a:t>4</a:t>
            </a:fld>
            <a:r>
              <a:rPr lang="en-US"/>
              <a:t> of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0066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xfrm>
            <a:off x="438411" y="3116454"/>
            <a:ext cx="6486644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Alcohol Workshop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12</a:t>
            </a:r>
          </a:p>
          <a:p>
            <a:pPr>
              <a:defRPr/>
            </a:pPr>
            <a:r>
              <a:rPr lang="en-US"/>
              <a:t>Page </a:t>
            </a:r>
            <a:fld id="{3D42D672-64DC-4FB0-94CF-0FFF115D4F9F}" type="slidenum">
              <a:rPr lang="en-US" smtClean="0"/>
              <a:pPr>
                <a:defRPr/>
              </a:pPr>
              <a:t>5</a:t>
            </a:fld>
            <a:r>
              <a:rPr lang="en-US"/>
              <a:t> of 9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1" y="1862153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3688" y="8636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723" y="5505018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27" y="5729128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353" y="5913755"/>
            <a:ext cx="1658382" cy="390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38AB4B-8C3C-40B1-B2E1-8B326641C7E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794327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317" y="5416873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821" y="5640983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947" y="5825610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15753367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8434" y="2062570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60794" y="4056826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9665" y="9210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613" y="5292076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117" y="5516186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243" y="5700813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770128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1-</a:t>
            </a:r>
            <a:fld id="{1A9123A3-0271-4B8A-88D5-27E5ED04211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35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 algn="ctr">
              <a:buNone/>
              <a:defRPr/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531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5C12D4F4-8E4C-42F9-932B-9E81ADC6F5A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38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99676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78076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810000" cy="2662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76400"/>
            <a:ext cx="3810000" cy="2662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263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503920" cy="4572000"/>
          </a:xfrm>
          <a:prstGeom prst="rect">
            <a:avLst/>
          </a:prstGeom>
        </p:spPr>
        <p:txBody>
          <a:bodyPr/>
          <a:lstStyle>
            <a:lvl1pPr marL="290513" indent="-290513">
              <a:defRPr sz="2600" b="0"/>
            </a:lvl1pPr>
            <a:lvl2pPr>
              <a:defRPr sz="2400" b="0"/>
            </a:lvl2pPr>
            <a:lvl3pPr>
              <a:defRPr sz="2200" b="0"/>
            </a:lvl3pPr>
            <a:lvl4pPr>
              <a:defRPr b="0"/>
            </a:lvl4pPr>
            <a:lvl5pPr>
              <a:defRPr sz="18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16-</a:t>
            </a:r>
            <a:fld id="{48490D8A-E447-4798-A1E7-B7F7E94DB0A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422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54480"/>
            <a:ext cx="82296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83782"/>
            <a:ext cx="170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spc="300">
                <a:solidFill>
                  <a:srgbClr val="FFFFFF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0293CF-47CF-4360-A4CF-A4A8D772425E}"/>
              </a:ext>
            </a:extLst>
          </p:cNvPr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8B5515-6603-4FF6-880A-DBCE1D8D5483}"/>
              </a:ext>
            </a:extLst>
          </p:cNvPr>
          <p:cNvSpPr txBox="1"/>
          <p:nvPr/>
        </p:nvSpPr>
        <p:spPr>
          <a:xfrm>
            <a:off x="72991" y="28991"/>
            <a:ext cx="7263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  <a:latin typeface="Arial Narrow" panose="020B0606020202030204" pitchFamily="34" charset="0"/>
              </a:rPr>
              <a:t>Session 12: Alcohol Workshop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665B67-E349-4B33-8920-891BD60CF59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B025A2-6565-48F6-AC3E-BA7323E4550E}"/>
              </a:ext>
            </a:extLst>
          </p:cNvPr>
          <p:cNvSpPr txBox="1"/>
          <p:nvPr userDrawn="1"/>
        </p:nvSpPr>
        <p:spPr>
          <a:xfrm>
            <a:off x="0" y="6515325"/>
            <a:ext cx="1708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 Black" panose="020B0A04020102020204" pitchFamily="34" charset="0"/>
              </a:rPr>
              <a:t>DRE</a:t>
            </a:r>
          </a:p>
        </p:txBody>
      </p:sp>
    </p:spTree>
    <p:custDataLst>
      <p:tags r:id="rId11"/>
    </p:custDataLst>
    <p:extLst>
      <p:ext uri="{BB962C8B-B14F-4D97-AF65-F5344CB8AC3E}">
        <p14:creationId xmlns:p14="http://schemas.microsoft.com/office/powerpoint/2010/main" val="2532746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1" r:id="rId1"/>
    <p:sldLayoutId id="2147484352" r:id="rId2"/>
    <p:sldLayoutId id="2147484353" r:id="rId3"/>
    <p:sldLayoutId id="2147484354" r:id="rId4"/>
    <p:sldLayoutId id="2147484355" r:id="rId5"/>
    <p:sldLayoutId id="2147484357" r:id="rId6"/>
    <p:sldLayoutId id="2147484358" r:id="rId7"/>
    <p:sldLayoutId id="2147484360" r:id="rId8"/>
    <p:sldLayoutId id="2147484361" r:id="rId9"/>
  </p:sldLayoutIdLst>
  <p:hf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1" kern="1200" spc="-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6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•"/>
        <a:defRPr sz="26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–"/>
        <a:defRPr sz="26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Wingdings 2" panose="05020102010507070707" pitchFamily="18" charset="2"/>
        <a:buChar char="P"/>
        <a:defRPr sz="26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26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4807162" y="1611993"/>
            <a:ext cx="3556000" cy="854075"/>
          </a:xfrm>
        </p:spPr>
        <p:txBody>
          <a:bodyPr>
            <a:normAutofit/>
          </a:bodyPr>
          <a:lstStyle/>
          <a:p>
            <a:pPr algn="l"/>
            <a:r>
              <a:rPr lang="en-US" altLang="en-US" sz="3600" dirty="0"/>
              <a:t>Session 12 </a:t>
            </a:r>
          </a:p>
        </p:txBody>
      </p:sp>
      <p:sp>
        <p:nvSpPr>
          <p:cNvPr id="9219" name="Subtitle 2"/>
          <p:cNvSpPr txBox="1">
            <a:spLocks/>
          </p:cNvSpPr>
          <p:nvPr/>
        </p:nvSpPr>
        <p:spPr bwMode="auto">
          <a:xfrm>
            <a:off x="4730620" y="2514600"/>
            <a:ext cx="4069347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3200" b="1" dirty="0">
                <a:solidFill>
                  <a:schemeClr val="accent3"/>
                </a:solidFill>
                <a:latin typeface="+mj-lt"/>
                <a:cs typeface="+mn-cs"/>
              </a:rPr>
              <a:t>Alcohol Workshop</a:t>
            </a:r>
          </a:p>
        </p:txBody>
      </p:sp>
      <p:pic>
        <p:nvPicPr>
          <p:cNvPr id="5" name="Picture 5" descr="XII"/>
          <p:cNvPicPr>
            <a:picLocks noChangeAspect="1" noChangeArrowheads="1"/>
          </p:cNvPicPr>
          <p:nvPr/>
        </p:nvPicPr>
        <p:blipFill>
          <a:blip r:embed="rId4"/>
          <a:srcRect l="25000" t="23000" r="32715" b="23000"/>
          <a:stretch>
            <a:fillRect/>
          </a:stretch>
        </p:blipFill>
        <p:spPr bwMode="auto">
          <a:xfrm>
            <a:off x="579698" y="1619250"/>
            <a:ext cx="3884612" cy="3543300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E253C596-F405-40B9-9531-41088089D4D4}"/>
              </a:ext>
            </a:extLst>
          </p:cNvPr>
          <p:cNvGrpSpPr/>
          <p:nvPr/>
        </p:nvGrpSpPr>
        <p:grpSpPr>
          <a:xfrm>
            <a:off x="2461085" y="5380755"/>
            <a:ext cx="4221830" cy="1066909"/>
            <a:chOff x="4826437" y="5380755"/>
            <a:chExt cx="4221830" cy="1066909"/>
          </a:xfrm>
        </p:grpSpPr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4C5FC149-9944-4140-BB7A-25BDC942E7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6212" y="5380755"/>
              <a:ext cx="1109027" cy="10669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BF561BA-72CA-4E2B-A18F-BC94B8D0392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1624" y="5534582"/>
              <a:ext cx="1136643" cy="75925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5A72EB1-F68F-4AD1-862E-7C37DFFD19A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26437" y="5685609"/>
              <a:ext cx="1143390" cy="457200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Learning Objectives</a:t>
            </a:r>
          </a:p>
        </p:txBody>
      </p:sp>
      <p:sp>
        <p:nvSpPr>
          <p:cNvPr id="614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8975" lvl="1" indent="-473075">
              <a:lnSpc>
                <a:spcPct val="150000"/>
              </a:lnSpc>
            </a:pPr>
            <a:r>
              <a:rPr lang="en-US" altLang="en-US" dirty="0"/>
              <a:t>Properly administer eye examinations</a:t>
            </a:r>
          </a:p>
          <a:p>
            <a:pPr marL="688975" lvl="1" indent="-473075">
              <a:lnSpc>
                <a:spcPct val="150000"/>
              </a:lnSpc>
            </a:pPr>
            <a:r>
              <a:rPr lang="en-US" altLang="en-US" dirty="0"/>
              <a:t>Properly administer psychophysical tests</a:t>
            </a:r>
          </a:p>
          <a:p>
            <a:pPr marL="688975" lvl="1" indent="-473075">
              <a:lnSpc>
                <a:spcPct val="150000"/>
              </a:lnSpc>
            </a:pPr>
            <a:r>
              <a:rPr lang="en-US" altLang="en-US" dirty="0"/>
              <a:t>Observe and record subject's performance </a:t>
            </a:r>
          </a:p>
          <a:p>
            <a:pPr marL="688975" lvl="1" indent="-473075">
              <a:lnSpc>
                <a:spcPct val="150000"/>
              </a:lnSpc>
            </a:pPr>
            <a:r>
              <a:rPr lang="en-US" altLang="en-US" dirty="0"/>
              <a:t>Determine level of impairment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12-</a:t>
            </a:r>
            <a:fld id="{163A9A73-7F96-418E-8C0C-85BE4C3BC908}" type="slidenum">
              <a:rPr lang="en-US" smtClean="0"/>
              <a:pPr/>
              <a:t>2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Examinations and Tests Conducted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639977-611E-402B-A10F-DA92E506FA99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68917" y="1901785"/>
            <a:ext cx="3950683" cy="4202030"/>
          </a:xfrm>
        </p:spPr>
        <p:txBody>
          <a:bodyPr>
            <a:normAutofit/>
          </a:bodyPr>
          <a:lstStyle/>
          <a:p>
            <a:pPr marL="569913" lvl="1" indent="-342900">
              <a:lnSpc>
                <a:spcPct val="100000"/>
              </a:lnSpc>
              <a:spcAft>
                <a:spcPts val="1200"/>
              </a:spcAft>
            </a:pPr>
            <a:r>
              <a:rPr lang="en-US" dirty="0"/>
              <a:t>Pupil Size </a:t>
            </a:r>
            <a:br>
              <a:rPr lang="en-US" dirty="0"/>
            </a:br>
            <a:r>
              <a:rPr lang="en-US" dirty="0"/>
              <a:t>Estimation </a:t>
            </a:r>
            <a:br>
              <a:rPr lang="en-US" dirty="0"/>
            </a:br>
            <a:r>
              <a:rPr lang="en-US" dirty="0"/>
              <a:t>(Room Light)</a:t>
            </a:r>
          </a:p>
          <a:p>
            <a:pPr marL="569913" lvl="1" indent="-342900">
              <a:lnSpc>
                <a:spcPct val="100000"/>
              </a:lnSpc>
              <a:spcAft>
                <a:spcPts val="1200"/>
              </a:spcAft>
            </a:pPr>
            <a:r>
              <a:rPr lang="en-US" dirty="0"/>
              <a:t>HGN</a:t>
            </a:r>
          </a:p>
          <a:p>
            <a:pPr marL="569913" lvl="1" indent="-342900">
              <a:lnSpc>
                <a:spcPct val="100000"/>
              </a:lnSpc>
              <a:spcAft>
                <a:spcPts val="1200"/>
              </a:spcAft>
            </a:pPr>
            <a:r>
              <a:rPr lang="en-US" dirty="0"/>
              <a:t>VGN</a:t>
            </a:r>
          </a:p>
          <a:p>
            <a:pPr marL="569913" lvl="1" indent="-342900">
              <a:lnSpc>
                <a:spcPct val="100000"/>
              </a:lnSpc>
              <a:spcAft>
                <a:spcPts val="1200"/>
              </a:spcAft>
            </a:pPr>
            <a:r>
              <a:rPr lang="en-US" dirty="0"/>
              <a:t>LOC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12-</a:t>
            </a:r>
            <a:fld id="{163A9A73-7F96-418E-8C0C-85BE4C3BC90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7FC8D36A-0554-40BA-98D5-4D24BE8B51A2}"/>
              </a:ext>
            </a:extLst>
          </p:cNvPr>
          <p:cNvSpPr txBox="1">
            <a:spLocks/>
          </p:cNvSpPr>
          <p:nvPr/>
        </p:nvSpPr>
        <p:spPr bwMode="auto">
          <a:xfrm>
            <a:off x="5076028" y="1901785"/>
            <a:ext cx="3599055" cy="4202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3200" b="1">
                <a:solidFill>
                  <a:srgbClr val="003366"/>
                </a:solidFill>
                <a:latin typeface="+mj-lt"/>
                <a:ea typeface="+mn-ea"/>
                <a:cs typeface="+mn-cs"/>
              </a:defRPr>
            </a:lvl1pPr>
            <a:lvl2pPr marL="287338" indent="-173038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 sz="2800" b="1">
                <a:solidFill>
                  <a:srgbClr val="003366"/>
                </a:solidFill>
                <a:latin typeface="+mj-lt"/>
              </a:defRPr>
            </a:lvl2pPr>
            <a:lvl3pPr marL="627063" indent="-173038" algn="l" rtl="0" eaLnBrk="0" fontAlgn="base" hangingPunct="0">
              <a:spcBef>
                <a:spcPct val="0"/>
              </a:spcBef>
              <a:spcAft>
                <a:spcPct val="0"/>
              </a:spcAft>
              <a:buFont typeface="Trebuchet MS" pitchFamily="34" charset="0"/>
              <a:buChar char="―"/>
              <a:defRPr sz="2400" b="1">
                <a:solidFill>
                  <a:srgbClr val="003366"/>
                </a:solidFill>
                <a:latin typeface="+mj-lt"/>
              </a:defRPr>
            </a:lvl3pPr>
            <a:lvl4pPr marL="1031875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 sz="2000" b="1">
                <a:solidFill>
                  <a:srgbClr val="003366"/>
                </a:solidFill>
                <a:latin typeface="+mj-lt"/>
              </a:defRPr>
            </a:lvl4pPr>
            <a:lvl5pPr marL="1377950" indent="-230188" algn="l" rtl="0" eaLnBrk="0" fontAlgn="base" hangingPunct="0">
              <a:spcBef>
                <a:spcPct val="0"/>
              </a:spcBef>
              <a:spcAft>
                <a:spcPct val="0"/>
              </a:spcAft>
              <a:buFont typeface="Trebuchet MS" pitchFamily="34" charset="0"/>
              <a:buChar char="―"/>
              <a:defRPr sz="2000" b="1">
                <a:solidFill>
                  <a:srgbClr val="003366"/>
                </a:solidFill>
                <a:latin typeface="+mj-lt"/>
              </a:defRPr>
            </a:lvl5pPr>
            <a:lvl6pPr marL="18351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6pPr>
            <a:lvl7pPr marL="22923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7pPr>
            <a:lvl8pPr marL="27495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8pPr>
            <a:lvl9pPr marL="32067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9pPr>
          </a:lstStyle>
          <a:p>
            <a:pPr marL="344488" indent="-344488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600" b="0" dirty="0">
                <a:solidFill>
                  <a:schemeClr val="accent3"/>
                </a:solidFill>
              </a:rPr>
              <a:t>MRB</a:t>
            </a:r>
          </a:p>
          <a:p>
            <a:pPr marL="344488" indent="-344488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600" b="0" kern="0" dirty="0">
                <a:solidFill>
                  <a:schemeClr val="accent3"/>
                </a:solidFill>
              </a:rPr>
              <a:t>WAT</a:t>
            </a:r>
          </a:p>
          <a:p>
            <a:pPr marL="344488" indent="-344488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600" b="0" kern="0" dirty="0">
                <a:solidFill>
                  <a:schemeClr val="accent3"/>
                </a:solidFill>
              </a:rPr>
              <a:t>OLS (Both Legs)</a:t>
            </a:r>
          </a:p>
          <a:p>
            <a:pPr marL="344488" indent="-344488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600" b="0" kern="0" dirty="0">
                <a:solidFill>
                  <a:schemeClr val="accent3"/>
                </a:solidFill>
              </a:rPr>
              <a:t>FTN</a:t>
            </a:r>
          </a:p>
          <a:p>
            <a:pPr marL="344488" indent="-344488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600" b="0" kern="0" dirty="0">
                <a:solidFill>
                  <a:schemeClr val="accent3"/>
                </a:solidFill>
              </a:rPr>
              <a:t>Pulse Rate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FontTx/>
              <a:buNone/>
              <a:defRPr/>
            </a:pPr>
            <a:endParaRPr lang="en-US" sz="2600" b="0" kern="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75" name="Group 1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054999"/>
              </p:ext>
            </p:extLst>
          </p:nvPr>
        </p:nvGraphicFramePr>
        <p:xfrm>
          <a:off x="152400" y="762000"/>
          <a:ext cx="8890638" cy="5405670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47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87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136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423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8423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7728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Name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HGN/ VGN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Angle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Onset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LOC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MRB/WAT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OLS/FTN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Pulse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Est. BAC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Act.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BAC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</a:rPr>
                        <a:t># of drinks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763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57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5990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9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443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4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5990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59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5763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57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6443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864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835774" y="6486734"/>
            <a:ext cx="2308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sz="1400" b="0" spc="300" dirty="0">
                <a:solidFill>
                  <a:srgbClr val="FFFFFF"/>
                </a:solidFill>
                <a:latin typeface="Arial Narrow" panose="020B0606020202030204" pitchFamily="34" charset="0"/>
                <a:cs typeface="Arial" charset="0"/>
              </a:rPr>
              <a:t>12-</a:t>
            </a:r>
            <a:fld id="{5642D48A-F2A2-404A-963D-157A5585510C}" type="slidenum">
              <a:rPr lang="en-US" sz="1400" b="0" spc="300">
                <a:solidFill>
                  <a:srgbClr val="FFFFFF"/>
                </a:solidFill>
                <a:latin typeface="Arial Narrow" panose="020B0606020202030204" pitchFamily="34" charset="0"/>
                <a:cs typeface="Arial" charset="0"/>
              </a:rPr>
              <a:pPr>
                <a:defRPr/>
              </a:pPr>
              <a:t>4</a:t>
            </a:fld>
            <a:endParaRPr lang="en-US" sz="1400" b="0" spc="300" dirty="0">
              <a:solidFill>
                <a:srgbClr val="FFFFFF"/>
              </a:solidFill>
              <a:latin typeface="Arial Narrow" panose="020B0606020202030204" pitchFamily="34" charset="0"/>
              <a:cs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1500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50196"/>
            <a:ext cx="9144000" cy="6136538"/>
          </a:xfrm>
        </p:spPr>
        <p:txBody>
          <a:bodyPr anchor="ctr"/>
          <a:lstStyle/>
          <a:p>
            <a:r>
              <a:rPr lang="en-US" altLang="en-US" sz="5400" dirty="0">
                <a:solidFill>
                  <a:srgbClr val="002060"/>
                </a:solidFill>
              </a:rPr>
              <a:t>Questions?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6835774" y="6486734"/>
            <a:ext cx="2308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sz="1400" b="0" spc="300" dirty="0">
                <a:solidFill>
                  <a:srgbClr val="FFFFFF"/>
                </a:solidFill>
                <a:latin typeface="Arial Narrow" panose="020B0606020202030204" pitchFamily="34" charset="0"/>
                <a:cs typeface="Arial" charset="0"/>
              </a:rPr>
              <a:t>12-</a:t>
            </a:r>
            <a:fld id="{5642D48A-F2A2-404A-963D-157A5585510C}" type="slidenum">
              <a:rPr lang="en-US" sz="1400" b="0" spc="300">
                <a:solidFill>
                  <a:srgbClr val="FFFFFF"/>
                </a:solidFill>
                <a:latin typeface="Arial Narrow" panose="020B0606020202030204" pitchFamily="34" charset="0"/>
                <a:cs typeface="Arial" charset="0"/>
              </a:rPr>
              <a:pPr>
                <a:defRPr/>
              </a:pPr>
              <a:t>5</a:t>
            </a:fld>
            <a:endParaRPr lang="en-US" sz="1400" b="0" spc="300" dirty="0">
              <a:solidFill>
                <a:srgbClr val="FFFFFF"/>
              </a:solidFill>
              <a:latin typeface="Arial Narrow" panose="020B0606020202030204" pitchFamily="34" charset="0"/>
              <a:cs typeface="Arial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134700PHOTO" val=""/>
  <p:tag name="MMPROD_134700LOGO" val=""/>
  <p:tag name="MMPROD_NEXTUNIQUEID" val="10753"/>
  <p:tag name="MMPROD_0PHOTO" val=""/>
  <p:tag name="MMPROD_0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178546PHOTO" val=""/>
  <p:tag name="MMPROD_178546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THEME_BG_IMAGE" val="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Incorrect - Click anywhere to try again.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have provided an incomplete answer. Click anywhere to try again.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12&amp;quot;/&amp;gt;&amp;lt;Answer FontName=&amp;quot;Arial&amp;quot; IsBold=&amp;quot;1&amp;quot; IsItalic=&amp;quot;0&amp;quot; IsUnderline=&amp;quot;0&amp;quot; FontSize=&amp;quot;12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72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0&quot;/&gt;&lt;property id=&quot;10029&quot; value=&quot;2&quot;/&gt;&lt;property id=&quot;10072&quot; value=&quot;Quiz1072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&quot;/&gt;&lt;object type=&quot;10062&quot; unique_id=&quot;10722&quot;&gt;&lt;object type=&quot;10050&quot; unique_id=&quot;10723&quot;&gt;&lt;property id=&quot;10020&quot; value=&quot;2&quot;/&gt;&lt;property id=&quot;10102&quot; value=&quot;0&quot;/&gt;&lt;property id=&quot;10191&quot; value=&quot;-1&quot;/&gt;&lt;/object&gt;&lt;object type=&quot;10051&quot; unique_id=&quot;1072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/object&gt;&#10;"/>
  <p:tag name="MMPROD_TAG_VCONFIG" val="PD94bWwgdmVyc2lvbj0iMS4wIj8+DQo8Y29uZmlndXJhdGlvbj4NCgk8YnJhbmRpbmc+DQoJCTx1aWZvbnQgbmFtZT0iRk9OVF9OT1RFU19URVhUIiB2YWx1ZT0iVmVyZGFuYSwxNCxmYWxzZSxmYWxzZSxmYWxzZSIvPg0KCTwvYnJhbmRpbmc+DQoJPGNvbG9ycz4NCgkJPHVpY29sb3IgbmFtZT0icHJpbWFyeSIgdmFsdWU9IjB4QThCOUJEIi8+DQoJCTx1aWNvbG9yIG5hbWU9Imdsb3ciIHZhbHVlPSIweDM1RDMzNCIvPg0KCQk8dWljb2xvciBuYW1lPSJ0ZXh0IiB2YWx1ZT0iMHhGRkZGRkYiLz4NCgkJPHVpY29sb3IgbmFtZT0ibGlnaHQiIHZhbHVlPSIweDFGNjY4RiIvPg0KCQk8dWljb2xvciBuYW1lPSJzaGFkb3ciIHZhbHVlPSIweDAwMDAwMCIvPg0KCQk8dWljb2xvciBuYW1lPSJiYWNrZ3JvdW5kIiB2YWx1ZT0iMHg4NzlFQTUiLz4NCgk8L2NvbG9ycz4NCgk8bGF5b3V0Pg0KCQk8dWlzaG93IG5hbWU9InByZXNlbnRhdGlvbnRpdGxlIiB2YWx1ZT0idHJ1ZSIvPg0KCQk8dWlzaG93IG5hbWU9InByZXNlbnRlcnBob3RvIiB2YWx1ZT0iZmFsc2UiLz4NCgkJPHVpc2hvdyBuYW1lPSJwcmVzZW50ZXJuYW1lIiB2YWx1ZT0idHJ1ZSIvPg0KCQk8dWlzaG93IG5hbWU9InByZXNlbnRlcnRpdGxlIiB2YWx1ZT0idHJ1ZSIvPg0KCQk8dWlzaG93IG5hbWU9InByZXNlbnRlcmVtYWlsIiB2YWx1ZT0iZmFsc2UiLz4NCgkJPHVpc2hvdyBuYW1lPSJwcmVzZW50ZXJiaW8iIHZhbHVlPSJmYWxzZSIvPg0KCQk8dWlzaG93IG5hbWU9ImNvbXBhbnlsb2dvIiB2YWx1ZT0idHJ1ZSIvPg0KCQk8dWlzaG93IG5hbWU9InNpZGViYXIiIHZhbHVlPSJ0cnVlIi8+DQoJCTx1aXNob3cgbmFtZT0ib3V0bGluZSIgdmFsdWU9InRydWUiLz4NCgkJPHVpc2hvdyBuYW1lPSJ0aHVtYm5haWwiIHZhbHVlPSJ0cnVlIi8+DQoJCTx1aXNob3cgbmFtZT0ibm90ZXMiIHZhbHVlPSJ0cnVlIi8+DQoJCTx1aXNob3cgbmFtZT0ic2VhcmNoIiB2YWx1ZT0idHJ1ZSIvPg0KCQk8dWlzaG93IG5hbWU9InF1aXoiIHZhbHVlPSJ0cnVlIi8+DQoJCTx1aXNob3cgbmFtZT0iYXR0YWNobWVudHMiIHZhbHVlPSJ0cnVlIi8+DQoJCTx1aXNob3cgbmFtZT0idXRpbHMiIHZhbHVlPSJ0cnVlIi8+DQoJCTx1aXNob3cgbmFtZT0idm9sdW1lIiB2YWx1ZT0idHJ1ZSIvPg0KCQk8dWlzaG93IG5hbWU9InBsYXliYXIiIHZhbHVlPSJ0cnVlIi8+DQoJCTx1aXNob3cgbmFtZT0idGFsa2luZ2hlYWQiIHZhbHVlPSJ0cnVlIi8+DQoJCTx1aXNob3cgbmFtZT0ic2lkZWJhcm9ucmlnaHQiIHZhbHVlPSJ0cnVlIi8+DQoJCTx1aXNob3cgbmFtZT0idmlld2NoYW5nZSIgdmFsdWU9InRydWUiLz4NCgkJPHVpc2hvdyBuYW1lPSJhbHdheXNTY3J1bmNoIiB2YWx1ZT0iZmFsc2UiLz4NCgkJPHVpc2hvdyBuYW1lPSJpbml0aWFsZGlzcGxheW1vZGVpc25vcm1hbCIgdmFsdWU9InRydWUiLz4NCgkJPHVpcmVwbGFjZSBuYW1lPSJsb2dvIiB2YWx1ZT0iIi8+DQoJCTx1aXJlcGxhY2UgbmFtZT0iYmdpbWFnZSIgdmFsdWU9IiIvPg0KCQk8dWlyZXBsYWNlIG5hbWU9ImluaXRpYWx0YWIiIHZhbHVlPSJvdXRsaW5lIi8+DQoJCTx1aXNob3cgbmFtZT0iY2N0ZXh0aGlnaGxpZ2h0aW5nIiB2YWx1ZT0idHJ1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DQoNCk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g0KDQp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g0KDQp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DQoNCi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DQoNCu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NCg0K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DQoNCk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DQoNCl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DQoNCk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DQoNCu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g"/>
  <p:tag name="MMPROD_UIDATA" val="&lt;database version=&quot;11.0&quot;&gt;&lt;object type=&quot;1&quot; unique_id=&quot;10001&quot;&gt;&lt;property id=&quot;20141&quot; value=&quot;Module 1: Fundamentals&quot;/&gt;&lt;property id=&quot;20144&quot; value=&quot;1&quot;/&gt;&lt;property id=&quot;20146&quot; value=&quot;0&quot;/&gt;&lt;property id=&quot;20147&quot; value=&quot;0&quot;/&gt;&lt;property id=&quot;20148&quot; value=&quot;10&quot;/&gt;&lt;property id=&quot;20180&quot; value=&quot;0&quot;/&gt;&lt;property id=&quot;20181&quot; value=&quot;0&quot;/&gt;&lt;property id=&quot;20182&quot; value=&quot;0&quot;/&gt;&lt;property id=&quot;20183&quot; value=&quot;1&quot;/&gt;&lt;property id=&quot;20184&quot; value=&quot;7&quot;/&gt;&lt;property id=&quot;20193&quot; value=&quot;-1&quot;/&gt;&lt;property id=&quot;20221&quot; value=&quot;C:\Users\Kathleen\Desktop\HSIP Courses\HSIP Prototype\&quot;/&gt;&lt;property id=&quot;20224&quot; value=&quot;C:\Documents and Settings\wmckee\Desktop\NHI stuff&quot;/&gt;&lt;property id=&quot;20225&quot; value=&quot;C:\Documents and Settings\kmonagha.FHWA1\My Documents\WBT Project\310115\Updated Production Modules\Attachments\&quot;/&gt;&lt;property id=&quot;20226&quot; value=&quot;C:\Users\rocky.wehling\Desktop\DEC Program\DRE\PPT\a-DRE_PPT_01 April 2021.pptx&quot;/&gt;&lt;property id=&quot;20250&quot; value=&quot;0&quot;/&gt;&lt;property id=&quot;20251&quot; value=&quot;0&quot;/&gt;&lt;property id=&quot;20259&quot; value=&quot;0&quot;/&gt;&lt;property id=&quot;20262&quot; value=&quot;754406453&quot;/&gt;&lt;object type=&quot;8&quot; unique_id=&quot;10002&quot;&gt;&lt;/object&gt;&lt;object type=&quot;2&quot; unique_id=&quot;10003&quot;&gt;&lt;object type=&quot;3&quot; unique_id=&quot;178550&quot;&gt;&lt;property id=&quot;20148&quot; value=&quot;5&quot;/&gt;&lt;property id=&quot;20300&quot; value=&quot;Slide 2 - &amp;quot;Drug Recognition Expert&amp;quot;&quot;/&gt;&lt;property id=&quot;20307&quot; value=&quot;537&quot;/&gt;&lt;/object&gt;&lt;object type=&quot;3&quot; unique_id=&quot;178552&quot;&gt;&lt;property id=&quot;20148&quot; value=&quot;5&quot;/&gt;&lt;property id=&quot;20300&quot; value=&quot;Slide 4 - &amp;quot;Housekeeping &amp;quot;&quot;/&gt;&lt;property id=&quot;20307&quot; value=&quot;571&quot;/&gt;&lt;/object&gt;&lt;object type=&quot;3&quot; unique_id=&quot;178555&quot;&gt;&lt;property id=&quot;20148&quot; value=&quot;5&quot;/&gt;&lt;property id=&quot;20300&quot; value=&quot;Slide 7 - &amp;quot;Course Goal&amp;quot;&quot;/&gt;&lt;property id=&quot;20307&quot; value=&quot;540&quot;/&gt;&lt;/object&gt;&lt;object type=&quot;3&quot; unique_id=&quot;178557&quot;&gt;&lt;property id=&quot;20148&quot; value=&quot;5&quot;/&gt;&lt;property id=&quot;20300&quot; value=&quot;Slide 10&quot;/&gt;&lt;property id=&quot;20307&quot; value=&quot;541&quot;/&gt;&lt;/object&gt;&lt;object type=&quot;3&quot; unique_id=&quot;178558&quot;&gt;&lt;property id=&quot;20148&quot; value=&quot;5&quot;/&gt;&lt;property id=&quot;20300&quot; value=&quot;Slide 11&quot;/&gt;&lt;property id=&quot;20307&quot; value=&quot;550&quot;/&gt;&lt;/object&gt;&lt;object type=&quot;3&quot; unique_id=&quot;178559&quot;&gt;&lt;property id=&quot;20148&quot; value=&quot;5&quot;/&gt;&lt;property id=&quot;20300&quot; value=&quot;Slide 13&quot;/&gt;&lt;property id=&quot;20307&quot; value=&quot;543&quot;/&gt;&lt;/object&gt;&lt;object type=&quot;3&quot; unique_id=&quot;178560&quot;&gt;&lt;property id=&quot;20148&quot; value=&quot;5&quot;/&gt;&lt;property id=&quot;20300&quot; value=&quot;Slide 12 - &amp;quot;Washington State (2006)&amp;quot;&quot;/&gt;&lt;property id=&quot;20307&quot; value=&quot;555&quot;/&gt;&lt;/object&gt;&lt;object type=&quot;3&quot; unique_id=&quot;178561&quot;&gt;&lt;property id=&quot;20148&quot; value=&quot;5&quot;/&gt;&lt;property id=&quot;20300&quot; value=&quot;Slide 14 - &amp;quot;Drugged-Driving Incidence&amp;quot;&quot;/&gt;&lt;property id=&quot;20307&quot; value=&quot;551&quot;/&gt;&lt;/object&gt;&lt;object type=&quot;3&quot; unique_id=&quot;178564&quot;&gt;&lt;property id=&quot;20148&quot; value=&quot;5&quot;/&gt;&lt;property id=&quot;20300&quot; value=&quot;Slide 16 - &amp;quot;Classroom Training Goals &amp;quot;&quot;/&gt;&lt;property id=&quot;20307&quot; value=&quot;567&quot;/&gt;&lt;/object&gt;&lt;object type=&quot;3&quot; unique_id=&quot;178566&quot;&gt;&lt;property id=&quot;20148&quot; value=&quot;5&quot;/&gt;&lt;property id=&quot;20300&quot; value=&quot;Slide 17 - &amp;quot;Classroom Training Objectives &amp;quot;&quot;/&gt;&lt;property id=&quot;20307&quot; value=&quot;552&quot;/&gt;&lt;/object&gt;&lt;object type=&quot;3&quot; unique_id=&quot;178567&quot;&gt;&lt;property id=&quot;20148&quot; value=&quot;5&quot;/&gt;&lt;property id=&quot;20300&quot; value=&quot;Slide 18 - &amp;quot;Classroom Training Objectives &amp;quot;&quot;/&gt;&lt;property id=&quot;20307&quot; value=&quot;556&quot;/&gt;&lt;/object&gt;&lt;object type=&quot;3&quot; unique_id=&quot;178569&quot;&gt;&lt;property id=&quot;20148&quot; value=&quot;5&quot;/&gt;&lt;property id=&quot;20300&quot; value=&quot;Slide 19 - &amp;quot;Course Content  &amp;quot;&quot;/&gt;&lt;property id=&quot;20307&quot; value=&quot;558&quot;/&gt;&lt;/object&gt;&lt;object type=&quot;3&quot; unique_id=&quot;178570&quot;&gt;&lt;property id=&quot;20148&quot; value=&quot;5&quot;/&gt;&lt;property id=&quot;20300&quot; value=&quot;Slide 20 - &amp;quot;Course Content&amp;quot;&quot;/&gt;&lt;property id=&quot;20307&quot; value=&quot;569&quot;/&gt;&lt;/object&gt;&lt;object type=&quot;3&quot; unique_id=&quot;178574&quot;&gt;&lt;property id=&quot;20148&quot; value=&quot;5&quot;/&gt;&lt;property id=&quot;20300&quot; value=&quot;Slide 22 - &amp;quot;Participant Manual &amp;quot;&quot;/&gt;&lt;property id=&quot;20307&quot; value=&quot;560&quot;/&gt;&lt;/object&gt;&lt;object type=&quot;3&quot; unique_id=&quot;178575&quot;&gt;&lt;property id=&quot;20148&quot; value=&quot;5&quot;/&gt;&lt;property id=&quot;20300&quot; value=&quot;Slide 23 - &amp;quot;Criteria for Passing &amp;quot;&quot;/&gt;&lt;property id=&quot;20307&quot; value=&quot;561&quot;/&gt;&lt;/object&gt;&lt;object type=&quot;3&quot; unique_id=&quot;178576&quot;&gt;&lt;property id=&quot;20148&quot; value=&quot;5&quot;/&gt;&lt;property id=&quot;20300&quot; value=&quot;Slide 24 - &amp;quot;Glossary of Terms &amp;quot;&quot;/&gt;&lt;property id=&quot;20307&quot; value=&quot;554&quot;/&gt;&lt;/object&gt;&lt;object type=&quot;3&quot; unique_id=&quot;178578&quot;&gt;&lt;property id=&quot;20148&quot; value=&quot;5&quot;/&gt;&lt;property id=&quot;20300&quot; value=&quot;Slide 25 - &amp;quot;QUESTIONS AND PRE-TEST&amp;quot;&quot;/&gt;&lt;property id=&quot;20307&quot; value=&quot;549&quot;/&gt;&lt;/object&gt;&lt;object type=&quot;3&quot; unique_id=&quot;178936&quot;&gt;&lt;property id=&quot;20148&quot; value=&quot;5&quot;/&gt;&lt;property id=&quot;20300&quot; value=&quot;Slide 1&quot;/&gt;&lt;property id=&quot;20307&quot; value=&quot;575&quot;/&gt;&lt;/object&gt;&lt;object type=&quot;3&quot; unique_id=&quot;178937&quot;&gt;&lt;property id=&quot;20148&quot; value=&quot;5&quot;/&gt;&lt;property id=&quot;20300&quot; value=&quot;Slide 3 - &amp;quot;Learning Objectives&amp;quot;&quot;/&gt;&lt;property id=&quot;20307&quot; value=&quot;584&quot;/&gt;&lt;/object&gt;&lt;object type=&quot;3&quot; unique_id=&quot;178938&quot;&gt;&lt;property id=&quot;20148&quot; value=&quot;5&quot;/&gt;&lt;property id=&quot;20300&quot; value=&quot;Slide 5 - &amp;quot;Participant Introductions &amp;quot;&quot;/&gt;&lt;property id=&quot;20307&quot; value=&quot;585&quot;/&gt;&lt;/object&gt;&lt;object type=&quot;3&quot; unique_id=&quot;178939&quot;&gt;&lt;property id=&quot;20148&quot; value=&quot;5&quot;/&gt;&lt;property id=&quot;20300&quot; value=&quot;Slide 6 - &amp;quot;Drug Recognition Expert (DRE) Certification Phases&amp;quot;&quot;/&gt;&lt;property id=&quot;20307&quot; value=&quot;576&quot;/&gt;&lt;/object&gt;&lt;object type=&quot;3&quot; unique_id=&quot;178940&quot;&gt;&lt;property id=&quot;20148&quot; value=&quot;5&quot;/&gt;&lt;property id=&quot;20300&quot; value=&quot;Slide 8&quot;/&gt;&lt;property id=&quot;20307&quot; value=&quot;583&quot;/&gt;&lt;/object&gt;&lt;object type=&quot;3&quot; unique_id=&quot;178941&quot;&gt;&lt;property id=&quot;20148&quot; value=&quot;5&quot;/&gt;&lt;property id=&quot;20300&quot; value=&quot;Slide 9 - &amp;quot;Incidence of  Drug-Impaired Driving&amp;quot;&quot;/&gt;&lt;property id=&quot;20307&quot; value=&quot;579&quot;/&gt;&lt;/object&gt;&lt;object type=&quot;3&quot; unique_id=&quot;178942&quot;&gt;&lt;property id=&quot;20148&quot; value=&quot;5&quot;/&gt;&lt;property id=&quot;20300&quot; value=&quot;Slide 15 - &amp;quot;DEC Program &amp;quot;&quot;/&gt;&lt;property id=&quot;20307&quot; value=&quot;580&quot;/&gt;&lt;/object&gt;&lt;object type=&quot;3&quot; unique_id=&quot;178943&quot;&gt;&lt;property id=&quot;20148&quot; value=&quot;5&quot;/&gt;&lt;property id=&quot;20300&quot; value=&quot;Slide 21 - &amp;quot;Course Activities &amp;quot;&quot;/&gt;&lt;property id=&quot;20307&quot; value=&quot;581&quot;/&gt;&lt;/object&gt;&lt;/object&gt;&lt;object type=&quot;4&quot; unique_id=&quot;14482&quot;&gt;&lt;object type=&quot;5&quot; unique_id=&quot;178546&quot;&gt;&lt;property id=&quot;20149&quot; value=&quot;Highway Safety Improvement Program&quot;/&gt;&lt;property id=&quot;20150&quot; value=&quot;Data Driven Solutions&quot;/&gt;&lt;property id=&quot;20159&quot; value=&quot;logo.png&quot;/&gt;&lt;/object&gt;&lt;/object&gt;&lt;object type=&quot;10&quot; unique_id=&quot;176290&quot;&gt;&lt;object type=&quot;11&quot; unique_id=&quot;176291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76308&quot;&gt;&lt;/object&gt;&lt;/object&gt;&lt;/object&gt;&lt;/database&gt;"/>
  <p:tag name="ARTICULATE_DESIGN_ID_3_DEFAULT DESIGN" val="RrY0lBzj"/>
  <p:tag name="SECTOMILLISECCONVERTED" val="1"/>
  <p:tag name="ARTICULATE_DESIGN_ID_DRE" val="9XyLxvjb"/>
  <p:tag name="ARTICULATE_SLIDE_COUNT" val="5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RE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000000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DRE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E" id="{8CC4B0B3-5163-4679-B833-3280A1D51F42}" vid="{201E2C93-1949-41FB-9CC4-DE76C7BC56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A4804DA0-9909-4A61-8938-14AA99709C37}"/>
</file>

<file path=customXml/itemProps2.xml><?xml version="1.0" encoding="utf-8"?>
<ds:datastoreItem xmlns:ds="http://schemas.openxmlformats.org/officeDocument/2006/customXml" ds:itemID="{515F31DF-4C6F-4AA4-B1A2-3F0E34B8C084}"/>
</file>

<file path=customXml/itemProps3.xml><?xml version="1.0" encoding="utf-8"?>
<ds:datastoreItem xmlns:ds="http://schemas.openxmlformats.org/officeDocument/2006/customXml" ds:itemID="{977583AC-F7DB-4CE9-81A9-C0A98D02B746}"/>
</file>

<file path=docProps/app.xml><?xml version="1.0" encoding="utf-8"?>
<Properties xmlns="http://schemas.openxmlformats.org/officeDocument/2006/extended-properties" xmlns:vt="http://schemas.openxmlformats.org/officeDocument/2006/docPropsVTypes">
  <Template>nhi_wbt_module_template_v1_2007</Template>
  <TotalTime>41826</TotalTime>
  <Words>153</Words>
  <Application>Microsoft Office PowerPoint</Application>
  <PresentationFormat>On-screen Show (4:3)</PresentationFormat>
  <Paragraphs>64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Black</vt:lpstr>
      <vt:lpstr>Arial Narrow</vt:lpstr>
      <vt:lpstr>Calibri</vt:lpstr>
      <vt:lpstr>Trebuchet MS</vt:lpstr>
      <vt:lpstr>Wingdings 2</vt:lpstr>
      <vt:lpstr>DRE</vt:lpstr>
      <vt:lpstr>Session 12 </vt:lpstr>
      <vt:lpstr>Learning Objectives</vt:lpstr>
      <vt:lpstr>Examinations and Tests Conducted</vt:lpstr>
      <vt:lpstr>PowerPoint Presentation</vt:lpstr>
      <vt:lpstr>Questions?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rocky.wehling@dot.gov</dc:creator>
  <cp:lastModifiedBy>Ziegler, Amy (TSI)</cp:lastModifiedBy>
  <cp:revision>985</cp:revision>
  <cp:lastPrinted>2013-11-20T14:46:01Z</cp:lastPrinted>
  <dcterms:created xsi:type="dcterms:W3CDTF">2005-12-09T17:41:03Z</dcterms:created>
  <dcterms:modified xsi:type="dcterms:W3CDTF">2022-09-21T16:37:13Z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EDD9F51A-9A8A-4D41-9E98-1210D29BB359</vt:lpwstr>
  </property>
  <property fmtid="{D5CDD505-2E9C-101B-9397-08002B2CF9AE}" pid="3" name="ArticulatePath">
    <vt:lpwstr>DRE_PPT_01 January 2020</vt:lpwstr>
  </property>
  <property fmtid="{D5CDD505-2E9C-101B-9397-08002B2CF9AE}" pid="4" name="ContentTypeId">
    <vt:lpwstr>0x010100A31DCCF0BBFCB640886DBD6AA5C4DF7C</vt:lpwstr>
  </property>
</Properties>
</file>