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Default Extension="mp4" ContentType="video/mp4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16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8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gs/tag27.xml" ContentType="application/vnd.openxmlformats-officedocument.presentationml.tags+xml"/>
  <Override PartName="/ppt/tags/tag8.xml" ContentType="application/vnd.openxmlformats-officedocument.presentationml.tags+xml"/>
  <Override PartName="/ppt/tags/tag28.xml" ContentType="application/vnd.openxmlformats-officedocument.presentationml.tags+xml"/>
  <Override PartName="/ppt/tags/tag7.xml" ContentType="application/vnd.openxmlformats-officedocument.presentationml.tags+xml"/>
  <Override PartName="/ppt/tags/tag29.xml" ContentType="application/vnd.openxmlformats-officedocument.presentationml.tags+xml"/>
  <Override PartName="/ppt/tags/tag6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5.xml" ContentType="application/vnd.openxmlformats-officedocument.presentationml.tags+xml"/>
  <Override PartName="/ppt/tags/tag4.xml" ContentType="application/vnd.openxmlformats-officedocument.presentationml.tags+xml"/>
  <Override PartName="/ppt/tags/tag3.xml" ContentType="application/vnd.openxmlformats-officedocument.presentationml.tags+xml"/>
  <Override PartName="/ppt/tags/tag2.xml" ContentType="application/vnd.openxmlformats-officedocument.presentationml.tags+xml"/>
  <Override PartName="/ppt/tags/tag9.xml" ContentType="application/vnd.openxmlformats-officedocument.presentationml.tags+xml"/>
  <Override PartName="/ppt/tags/tag20.xml" ContentType="application/vnd.openxmlformats-officedocument.presentationml.tags+xml"/>
  <Override PartName="/ppt/tags/tag1.xml" ContentType="application/vnd.openxmlformats-officedocument.presentationml.tags+xml"/>
  <Override PartName="/ppt/tags/tag21.xml" ContentType="application/vnd.openxmlformats-officedocument.presentationml.tags+xml"/>
  <Override PartName="/ppt/tags/tag14.xml" ContentType="application/vnd.openxmlformats-officedocument.presentationml.tags+xml"/>
  <Override PartName="/ppt/tags/tag17.xml" ContentType="application/vnd.openxmlformats-officedocument.presentationml.tags+xml"/>
  <Override PartName="/ppt/tags/tag19.xml" ContentType="application/vnd.openxmlformats-officedocument.presentationml.tags+xml"/>
  <Override PartName="/ppt/tags/tag22.xml" ContentType="application/vnd.openxmlformats-officedocument.presentationml.tags+xml"/>
  <Override PartName="/ppt/tags/tag13.xml" ContentType="application/vnd.openxmlformats-officedocument.presentationml.tags+xml"/>
  <Override PartName="/ppt/tags/tag16.xml" ContentType="application/vnd.openxmlformats-officedocument.presentationml.tags+xml"/>
  <Override PartName="/ppt/tags/tag23.xml" ContentType="application/vnd.openxmlformats-officedocument.presentationml.tags+xml"/>
  <Override PartName="/ppt/tags/tag12.xml" ContentType="application/vnd.openxmlformats-officedocument.presentationml.tags+xml"/>
  <Override PartName="/ppt/tags/tag24.xml" ContentType="application/vnd.openxmlformats-officedocument.presentationml.tags+xml"/>
  <Override PartName="/ppt/tags/tag11.xml" ContentType="application/vnd.openxmlformats-officedocument.presentationml.tags+xml"/>
  <Override PartName="/ppt/tags/tag25.xml" ContentType="application/vnd.openxmlformats-officedocument.presentationml.tags+xml"/>
  <Override PartName="/ppt/tags/tag10.xml" ContentType="application/vnd.openxmlformats-officedocument.presentationml.tags+xml"/>
  <Override PartName="/ppt/tags/tag26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350" r:id="rId1"/>
  </p:sldMasterIdLst>
  <p:notesMasterIdLst>
    <p:notesMasterId r:id="rId23"/>
  </p:notesMasterIdLst>
  <p:handoutMasterIdLst>
    <p:handoutMasterId r:id="rId24"/>
  </p:handoutMasterIdLst>
  <p:sldIdLst>
    <p:sldId id="539" r:id="rId2"/>
    <p:sldId id="655" r:id="rId3"/>
    <p:sldId id="604" r:id="rId4"/>
    <p:sldId id="617" r:id="rId5"/>
    <p:sldId id="579" r:id="rId6"/>
    <p:sldId id="630" r:id="rId7"/>
    <p:sldId id="656" r:id="rId8"/>
    <p:sldId id="657" r:id="rId9"/>
    <p:sldId id="626" r:id="rId10"/>
    <p:sldId id="622" r:id="rId11"/>
    <p:sldId id="623" r:id="rId12"/>
    <p:sldId id="658" r:id="rId13"/>
    <p:sldId id="581" r:id="rId14"/>
    <p:sldId id="605" r:id="rId15"/>
    <p:sldId id="596" r:id="rId16"/>
    <p:sldId id="593" r:id="rId17"/>
    <p:sldId id="615" r:id="rId18"/>
    <p:sldId id="616" r:id="rId19"/>
    <p:sldId id="575" r:id="rId20"/>
    <p:sldId id="625" r:id="rId21"/>
    <p:sldId id="614" r:id="rId22"/>
  </p:sldIdLst>
  <p:sldSz cx="9144000" cy="6858000" type="screen4x3"/>
  <p:notesSz cx="7315200" cy="9601200"/>
  <p:custDataLst>
    <p:tags r:id="rId2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rebuchet MS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950">
          <p15:clr>
            <a:srgbClr val="A4A3A4"/>
          </p15:clr>
        </p15:guide>
        <p15:guide id="2" pos="2257">
          <p15:clr>
            <a:srgbClr val="A4A3A4"/>
          </p15:clr>
        </p15:guide>
        <p15:guide id="3" pos="41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5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7E8EC"/>
    <a:srgbClr val="000000"/>
    <a:srgbClr val="00516F"/>
    <a:srgbClr val="002060"/>
    <a:srgbClr val="C1E0FF"/>
    <a:srgbClr val="0056AC"/>
    <a:srgbClr val="B5ECF9"/>
    <a:srgbClr val="0071E2"/>
    <a:srgbClr val="E0F3F4"/>
    <a:srgbClr val="8BC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533" autoAdjust="0"/>
    <p:restoredTop sz="95798" autoAdjust="0"/>
  </p:normalViewPr>
  <p:slideViewPr>
    <p:cSldViewPr snapToGrid="0">
      <p:cViewPr varScale="1">
        <p:scale>
          <a:sx n="54" d="100"/>
          <a:sy n="54" d="100"/>
        </p:scale>
        <p:origin x="538" y="48"/>
      </p:cViewPr>
      <p:guideLst>
        <p:guide orient="horz" pos="3950"/>
        <p:guide pos="2257"/>
        <p:guide pos="41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804" y="132"/>
      </p:cViewPr>
      <p:guideLst>
        <p:guide orient="horz" pos="3025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587" y="0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t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587" y="9119173"/>
            <a:ext cx="3169920" cy="48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914" tIns="47958" rIns="95914" bIns="47958" numCol="1" anchor="b" anchorCtr="0" compatLnSpc="1">
            <a:prstTxWarp prst="textNoShape">
              <a:avLst/>
            </a:prstTxWarp>
          </a:bodyPr>
          <a:lstStyle>
            <a:lvl1pPr algn="r" defTabSz="959746">
              <a:defRPr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CBC982F-AA4E-4E17-9BE3-FCD2E928B63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09006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005013" y="471488"/>
            <a:ext cx="3305175" cy="2479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90144" y="3116455"/>
            <a:ext cx="6534912" cy="604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755648" y="9160489"/>
            <a:ext cx="3803904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n-US" dirty="0"/>
              <a:t>Drug Recognition Expert 7-Day School</a:t>
            </a:r>
          </a:p>
          <a:p>
            <a:pPr algn="ctr">
              <a:defRPr/>
            </a:pPr>
            <a:r>
              <a:rPr lang="en-US" dirty="0"/>
              <a:t>Introduction and Overview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59552" y="9160489"/>
            <a:ext cx="1755648" cy="37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33" tIns="48317" rIns="96633" bIns="48317" numCol="1" anchor="t" anchorCtr="0" compatLnSpc="1">
            <a:prstTxWarp prst="textNoShape">
              <a:avLst/>
            </a:prstTxWarp>
          </a:bodyPr>
          <a:lstStyle>
            <a:lvl1pPr algn="r" defTabSz="966432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dirty="0"/>
              <a:t>Session 1</a:t>
            </a:r>
          </a:p>
          <a:p>
            <a:pPr>
              <a:defRPr/>
            </a:pPr>
            <a:r>
              <a:rPr lang="en-US" dirty="0"/>
              <a:t>Page </a:t>
            </a:r>
            <a:fld id="{5A44A6A0-AF83-4D8A-9E0F-871DE4311F47}" type="slidenum">
              <a:rPr lang="en-US" smtClean="0"/>
              <a:pPr>
                <a:defRPr/>
              </a:pPr>
              <a:t>‹#›</a:t>
            </a:fld>
            <a:r>
              <a:rPr lang="en-US" dirty="0"/>
              <a:t> of 40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0" y="9160489"/>
            <a:ext cx="1755648" cy="377752"/>
          </a:xfrm>
          <a:prstGeom prst="rect">
            <a:avLst/>
          </a:prstGeom>
        </p:spPr>
        <p:txBody>
          <a:bodyPr vert="horz" lIns="95747" tIns="47873" rIns="95747" bIns="47873" rtlCol="0" anchor="t"/>
          <a:lstStyle>
            <a:lvl1pPr algn="r">
              <a:defRPr sz="1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Revised:</a:t>
            </a:r>
          </a:p>
          <a:p>
            <a:pPr algn="l"/>
            <a:r>
              <a:rPr lang="en-US" dirty="0"/>
              <a:t>02/2018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487680" y="3022017"/>
            <a:ext cx="63398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36116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114000"/>
      </a:lnSpc>
      <a:spcBef>
        <a:spcPts val="6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xfrm>
            <a:off x="582507" y="4561230"/>
            <a:ext cx="6187440" cy="431857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b="1" i="1" dirty="0">
              <a:latin typeface="+mn-lt"/>
            </a:endParaRPr>
          </a:p>
          <a:p>
            <a:endParaRPr lang="en-US" altLang="en-US" dirty="0">
              <a:latin typeface="+mn-lt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10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7373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11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611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ln/>
        </p:spPr>
        <p:txBody>
          <a:bodyPr/>
          <a:lstStyle/>
          <a:p>
            <a:pPr marL="0" indent="0"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tabLst>
                <a:tab pos="478734" algn="l"/>
              </a:tabLst>
              <a:defRPr/>
            </a:pPr>
            <a:endParaRPr lang="en-US" dirty="0">
              <a:solidFill>
                <a:srgbClr val="000000"/>
              </a:solidFill>
              <a:latin typeface="+mn-lt"/>
              <a:ea typeface="Calibri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12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946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13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14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15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ln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478734" algn="l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16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485128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17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b="1" i="1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18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19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19100" y="3116455"/>
            <a:ext cx="6505956" cy="604403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2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390144" y="3116455"/>
            <a:ext cx="6534912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20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96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  <a:ln/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21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64300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3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4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2930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  <a:ln/>
        </p:spPr>
        <p:txBody>
          <a:bodyPr/>
          <a:lstStyle/>
          <a:p>
            <a:pPr marL="478734" lvl="1"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0000"/>
              </a:solidFill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5</a:t>
            </a:fld>
            <a:r>
              <a:rPr lang="en-US"/>
              <a:t> of 47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</a:pPr>
            <a:endParaRPr lang="en-US" dirty="0"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6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7558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2005013" y="471488"/>
            <a:ext cx="3305175" cy="2479675"/>
          </a:xfrm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xfrm>
            <a:off x="431800" y="3116455"/>
            <a:ext cx="6493256" cy="604403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7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009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005013" y="471488"/>
            <a:ext cx="3305175" cy="24796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</p:spPr>
        <p:txBody>
          <a:bodyPr/>
          <a:lstStyle/>
          <a:p>
            <a:pPr marL="359051" indent="-359051"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78734" algn="l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  <a:p>
            <a:pPr marL="359051" indent="-359051"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tabLst>
                <a:tab pos="478734" algn="l"/>
              </a:tabLst>
            </a:pPr>
            <a:endParaRPr lang="en-US" dirty="0">
              <a:latin typeface="+mn-lt"/>
              <a:ea typeface="Calibri"/>
              <a:cs typeface="Times New Roman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8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8573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444500" y="3116455"/>
            <a:ext cx="6480556" cy="6044034"/>
          </a:xfrm>
        </p:spPr>
        <p:txBody>
          <a:bodyPr/>
          <a:lstStyle/>
          <a:p>
            <a:pPr marL="342900" lvl="1" indent="0" defTabSz="95746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None/>
              <a:tabLst>
                <a:tab pos="478734" algn="l"/>
              </a:tabLst>
              <a:defRPr/>
            </a:pPr>
            <a:endParaRPr lang="en-US" dirty="0">
              <a:solidFill>
                <a:srgbClr val="000000"/>
              </a:solidFill>
              <a:latin typeface="+mn-lt"/>
              <a:ea typeface="Calibri"/>
              <a:cs typeface="Times New Roman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Revised</a:t>
            </a:r>
          </a:p>
          <a:p>
            <a:pPr>
              <a:defRPr/>
            </a:pPr>
            <a:r>
              <a:rPr lang="en-US"/>
              <a:t>02/2018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Drug Recognition Expert 7-Day School</a:t>
            </a:r>
          </a:p>
          <a:p>
            <a:pPr>
              <a:defRPr/>
            </a:pPr>
            <a:r>
              <a:rPr lang="en-US"/>
              <a:t>Hallucinogens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Session 14</a:t>
            </a:r>
          </a:p>
          <a:p>
            <a:pPr>
              <a:defRPr/>
            </a:pPr>
            <a:r>
              <a:rPr lang="en-US"/>
              <a:t>Page </a:t>
            </a:r>
            <a:fld id="{A448CB31-4809-4733-959B-B449DAC030AA}" type="slidenum">
              <a:rPr lang="en-US" smtClean="0"/>
              <a:pPr>
                <a:defRPr/>
              </a:pPr>
              <a:t>9</a:t>
            </a:fld>
            <a:r>
              <a:rPr lang="en-US"/>
              <a:t> of 47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681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1" y="1862153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73688" y="8636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723" y="5505018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7" y="5729128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0353" y="5913755"/>
            <a:ext cx="1658382" cy="3900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38AB4B-8C3C-40B1-B2E1-8B326641C7E6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14-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7943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317" y="5416873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821" y="5640983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1947" y="5825610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1575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58434" y="2062570"/>
            <a:ext cx="4872624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060794" y="4056826"/>
            <a:ext cx="4869923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556E2657-6E74-4A22-8C28-A8E0FE4F65D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59665" y="921000"/>
            <a:ext cx="3381375" cy="47355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90C290B-620B-438F-A69E-3237A2D09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613" y="5292076"/>
            <a:ext cx="1109027" cy="106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0C0653-83B5-493E-B36C-08E78B9D19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0117" y="5516186"/>
            <a:ext cx="1136643" cy="75925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94E47-CF5A-4529-9852-AFA765115E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0243" y="5700813"/>
            <a:ext cx="1658382" cy="390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3770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1200"/>
              </a:spcAft>
              <a:defRPr/>
            </a:lvl1pPr>
            <a:lvl2pPr marL="569913" indent="-342900">
              <a:spcAft>
                <a:spcPts val="1200"/>
              </a:spcAft>
              <a:defRPr/>
            </a:lvl2pPr>
            <a:lvl3pPr marL="914400" indent="-354013">
              <a:spcAft>
                <a:spcPts val="1200"/>
              </a:spcAft>
              <a:defRPr/>
            </a:lvl3pPr>
            <a:lvl4pPr marL="1258888" indent="-344488">
              <a:spcAft>
                <a:spcPts val="1200"/>
              </a:spcAft>
              <a:defRPr/>
            </a:lvl4pPr>
            <a:lvl5pPr>
              <a:spcAft>
                <a:spcPts val="12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14-</a:t>
            </a:r>
            <a:fld id="{1A9123A3-0271-4B8A-88D5-27E5ED04211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35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0" indent="0" algn="ctr">
              <a:buNone/>
              <a:defRPr/>
            </a:lvl1pPr>
            <a:lvl2pPr marL="201168" indent="0">
              <a:buNone/>
              <a:defRPr/>
            </a:lvl2pPr>
            <a:lvl3pPr marL="384048" indent="0">
              <a:buNone/>
              <a:defRPr/>
            </a:lvl3pPr>
            <a:lvl4pPr marL="566928" indent="0">
              <a:buNone/>
              <a:defRPr/>
            </a:lvl4pPr>
            <a:lvl5pPr marL="749808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14-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5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14-</a:t>
            </a:r>
            <a:fld id="{5C12D4F4-8E4C-42F9-932B-9E81ADC6F5A0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838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3150" y="1862153"/>
            <a:ext cx="8536487" cy="1863748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4000" spc="-50"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5511" y="3856409"/>
            <a:ext cx="8534126" cy="754867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2400" b="1" cap="none" spc="200" baseline="0">
                <a:solidFill>
                  <a:schemeClr val="accent3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14-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5996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78076"/>
            <a:ext cx="77724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76400"/>
            <a:ext cx="3810000" cy="26622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14-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12638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7"/>
          <p:cNvSpPr>
            <a:spLocks noGrp="1"/>
          </p:cNvSpPr>
          <p:nvPr>
            <p:ph sz="quarter" idx="1"/>
          </p:nvPr>
        </p:nvSpPr>
        <p:spPr>
          <a:xfrm>
            <a:off x="381000" y="1524000"/>
            <a:ext cx="8503920" cy="4572000"/>
          </a:xfrm>
          <a:prstGeom prst="rect">
            <a:avLst/>
          </a:prstGeom>
        </p:spPr>
        <p:txBody>
          <a:bodyPr/>
          <a:lstStyle>
            <a:lvl1pPr marL="290513" indent="-290513">
              <a:defRPr sz="2600" b="0"/>
            </a:lvl1pPr>
            <a:lvl2pPr>
              <a:defRPr sz="2400" b="0"/>
            </a:lvl2pPr>
            <a:lvl3pPr>
              <a:defRPr sz="2200" b="0"/>
            </a:lvl3pPr>
            <a:lvl4pPr>
              <a:defRPr b="0"/>
            </a:lvl4pPr>
            <a:lvl5pPr>
              <a:defRPr sz="1800" b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r">
              <a:defRPr sz="1400" b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/>
              <a:t>14-</a:t>
            </a:r>
            <a:fld id="{48490D8A-E447-4798-A1E7-B7F7E94DB0A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227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92240"/>
            <a:ext cx="9144000" cy="36576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54480"/>
            <a:ext cx="82296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83782"/>
            <a:ext cx="17082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spc="3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pPr>
              <a:defRPr/>
            </a:pPr>
            <a:r>
              <a:rPr lang="en-US" dirty="0"/>
              <a:t>14-</a:t>
            </a:r>
            <a:fld id="{DA88165B-7D3D-4EA8-A6DB-F48E3CEFC56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F0293CF-47CF-4360-A4CF-A4A8D772425E}"/>
              </a:ext>
            </a:extLst>
          </p:cNvPr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8B5515-6603-4FF6-880A-DBCE1D8D5483}"/>
              </a:ext>
            </a:extLst>
          </p:cNvPr>
          <p:cNvSpPr txBox="1"/>
          <p:nvPr/>
        </p:nvSpPr>
        <p:spPr>
          <a:xfrm>
            <a:off x="72991" y="28991"/>
            <a:ext cx="7263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spc="300" dirty="0">
                <a:solidFill>
                  <a:schemeClr val="bg1"/>
                </a:solidFill>
                <a:latin typeface="Arial Narrow" panose="020B0606020202030204" pitchFamily="34" charset="0"/>
              </a:rPr>
              <a:t>Session 14: Hallucinogens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6665B67-E349-4B33-8920-891BD60CF59C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747248" y="30480"/>
            <a:ext cx="222126" cy="2743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B025A2-6565-48F6-AC3E-BA7323E4550E}"/>
              </a:ext>
            </a:extLst>
          </p:cNvPr>
          <p:cNvSpPr txBox="1"/>
          <p:nvPr userDrawn="1"/>
        </p:nvSpPr>
        <p:spPr>
          <a:xfrm>
            <a:off x="0" y="6515325"/>
            <a:ext cx="1708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 Black" panose="020B0A04020102020204" pitchFamily="34" charset="0"/>
              </a:rPr>
              <a:t>DRE</a:t>
            </a:r>
          </a:p>
        </p:txBody>
      </p:sp>
    </p:spTree>
    <p:custDataLst>
      <p:tags r:id="rId11"/>
    </p:custDataLst>
    <p:extLst>
      <p:ext uri="{BB962C8B-B14F-4D97-AF65-F5344CB8AC3E}">
        <p14:creationId xmlns:p14="http://schemas.microsoft.com/office/powerpoint/2010/main" val="2532746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51" r:id="rId1"/>
    <p:sldLayoutId id="2147484352" r:id="rId2"/>
    <p:sldLayoutId id="2147484353" r:id="rId3"/>
    <p:sldLayoutId id="2147484354" r:id="rId4"/>
    <p:sldLayoutId id="2147484355" r:id="rId5"/>
    <p:sldLayoutId id="2147484357" r:id="rId6"/>
    <p:sldLayoutId id="2147484358" r:id="rId7"/>
    <p:sldLayoutId id="2147484360" r:id="rId8"/>
    <p:sldLayoutId id="2147484361" r:id="rId9"/>
  </p:sldLayoutIdLst>
  <p:hf hdr="0" ftr="0" dt="0"/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1" kern="1200" spc="-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600" kern="1200">
          <a:solidFill>
            <a:schemeClr val="accent3"/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Arial" panose="020B0604020202020204" pitchFamily="34" charset="0"/>
        <a:buChar char="•"/>
        <a:defRPr sz="2600" kern="1200">
          <a:solidFill>
            <a:schemeClr val="accent3"/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Arial" panose="020B0604020202020204" pitchFamily="34" charset="0"/>
        <a:buChar char="–"/>
        <a:defRPr sz="2600" kern="1200">
          <a:solidFill>
            <a:schemeClr val="accent3"/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Wingdings 2" panose="05020102010507070707" pitchFamily="18" charset="2"/>
        <a:buChar char="P"/>
        <a:defRPr sz="2600" kern="1200">
          <a:solidFill>
            <a:schemeClr val="accent3"/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Calibri" pitchFamily="34" charset="0"/>
        <a:buChar char="◦"/>
        <a:defRPr sz="26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5.png"/><Relationship Id="rId2" Type="http://schemas.openxmlformats.org/officeDocument/2006/relationships/tags" Target="../tags/tag9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8.png"/><Relationship Id="rId5" Type="http://schemas.openxmlformats.org/officeDocument/2006/relationships/image" Target="../media/image6.jpeg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9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26.xm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1.xml"/><Relationship Id="rId5" Type="http://schemas.openxmlformats.org/officeDocument/2006/relationships/image" Target="../media/image9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Relationship Id="rId6" Type="http://schemas.openxmlformats.org/officeDocument/2006/relationships/image" Target="../media/image25.jpg"/><Relationship Id="rId5" Type="http://schemas.openxmlformats.org/officeDocument/2006/relationships/image" Target="../media/image24.png"/><Relationship Id="rId4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ctrTitle"/>
          </p:nvPr>
        </p:nvSpPr>
        <p:spPr>
          <a:xfrm>
            <a:off x="336347" y="1535969"/>
            <a:ext cx="8980180" cy="854075"/>
          </a:xfrm>
        </p:spPr>
        <p:txBody>
          <a:bodyPr>
            <a:normAutofit/>
          </a:bodyPr>
          <a:lstStyle/>
          <a:p>
            <a:pPr algn="l"/>
            <a:r>
              <a:rPr lang="en-US" altLang="en-US" sz="3600" dirty="0"/>
              <a:t>Session 14 </a:t>
            </a:r>
          </a:p>
        </p:txBody>
      </p:sp>
      <p:sp>
        <p:nvSpPr>
          <p:cNvPr id="9219" name="Subtitle 2"/>
          <p:cNvSpPr txBox="1">
            <a:spLocks/>
          </p:cNvSpPr>
          <p:nvPr/>
        </p:nvSpPr>
        <p:spPr bwMode="auto">
          <a:xfrm>
            <a:off x="336346" y="2351314"/>
            <a:ext cx="8221373" cy="66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en-US" sz="3200" b="1" dirty="0">
                <a:solidFill>
                  <a:schemeClr val="accent3"/>
                </a:solidFill>
                <a:latin typeface="+mj-lt"/>
                <a:cs typeface="+mn-cs"/>
              </a:rPr>
              <a:t>Hallucinogens</a:t>
            </a:r>
          </a:p>
        </p:txBody>
      </p:sp>
      <p:pic>
        <p:nvPicPr>
          <p:cNvPr id="5" name="Picture 6" descr="peyote"/>
          <p:cNvPicPr>
            <a:picLocks noChangeAspect="1" noChangeArrowheads="1"/>
          </p:cNvPicPr>
          <p:nvPr/>
        </p:nvPicPr>
        <p:blipFill rotWithShape="1">
          <a:blip r:embed="rId5"/>
          <a:srcRect l="4114" t="18541" r="2531" b="1"/>
          <a:stretch/>
        </p:blipFill>
        <p:spPr bwMode="auto">
          <a:xfrm>
            <a:off x="5374507" y="3062515"/>
            <a:ext cx="3448713" cy="1981200"/>
          </a:xfrm>
          <a:prstGeom prst="rect">
            <a:avLst/>
          </a:prstGeom>
          <a:ln>
            <a:noFill/>
          </a:ln>
          <a:effectLst/>
        </p:spPr>
      </p:pic>
      <p:graphicFrame>
        <p:nvGraphicFramePr>
          <p:cNvPr id="5125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727247"/>
              </p:ext>
            </p:extLst>
          </p:nvPr>
        </p:nvGraphicFramePr>
        <p:xfrm>
          <a:off x="2518324" y="3051403"/>
          <a:ext cx="2706687" cy="199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Drawing" r:id="rId6" imgW="8980973" imgH="5267829" progId="">
                  <p:embed/>
                </p:oleObj>
              </mc:Choice>
              <mc:Fallback>
                <p:oleObj name="Drawing" r:id="rId6" imgW="8980973" imgH="5267829" progId="">
                  <p:embed/>
                  <p:pic>
                    <p:nvPicPr>
                      <p:cNvPr id="5125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0363"/>
                      <a:stretch>
                        <a:fillRect/>
                      </a:stretch>
                    </p:blipFill>
                    <p:spPr bwMode="auto">
                      <a:xfrm>
                        <a:off x="2518324" y="3051403"/>
                        <a:ext cx="2706687" cy="1992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2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780" y="3049775"/>
            <a:ext cx="2040583" cy="199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D3DB10D-34E8-4491-91A3-501C5D2C4CE4}"/>
              </a:ext>
            </a:extLst>
          </p:cNvPr>
          <p:cNvGrpSpPr/>
          <p:nvPr/>
        </p:nvGrpSpPr>
        <p:grpSpPr>
          <a:xfrm>
            <a:off x="4826437" y="5380755"/>
            <a:ext cx="4221830" cy="1066909"/>
            <a:chOff x="4826437" y="5380755"/>
            <a:chExt cx="4221830" cy="1066909"/>
          </a:xfrm>
        </p:grpSpPr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0D3C5DAF-AE07-4D56-B128-BB8F7651FA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6212" y="5380755"/>
              <a:ext cx="1109027" cy="106690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1802D78-D012-49A6-91BF-EC8A721F6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1624" y="5534582"/>
              <a:ext cx="1136643" cy="759254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E2D601BB-4A3C-427B-82C3-1D3F27B50C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26437" y="5685609"/>
              <a:ext cx="1143390" cy="457200"/>
            </a:xfrm>
            <a:prstGeom prst="rect">
              <a:avLst/>
            </a:prstGeom>
          </p:spPr>
        </p:pic>
      </p:grp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en-US" dirty="0"/>
              <a:t>Methods of Administration</a:t>
            </a:r>
          </a:p>
        </p:txBody>
      </p:sp>
      <p:pic>
        <p:nvPicPr>
          <p:cNvPr id="8" name="Picture 4" descr="Drugs-LSD-007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/>
          <a:stretch/>
        </p:blipFill>
        <p:spPr bwMode="auto">
          <a:xfrm>
            <a:off x="1582192" y="1513360"/>
            <a:ext cx="3127538" cy="208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amphestamine-snort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192" y="3740181"/>
            <a:ext cx="3825409" cy="26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7" descr="patch%20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316" y="3740181"/>
            <a:ext cx="1734558" cy="26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8" descr="smokinpot.jpg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59"/>
          <a:stretch/>
        </p:blipFill>
        <p:spPr bwMode="auto">
          <a:xfrm>
            <a:off x="4809403" y="1513361"/>
            <a:ext cx="2417471" cy="2081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DCD20A-B241-4741-A0C8-F5E27112E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C12D4F4-8E4C-42F9-932B-9E81ADC6F5A0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7104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Possible Effects of Hallucinogens 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Difficulty communicating</a:t>
            </a:r>
          </a:p>
          <a:p>
            <a:pPr lvl="1"/>
            <a:r>
              <a:rPr lang="en-US" dirty="0"/>
              <a:t>Difficulty concentrating </a:t>
            </a:r>
          </a:p>
          <a:p>
            <a:pPr lvl="1"/>
            <a:r>
              <a:rPr lang="en-US" dirty="0"/>
              <a:t>Distort perceptions</a:t>
            </a:r>
          </a:p>
          <a:p>
            <a:pPr lvl="1"/>
            <a:r>
              <a:rPr lang="en-US" dirty="0"/>
              <a:t>Impair judgment </a:t>
            </a:r>
          </a:p>
          <a:p>
            <a:pPr lvl="1"/>
            <a:r>
              <a:rPr lang="en-US" altLang="en-US" dirty="0"/>
              <a:t>Intensify mood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526D3EB2-2E40-41C0-9848-A0B123E54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11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8308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Salvia </a:t>
            </a:r>
            <a:r>
              <a:rPr lang="en-US" altLang="en-US" dirty="0" err="1"/>
              <a:t>Divinorum</a:t>
            </a:r>
            <a:r>
              <a:rPr lang="en-US" altLang="en-US" dirty="0"/>
              <a:t> Effects</a:t>
            </a:r>
          </a:p>
        </p:txBody>
      </p:sp>
      <p:sp>
        <p:nvSpPr>
          <p:cNvPr id="18436" name="Content Placeholder 1"/>
          <p:cNvSpPr>
            <a:spLocks noGrp="1"/>
          </p:cNvSpPr>
          <p:nvPr>
            <p:ph idx="1"/>
          </p:nvPr>
        </p:nvSpPr>
        <p:spPr>
          <a:xfrm>
            <a:off x="457200" y="1857158"/>
            <a:ext cx="3880340" cy="4269322"/>
          </a:xfrm>
        </p:spPr>
        <p:txBody>
          <a:bodyPr>
            <a:normAutofit/>
          </a:bodyPr>
          <a:lstStyle/>
          <a:p>
            <a:pPr lvl="1"/>
            <a:r>
              <a:rPr lang="en-US" altLang="en-US" dirty="0"/>
              <a:t>Chills</a:t>
            </a:r>
          </a:p>
          <a:p>
            <a:pPr lvl="1"/>
            <a:r>
              <a:rPr lang="en-US" altLang="en-US" dirty="0"/>
              <a:t>Confused sentence patterns</a:t>
            </a:r>
          </a:p>
          <a:p>
            <a:pPr lvl="1"/>
            <a:r>
              <a:rPr lang="en-US" altLang="en-US" dirty="0"/>
              <a:t>Dizziness</a:t>
            </a:r>
          </a:p>
          <a:p>
            <a:pPr lvl="1"/>
            <a:r>
              <a:rPr lang="en-US" altLang="en-US" dirty="0"/>
              <a:t>Feelings of floating through space or flying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BD4F4A-9587-444A-B45A-33A5DD0DF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4806461" y="1857157"/>
            <a:ext cx="3880339" cy="2753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altLang="en-US" sz="2600" b="0" dirty="0">
                <a:solidFill>
                  <a:schemeClr val="accent3"/>
                </a:solidFill>
                <a:latin typeface="+mn-lt"/>
              </a:rPr>
              <a:t>Intense hallucinations </a:t>
            </a:r>
          </a:p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altLang="en-US" sz="2600" b="0" dirty="0">
                <a:solidFill>
                  <a:schemeClr val="accent3"/>
                </a:solidFill>
                <a:latin typeface="+mn-lt"/>
              </a:rPr>
              <a:t>Lack of coordination </a:t>
            </a:r>
          </a:p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altLang="en-US" sz="2600" b="0" dirty="0">
                <a:solidFill>
                  <a:schemeClr val="accent3"/>
                </a:solidFill>
                <a:latin typeface="+mn-lt"/>
              </a:rPr>
              <a:t>Nausea</a:t>
            </a:r>
            <a:endParaRPr lang="en-US" sz="2600" b="0" dirty="0">
              <a:solidFill>
                <a:schemeClr val="accent3"/>
              </a:solidFill>
              <a:latin typeface="+mn-lt"/>
            </a:endParaRPr>
          </a:p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2600" b="0" dirty="0">
                <a:solidFill>
                  <a:schemeClr val="accent3"/>
                </a:solidFill>
                <a:latin typeface="+mn-lt"/>
              </a:rPr>
              <a:t>Slurred speech</a:t>
            </a:r>
          </a:p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r>
              <a:rPr lang="en-US" sz="2600" b="0" dirty="0">
                <a:solidFill>
                  <a:schemeClr val="accent3"/>
                </a:solidFill>
                <a:latin typeface="+mn-lt"/>
                <a:sym typeface="Wingdings"/>
              </a:rPr>
              <a:t>Twisting and spinning</a:t>
            </a:r>
          </a:p>
          <a:p>
            <a:pPr marL="282575" indent="-282575" eaLnBrk="1" hangingPunct="1">
              <a:lnSpc>
                <a:spcPct val="90000"/>
              </a:lnSpc>
              <a:spcBef>
                <a:spcPts val="200"/>
              </a:spcBef>
              <a:spcAft>
                <a:spcPts val="1200"/>
              </a:spcAft>
              <a:buSzPct val="100000"/>
              <a:buFont typeface="Arial" pitchFamily="34" charset="0"/>
              <a:buChar char="•"/>
              <a:defRPr/>
            </a:pPr>
            <a:endParaRPr lang="en-US" sz="2600" b="0" dirty="0">
              <a:solidFill>
                <a:schemeClr val="accent3"/>
              </a:solidFill>
              <a:latin typeface="+mn-lt"/>
              <a:sym typeface="Wingding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363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Time Factors of </a:t>
            </a:r>
            <a:r>
              <a:rPr lang="en-US" dirty="0"/>
              <a:t>Hallucinogens</a:t>
            </a:r>
            <a:r>
              <a:rPr lang="en-US" altLang="en-US" dirty="0"/>
              <a:t>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C2D4AE8-E45E-4F29-8120-CA5C516E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52D74AC-EF0F-4214-9BC0-457BB2C0C4C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768768">
            <a:off x="150756" y="2096122"/>
            <a:ext cx="3761806" cy="4421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B5B90698-80FC-4960-BC78-86C762B71EAC}"/>
              </a:ext>
            </a:extLst>
          </p:cNvPr>
          <p:cNvGrpSpPr/>
          <p:nvPr/>
        </p:nvGrpSpPr>
        <p:grpSpPr>
          <a:xfrm>
            <a:off x="5095061" y="2324853"/>
            <a:ext cx="3607197" cy="3491748"/>
            <a:chOff x="5806421" y="2900380"/>
            <a:chExt cx="2743438" cy="2743438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4B083DE-BE98-449A-86EA-773B1B293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6421" y="2900380"/>
              <a:ext cx="2743438" cy="2743438"/>
            </a:xfrm>
            <a:prstGeom prst="rect">
              <a:avLst/>
            </a:prstGeom>
          </p:spPr>
        </p:pic>
        <p:sp>
          <p:nvSpPr>
            <p:cNvPr id="15" name="Pie 8">
              <a:extLst>
                <a:ext uri="{FF2B5EF4-FFF2-40B4-BE49-F238E27FC236}">
                  <a16:creationId xmlns:a16="http://schemas.microsoft.com/office/drawing/2014/main" id="{5D45A01E-94F4-4CF1-83A2-F1BCA0AF22E9}"/>
                </a:ext>
              </a:extLst>
            </p:cNvPr>
            <p:cNvSpPr/>
            <p:nvPr/>
          </p:nvSpPr>
          <p:spPr>
            <a:xfrm flipH="1">
              <a:off x="5972079" y="3092533"/>
              <a:ext cx="2412123" cy="2359133"/>
            </a:xfrm>
            <a:prstGeom prst="pie">
              <a:avLst>
                <a:gd name="adj1" fmla="val 5369002"/>
                <a:gd name="adj2" fmla="val 14515366"/>
              </a:avLst>
            </a:prstGeom>
            <a:solidFill>
              <a:srgbClr val="FF0000">
                <a:alpha val="76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Pie 1">
              <a:extLst>
                <a:ext uri="{FF2B5EF4-FFF2-40B4-BE49-F238E27FC236}">
                  <a16:creationId xmlns:a16="http://schemas.microsoft.com/office/drawing/2014/main" id="{1CF68256-9C1A-4E7C-A52B-6C4388315417}"/>
                </a:ext>
              </a:extLst>
            </p:cNvPr>
            <p:cNvSpPr/>
            <p:nvPr/>
          </p:nvSpPr>
          <p:spPr>
            <a:xfrm>
              <a:off x="5972080" y="3092533"/>
              <a:ext cx="2412122" cy="2359133"/>
            </a:xfrm>
            <a:prstGeom prst="pie">
              <a:avLst>
                <a:gd name="adj1" fmla="val 16135313"/>
                <a:gd name="adj2" fmla="val 17847200"/>
              </a:avLst>
            </a:prstGeom>
            <a:solidFill>
              <a:srgbClr val="92D050">
                <a:alpha val="76078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519113" y="679450"/>
            <a:ext cx="8225876" cy="582613"/>
          </a:xfrm>
        </p:spPr>
        <p:txBody>
          <a:bodyPr>
            <a:normAutofit fontScale="90000"/>
          </a:bodyPr>
          <a:lstStyle/>
          <a:p>
            <a:r>
              <a:rPr lang="en-US" altLang="en-US" dirty="0">
                <a:ea typeface="Times New Roman" pitchFamily="18" charset="0"/>
                <a:cs typeface="Arial" charset="0"/>
              </a:rPr>
              <a:t>Overdose Signs and Symptoms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27" y="1701018"/>
            <a:ext cx="5880847" cy="4343808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93DB7E-3F1E-4571-A58C-F58E432C2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14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7298" y="521790"/>
            <a:ext cx="9017876" cy="723681"/>
          </a:xfrm>
        </p:spPr>
        <p:txBody>
          <a:bodyPr/>
          <a:lstStyle/>
          <a:p>
            <a:r>
              <a:rPr lang="en-US" altLang="en-US" dirty="0"/>
              <a:t>Hallucinogen Symptomatology Chart</a:t>
            </a:r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>
          <a:xfrm>
            <a:off x="527269" y="6039236"/>
            <a:ext cx="8026400" cy="34682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altLang="en-US" sz="1800" i="1" baseline="30000" dirty="0"/>
              <a:t>(3)</a:t>
            </a:r>
            <a:r>
              <a:rPr lang="en-US" altLang="en-US" sz="1800" i="1" dirty="0"/>
              <a:t> Certain psychedelic amphetamines may cause slowing</a:t>
            </a:r>
          </a:p>
        </p:txBody>
      </p:sp>
      <p:graphicFrame>
        <p:nvGraphicFramePr>
          <p:cNvPr id="36916" name="Group 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300338"/>
              </p:ext>
            </p:extLst>
          </p:nvPr>
        </p:nvGraphicFramePr>
        <p:xfrm>
          <a:off x="527269" y="1552179"/>
          <a:ext cx="8207375" cy="4389336"/>
        </p:xfrm>
        <a:graphic>
          <a:graphicData uri="http://schemas.openxmlformats.org/drawingml/2006/table">
            <a:tbl>
              <a:tblPr/>
              <a:tblGrid>
                <a:gridCol w="41876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19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07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HGN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VGN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LOC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None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Pupil Size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Dilated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Reaction to Light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Normal </a:t>
                      </a:r>
                      <a:r>
                        <a:rPr kumimoji="0" lang="en-US" sz="26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(3)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Pulse Rate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Blood Pressure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Temperature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Up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Muscle Tone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6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3"/>
                          </a:solidFill>
                          <a:effectLst/>
                          <a:latin typeface="Arial" charset="0"/>
                          <a:cs typeface="Arial" charset="0"/>
                        </a:rPr>
                        <a:t>Rigid</a:t>
                      </a:r>
                    </a:p>
                  </a:txBody>
                  <a:tcPr marL="91451" marR="91451" marT="45732" marB="45732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8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23C9A4-41E2-481D-A5EB-20048241F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14-</a:t>
            </a:r>
            <a:fld id="{1A9123A3-0271-4B8A-88D5-27E5ED042118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7251AC-1560-49AB-ADDA-87E471904321}"/>
              </a:ext>
            </a:extLst>
          </p:cNvPr>
          <p:cNvSpPr/>
          <p:nvPr/>
        </p:nvSpPr>
        <p:spPr>
          <a:xfrm>
            <a:off x="5088473" y="1607566"/>
            <a:ext cx="3354992" cy="368391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E15164-46F8-4C60-A5E5-4AB96E4915C0}"/>
              </a:ext>
            </a:extLst>
          </p:cNvPr>
          <p:cNvSpPr/>
          <p:nvPr/>
        </p:nvSpPr>
        <p:spPr>
          <a:xfrm>
            <a:off x="4849922" y="2121520"/>
            <a:ext cx="3657152" cy="317424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F5045B-9195-4FBA-9369-19C3BB9842D9}"/>
              </a:ext>
            </a:extLst>
          </p:cNvPr>
          <p:cNvSpPr/>
          <p:nvPr/>
        </p:nvSpPr>
        <p:spPr>
          <a:xfrm>
            <a:off x="4924500" y="2622379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2E0639-891C-4C91-9959-F71949DED2FA}"/>
              </a:ext>
            </a:extLst>
          </p:cNvPr>
          <p:cNvSpPr/>
          <p:nvPr/>
        </p:nvSpPr>
        <p:spPr>
          <a:xfrm>
            <a:off x="4924500" y="3139778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0A13C0-C7B3-4888-8A7F-113BCB2A83DB}"/>
              </a:ext>
            </a:extLst>
          </p:cNvPr>
          <p:cNvSpPr/>
          <p:nvPr/>
        </p:nvSpPr>
        <p:spPr>
          <a:xfrm>
            <a:off x="5088473" y="3600772"/>
            <a:ext cx="3354992" cy="317425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A5D7115-50FD-441E-ADCF-C884D3CBD4BA}"/>
              </a:ext>
            </a:extLst>
          </p:cNvPr>
          <p:cNvSpPr/>
          <p:nvPr/>
        </p:nvSpPr>
        <p:spPr>
          <a:xfrm>
            <a:off x="5088473" y="4032528"/>
            <a:ext cx="3354992" cy="409821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542BDD-7915-407E-AD7A-3443FA4628AE}"/>
              </a:ext>
            </a:extLst>
          </p:cNvPr>
          <p:cNvSpPr/>
          <p:nvPr/>
        </p:nvSpPr>
        <p:spPr>
          <a:xfrm>
            <a:off x="4924500" y="4565124"/>
            <a:ext cx="3354992" cy="369931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DC86B77-17D9-49E2-820A-B0D4B6F94FFB}"/>
              </a:ext>
            </a:extLst>
          </p:cNvPr>
          <p:cNvSpPr/>
          <p:nvPr/>
        </p:nvSpPr>
        <p:spPr>
          <a:xfrm>
            <a:off x="4924500" y="5088409"/>
            <a:ext cx="3354992" cy="339152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AEED73B-49D8-4FB5-BE88-DA6A63C9B855}"/>
              </a:ext>
            </a:extLst>
          </p:cNvPr>
          <p:cNvSpPr/>
          <p:nvPr/>
        </p:nvSpPr>
        <p:spPr>
          <a:xfrm>
            <a:off x="5198677" y="5500049"/>
            <a:ext cx="3354992" cy="389948"/>
          </a:xfrm>
          <a:prstGeom prst="rect">
            <a:avLst/>
          </a:prstGeom>
          <a:solidFill>
            <a:srgbClr val="E7E8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16168C4-C2F7-46EA-9709-513ED9745ED1}"/>
              </a:ext>
            </a:extLst>
          </p:cNvPr>
          <p:cNvSpPr/>
          <p:nvPr/>
        </p:nvSpPr>
        <p:spPr>
          <a:xfrm>
            <a:off x="424229" y="6067825"/>
            <a:ext cx="8129440" cy="3174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Evaluation of Subjects Under the Influence of Hallucinogens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690DE8-9C15-45CD-A3F6-F27C48F7AA1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609600" y="1922585"/>
            <a:ext cx="3809999" cy="43140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en-US" b="1" dirty="0"/>
              <a:t>General Indicators: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Body tremors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Dazed appearance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Difficulty with speech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Disoriented 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Hallucinations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Impaired perception of time and distance </a:t>
            </a:r>
          </a:p>
          <a:p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sz="half" idx="2"/>
          </p:nvPr>
        </p:nvSpPr>
        <p:spPr>
          <a:xfrm>
            <a:off x="5181606" y="1922585"/>
            <a:ext cx="3657598" cy="431409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buFontTx/>
              <a:buNone/>
            </a:pPr>
            <a:endParaRPr lang="en-US" altLang="en-US" dirty="0">
              <a:solidFill>
                <a:schemeClr val="bg2"/>
              </a:solidFill>
            </a:endParaRP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Memory loss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Nausea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Paranoia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Perspiring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Piloerection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Synesthesia </a:t>
            </a:r>
          </a:p>
          <a:p>
            <a:pPr marL="282575" indent="-282575" fontAlgn="base">
              <a:spcAft>
                <a:spcPts val="0"/>
              </a:spcAft>
              <a:buClrTx/>
              <a:buFont typeface="Arial" pitchFamily="34" charset="0"/>
              <a:buChar char="•"/>
              <a:defRPr/>
            </a:pPr>
            <a:r>
              <a:rPr lang="en-US" altLang="en-US" dirty="0"/>
              <a:t>Uncoordinated</a:t>
            </a:r>
          </a:p>
          <a:p>
            <a:pPr>
              <a:spcBef>
                <a:spcPts val="1200"/>
              </a:spcBef>
              <a:buFontTx/>
              <a:buNone/>
            </a:pPr>
            <a:endParaRPr lang="en-US" alt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945EEB-3114-46BD-AD7D-9D922E211A2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16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Title 1"/>
          <p:cNvSpPr>
            <a:spLocks noGrp="1"/>
          </p:cNvSpPr>
          <p:nvPr>
            <p:ph type="ctrTitle"/>
          </p:nvPr>
        </p:nvSpPr>
        <p:spPr/>
        <p:txBody>
          <a:bodyPr anchor="b">
            <a:normAutofit/>
          </a:bodyPr>
          <a:lstStyle/>
          <a:p>
            <a:r>
              <a:rPr lang="en-US" altLang="en-US" dirty="0"/>
              <a:t>Drug Evaluation and Classification</a:t>
            </a:r>
            <a:endParaRPr lang="en-US" altLang="en-US" b="0" dirty="0">
              <a:solidFill>
                <a:schemeClr val="accent3"/>
              </a:solidFill>
            </a:endParaRP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DD453EE5-5F1B-43BD-940C-D240948DD8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Exemplar Demonstrations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152B1F-79B2-445A-91B9-78464FE42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17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altLang="en-US" dirty="0"/>
              <a:t>Hallucinogens</a:t>
            </a:r>
          </a:p>
        </p:txBody>
      </p:sp>
      <p:pic>
        <p:nvPicPr>
          <p:cNvPr id="4" name="Jenae">
            <a:hlinkClick r:id="" action="ppaction://media"/>
            <a:extLst>
              <a:ext uri="{FF2B5EF4-FFF2-40B4-BE49-F238E27FC236}">
                <a16:creationId xmlns:a16="http://schemas.microsoft.com/office/drawing/2014/main" id="{B1CBBD82-9A14-48D0-B9ED-6043F3EC4706}"/>
              </a:ext>
            </a:extLst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24000" y="1554163"/>
            <a:ext cx="6096000" cy="4572000"/>
          </a:xfr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BD0958-D9D1-49F4-89BF-1D714A253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18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20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Questions?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AF2B73-6B0B-4C9E-AC36-29458B5889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5C12D4F4-8E4C-42F9-932B-9E81ADC6F5A0}" type="slidenum">
              <a:rPr lang="en-US" smtClean="0"/>
              <a:pPr/>
              <a:t>19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itle 3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32338"/>
          </a:xfrm>
        </p:spPr>
        <p:txBody>
          <a:bodyPr anchor="ctr"/>
          <a:lstStyle/>
          <a:p>
            <a:r>
              <a:rPr lang="en-US" altLang="en-US" dirty="0"/>
              <a:t>Learning Objectives</a:t>
            </a:r>
          </a:p>
        </p:txBody>
      </p:sp>
      <p:sp>
        <p:nvSpPr>
          <p:cNvPr id="6146" name="Content Placeholder 4"/>
          <p:cNvSpPr>
            <a:spLocks noGrp="1"/>
          </p:cNvSpPr>
          <p:nvPr>
            <p:ph idx="1"/>
          </p:nvPr>
        </p:nvSpPr>
        <p:spPr>
          <a:xfrm>
            <a:off x="457200" y="1349477"/>
            <a:ext cx="8229600" cy="5051323"/>
          </a:xfrm>
        </p:spPr>
        <p:txBody>
          <a:bodyPr>
            <a:normAutofit/>
          </a:bodyPr>
          <a:lstStyle/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dirty="0"/>
              <a:t>Describe a brief overview of the Hallucinogen category of drugs</a:t>
            </a:r>
          </a:p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dirty="0"/>
              <a:t>Identify common drug names and terms</a:t>
            </a:r>
          </a:p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dirty="0"/>
              <a:t>Identify common methods of administration</a:t>
            </a:r>
          </a:p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dirty="0"/>
              <a:t>Describe symptoms, observable signs and other effects</a:t>
            </a:r>
          </a:p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altLang="en-US" dirty="0"/>
              <a:t>Describe typical time parameters</a:t>
            </a:r>
          </a:p>
          <a:p>
            <a:pPr lvl="1">
              <a:lnSpc>
                <a:spcPct val="100000"/>
              </a:lnSpc>
              <a:spcAft>
                <a:spcPts val="1800"/>
              </a:spcAft>
            </a:pPr>
            <a:r>
              <a:rPr lang="en-US" altLang="en-US" dirty="0"/>
              <a:t>List indicators likely to emerge during the drug influence evaluation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58687-7161-425C-B826-853C086C8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2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Test Your Knowledge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404A57C7-E155-45CA-94C8-E89C70197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dirty="0"/>
              <a:t>What does “synesthesia” mean?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dirty="0"/>
              <a:t>Name two naturally-occurring Hallucinogens.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dirty="0"/>
              <a:t>What is a “bad trip”?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/>
            </a:pPr>
            <a:r>
              <a:rPr lang="en-US" dirty="0"/>
              <a:t>What does “psychotomimetic” mean?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C276A9-736A-40DB-82C9-DD37DA68B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5C12D4F4-8E4C-42F9-932B-9E81ADC6F5A0}" type="slidenum">
              <a:rPr lang="en-US" smtClean="0"/>
              <a:pPr/>
              <a:t>20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689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Test Your Knowledge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5967AD80-DEBA-47DD-AE9F-8BA25E744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 startAt="5"/>
            </a:pPr>
            <a:r>
              <a:rPr lang="en-US" dirty="0"/>
              <a:t>What is an “illusion”? 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 startAt="5"/>
            </a:pPr>
            <a:r>
              <a:rPr lang="en-US" dirty="0"/>
              <a:t>What is a “delusion”?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 startAt="5"/>
            </a:pPr>
            <a:r>
              <a:rPr lang="en-US" dirty="0"/>
              <a:t>What is the difference between “hallucinations” and “pseudo-hallucinations”?</a:t>
            </a:r>
          </a:p>
          <a:p>
            <a:pPr marL="514350" indent="-514350">
              <a:lnSpc>
                <a:spcPct val="100000"/>
              </a:lnSpc>
              <a:spcAft>
                <a:spcPts val="2400"/>
              </a:spcAft>
              <a:buClrTx/>
              <a:buFont typeface="+mj-lt"/>
              <a:buAutoNum type="arabicPeriod" startAt="5"/>
            </a:pPr>
            <a:r>
              <a:rPr lang="en-US" dirty="0"/>
              <a:t>What is “piloerection”?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805083-0828-4C78-B15D-5559FF44C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5C12D4F4-8E4C-42F9-932B-9E81ADC6F5A0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87350" y="2957513"/>
            <a:ext cx="810577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eaLnBrk="0" hangingPunct="0">
              <a:buChar char="•"/>
              <a:defRPr sz="3200" b="1">
                <a:solidFill>
                  <a:srgbClr val="003366"/>
                </a:solidFill>
                <a:latin typeface="Arial" charset="0"/>
              </a:defRPr>
            </a:lvl1pPr>
            <a:lvl2pPr marL="742950" indent="-285750" eaLnBrk="0" hangingPunct="0"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Arial" charset="0"/>
              </a:defRPr>
            </a:lvl2pPr>
            <a:lvl3pPr marL="1143000" indent="-228600" eaLnBrk="0" hangingPunct="0"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Arial" charset="0"/>
              </a:defRPr>
            </a:lvl3pPr>
            <a:lvl4pPr marL="1600200" indent="-228600" eaLnBrk="0" hangingPunct="0"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Arial" charset="0"/>
              </a:defRPr>
            </a:lvl4pPr>
            <a:lvl5pPr marL="2057400" indent="-228600" eaLnBrk="0" hangingPunct="0"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Arial" charset="0"/>
              </a:defRPr>
            </a:lvl9pPr>
          </a:lstStyle>
          <a:p>
            <a:pPr algn="ctr">
              <a:buFontTx/>
              <a:buNone/>
            </a:pPr>
            <a:endParaRPr lang="en-US" altLang="en-US" sz="4000">
              <a:solidFill>
                <a:srgbClr val="0056AC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Overview of Hallucinogens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F796916-0A6E-4D51-8D7B-C59928152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47630"/>
            <a:ext cx="8229600" cy="4078849"/>
          </a:xfrm>
        </p:spPr>
        <p:txBody>
          <a:bodyPr/>
          <a:lstStyle/>
          <a:p>
            <a:r>
              <a:rPr lang="en-US" dirty="0"/>
              <a:t>Drugs that affect a person’s perceptions, sensations, </a:t>
            </a:r>
            <a:br>
              <a:rPr lang="en-US" dirty="0"/>
            </a:br>
            <a:r>
              <a:rPr lang="en-US" dirty="0"/>
              <a:t>thinking, self-awareness and emotions</a:t>
            </a:r>
          </a:p>
          <a:p>
            <a:endParaRPr lang="en-US" dirty="0"/>
          </a:p>
        </p:txBody>
      </p:sp>
      <p:pic>
        <p:nvPicPr>
          <p:cNvPr id="5" name="Picture 6" descr="peyote"/>
          <p:cNvPicPr>
            <a:picLocks noChangeAspect="1" noChangeArrowheads="1"/>
          </p:cNvPicPr>
          <p:nvPr/>
        </p:nvPicPr>
        <p:blipFill>
          <a:blip r:embed="rId4"/>
          <a:srcRect l="4114" t="4808" r="2531"/>
          <a:stretch>
            <a:fillRect/>
          </a:stretch>
        </p:blipFill>
        <p:spPr bwMode="auto">
          <a:xfrm>
            <a:off x="4811591" y="3429000"/>
            <a:ext cx="3089275" cy="2074862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198" name="Picture 6" descr="LSD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816" y="3440112"/>
            <a:ext cx="3248025" cy="20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4E8A98-1FBF-48FF-8BBB-70BE734F7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DA88165B-7D3D-4EA8-A6DB-F48E3CEFC566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9" descr="2008_09_Synesthesia490X5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425" y="827806"/>
            <a:ext cx="3305175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Synesthesia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idx="1"/>
          </p:nvPr>
        </p:nvSpPr>
        <p:spPr>
          <a:xfrm>
            <a:off x="457200" y="1742206"/>
            <a:ext cx="8229600" cy="4384274"/>
          </a:xfrm>
        </p:spPr>
        <p:txBody>
          <a:bodyPr/>
          <a:lstStyle/>
          <a:p>
            <a:r>
              <a:rPr lang="en-US" dirty="0"/>
              <a:t>A transposition of senses</a:t>
            </a:r>
          </a:p>
          <a:p>
            <a:pPr lvl="1"/>
            <a:r>
              <a:rPr lang="en-US" dirty="0"/>
              <a:t>“Seeing sounds”</a:t>
            </a:r>
          </a:p>
          <a:p>
            <a:pPr lvl="1"/>
            <a:r>
              <a:rPr lang="en-US" dirty="0"/>
              <a:t>“Hearing colors”</a:t>
            </a:r>
          </a:p>
          <a:p>
            <a:endParaRPr lang="en-US" dirty="0"/>
          </a:p>
        </p:txBody>
      </p:sp>
      <p:pic>
        <p:nvPicPr>
          <p:cNvPr id="7" name="Picture 5" descr="SEESOUND"/>
          <p:cNvPicPr>
            <a:picLocks noChangeAspect="1" noChangeArrowheads="1"/>
          </p:cNvPicPr>
          <p:nvPr/>
        </p:nvPicPr>
        <p:blipFill>
          <a:blip r:embed="rId5">
            <a:lum bright="6000" contrast="12000"/>
          </a:blip>
          <a:srcRect/>
          <a:stretch>
            <a:fillRect/>
          </a:stretch>
        </p:blipFill>
        <p:spPr bwMode="auto">
          <a:xfrm>
            <a:off x="2990363" y="3934343"/>
            <a:ext cx="3049587" cy="2287588"/>
          </a:xfrm>
          <a:prstGeom prst="rect">
            <a:avLst/>
          </a:prstGeom>
          <a:ln>
            <a:noFill/>
          </a:ln>
          <a:effectLst/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8B8D23F-A363-4314-8643-7B03868FE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4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756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Sensory Perceptions</a:t>
            </a:r>
            <a:endParaRPr lang="en-US" altLang="en-US" dirty="0"/>
          </a:p>
        </p:txBody>
      </p:sp>
      <p:pic>
        <p:nvPicPr>
          <p:cNvPr id="12293" name="Picture 4" descr="delusion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3" t="7201" r="16000" b="21600"/>
          <a:stretch>
            <a:fillRect/>
          </a:stretch>
        </p:blipFill>
        <p:spPr bwMode="auto">
          <a:xfrm>
            <a:off x="1030906" y="1436688"/>
            <a:ext cx="2015293" cy="225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5" descr="po-158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4" t="14948" r="14754" b="12457"/>
          <a:stretch>
            <a:fillRect/>
          </a:stretch>
        </p:blipFill>
        <p:spPr bwMode="auto">
          <a:xfrm>
            <a:off x="1025313" y="3848100"/>
            <a:ext cx="2020887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3780788" y="4377147"/>
            <a:ext cx="5038869" cy="2023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347663" indent="-347663">
              <a:spcBef>
                <a:spcPts val="1200"/>
              </a:spcBef>
              <a:buFontTx/>
              <a:buNone/>
            </a:pPr>
            <a:r>
              <a:rPr lang="en-US" altLang="en-US" sz="2600" kern="0" dirty="0">
                <a:solidFill>
                  <a:schemeClr val="accent3"/>
                </a:solidFill>
              </a:rPr>
              <a:t>Illusion</a:t>
            </a:r>
          </a:p>
          <a:p>
            <a:pPr marL="282575" indent="-282575">
              <a:spcBef>
                <a:spcPts val="1200"/>
              </a:spcBef>
            </a:pPr>
            <a:r>
              <a:rPr lang="en-US" altLang="en-US" sz="2600" b="0" kern="0" dirty="0">
                <a:solidFill>
                  <a:schemeClr val="accent3"/>
                </a:solidFill>
              </a:rPr>
              <a:t>A false perception</a:t>
            </a:r>
          </a:p>
          <a:p>
            <a:pPr marL="347663" indent="-347663">
              <a:spcBef>
                <a:spcPts val="1200"/>
              </a:spcBef>
              <a:buFontTx/>
              <a:buNone/>
            </a:pPr>
            <a:endParaRPr lang="en-US" altLang="en-US" sz="2600" b="0" kern="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780788" y="2021150"/>
            <a:ext cx="3170382" cy="209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347663" indent="-347663">
              <a:spcBef>
                <a:spcPts val="1200"/>
              </a:spcBef>
              <a:buFontTx/>
              <a:buNone/>
            </a:pPr>
            <a:r>
              <a:rPr lang="en-US" altLang="en-US" sz="2600" kern="0" dirty="0">
                <a:solidFill>
                  <a:schemeClr val="accent3"/>
                </a:solidFill>
              </a:rPr>
              <a:t>Delusion</a:t>
            </a:r>
          </a:p>
          <a:p>
            <a:pPr marL="282575" indent="-282575">
              <a:spcBef>
                <a:spcPts val="1200"/>
              </a:spcBef>
            </a:pPr>
            <a:r>
              <a:rPr lang="en-US" altLang="en-US" sz="2600" b="0" kern="0" dirty="0">
                <a:solidFill>
                  <a:schemeClr val="accent3"/>
                </a:solidFill>
              </a:rPr>
              <a:t>A false belief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A12236-3899-4C34-B5F6-834BD121C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5</a:t>
            </a:fld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Hallucinogens Sub-Categories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541" y="4739907"/>
            <a:ext cx="3298416" cy="61702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/>
              <a:t>Natural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145" y="2059793"/>
            <a:ext cx="2219511" cy="2536584"/>
          </a:xfrm>
          <a:prstGeom prst="rect">
            <a:avLst/>
          </a:prstGeom>
        </p:spPr>
      </p:pic>
      <p:pic>
        <p:nvPicPr>
          <p:cNvPr id="6" name="Picture 10" descr="psilocybin2"/>
          <p:cNvPicPr>
            <a:picLocks noChangeAspect="1" noChangeArrowheads="1"/>
          </p:cNvPicPr>
          <p:nvPr/>
        </p:nvPicPr>
        <p:blipFill>
          <a:blip r:embed="rId5"/>
          <a:srcRect l="27715" t="30000" r="28000" b="30000"/>
          <a:stretch>
            <a:fillRect/>
          </a:stretch>
        </p:blipFill>
        <p:spPr bwMode="auto">
          <a:xfrm>
            <a:off x="914541" y="2213872"/>
            <a:ext cx="3298416" cy="2228425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592145" y="4739907"/>
            <a:ext cx="2219512" cy="617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sz="3200" b="1">
                <a:solidFill>
                  <a:srgbClr val="003366"/>
                </a:solidFill>
                <a:latin typeface="+mj-lt"/>
                <a:ea typeface="+mn-ea"/>
                <a:cs typeface="+mn-cs"/>
              </a:defRPr>
            </a:lvl1pPr>
            <a:lvl2pPr marL="287338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  <a:defRPr sz="2800" b="1">
                <a:solidFill>
                  <a:srgbClr val="003366"/>
                </a:solidFill>
                <a:latin typeface="+mj-lt"/>
              </a:defRPr>
            </a:lvl2pPr>
            <a:lvl3pPr marL="627063" indent="-17303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400">
                <a:solidFill>
                  <a:srgbClr val="003366"/>
                </a:solidFill>
                <a:latin typeface="+mj-lt"/>
              </a:defRPr>
            </a:lvl3pPr>
            <a:lvl4pPr marL="1031875" indent="-228600" algn="l" rt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  <a:defRPr sz="2000">
                <a:solidFill>
                  <a:srgbClr val="003366"/>
                </a:solidFill>
                <a:latin typeface="+mj-lt"/>
              </a:defRPr>
            </a:lvl4pPr>
            <a:lvl5pPr marL="1377950" indent="-230188" algn="l" rtl="0" eaLnBrk="0" fontAlgn="base" hangingPunct="0">
              <a:spcBef>
                <a:spcPct val="0"/>
              </a:spcBef>
              <a:spcAft>
                <a:spcPct val="0"/>
              </a:spcAft>
              <a:buFont typeface="Trebuchet MS" pitchFamily="34" charset="0"/>
              <a:buChar char="―"/>
              <a:defRPr sz="2000">
                <a:solidFill>
                  <a:srgbClr val="003366"/>
                </a:solidFill>
                <a:latin typeface="+mj-lt"/>
              </a:defRPr>
            </a:lvl5pPr>
            <a:lvl6pPr marL="18351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6pPr>
            <a:lvl7pPr marL="22923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7pPr>
            <a:lvl8pPr marL="27495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8pPr>
            <a:lvl9pPr marL="3206750" indent="-230188" algn="l" rtl="0" fontAlgn="base">
              <a:spcBef>
                <a:spcPct val="0"/>
              </a:spcBef>
              <a:spcAft>
                <a:spcPct val="0"/>
              </a:spcAft>
              <a:buChar char="•"/>
              <a:defRPr>
                <a:solidFill>
                  <a:srgbClr val="003366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sz="2600" b="0" kern="0" dirty="0">
                <a:solidFill>
                  <a:schemeClr val="accent3"/>
                </a:solidFill>
              </a:rPr>
              <a:t>Synthetic</a:t>
            </a:r>
          </a:p>
          <a:p>
            <a:pPr marL="0" indent="0" algn="ctr">
              <a:buNone/>
            </a:pPr>
            <a:endParaRPr lang="en-US" sz="2600" b="0" kern="0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3249DA2-491F-4EC9-8159-2AF22273C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6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2983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46100" y="502748"/>
            <a:ext cx="8051800" cy="582613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Natural Hallucinogens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5C2DC08-3453-4B02-8D7F-0E76F63EE061}"/>
              </a:ext>
            </a:extLst>
          </p:cNvPr>
          <p:cNvGrpSpPr/>
          <p:nvPr/>
        </p:nvGrpSpPr>
        <p:grpSpPr>
          <a:xfrm>
            <a:off x="596900" y="1084976"/>
            <a:ext cx="2638123" cy="2751419"/>
            <a:chOff x="596900" y="1084976"/>
            <a:chExt cx="2638123" cy="2751419"/>
          </a:xfrm>
        </p:grpSpPr>
        <p:pic>
          <p:nvPicPr>
            <p:cNvPr id="6" name="Picture 8" descr="peyote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96900" y="1849273"/>
              <a:ext cx="2638123" cy="198712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8" name="Title 1"/>
            <p:cNvSpPr txBox="1">
              <a:spLocks/>
            </p:cNvSpPr>
            <p:nvPr/>
          </p:nvSpPr>
          <p:spPr bwMode="auto">
            <a:xfrm>
              <a:off x="693559" y="1084976"/>
              <a:ext cx="2444805" cy="769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9pPr>
            </a:lstStyle>
            <a:p>
              <a:r>
                <a:rPr lang="en-US" altLang="en-US" sz="2600" b="0" kern="0" dirty="0">
                  <a:solidFill>
                    <a:schemeClr val="accent3"/>
                  </a:solidFill>
                </a:rPr>
                <a:t>Peyote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B2F2E3F0-C7E5-4129-84AA-6EF5B4144E66}"/>
              </a:ext>
            </a:extLst>
          </p:cNvPr>
          <p:cNvGrpSpPr/>
          <p:nvPr/>
        </p:nvGrpSpPr>
        <p:grpSpPr>
          <a:xfrm>
            <a:off x="2398014" y="3949489"/>
            <a:ext cx="3682862" cy="2329802"/>
            <a:chOff x="2398014" y="3949489"/>
            <a:chExt cx="3682862" cy="2329802"/>
          </a:xfrm>
        </p:grpSpPr>
        <p:pic>
          <p:nvPicPr>
            <p:cNvPr id="9" name="Picture 9" descr="psilocybin1"/>
            <p:cNvPicPr>
              <a:picLocks noChangeAspect="1" noChangeArrowheads="1"/>
            </p:cNvPicPr>
            <p:nvPr/>
          </p:nvPicPr>
          <p:blipFill>
            <a:blip r:embed="rId5"/>
            <a:srcRect l="29715" t="29601" r="29143" b="29601"/>
            <a:stretch>
              <a:fillRect/>
            </a:stretch>
          </p:blipFill>
          <p:spPr bwMode="auto">
            <a:xfrm>
              <a:off x="3055098" y="4600009"/>
              <a:ext cx="2368695" cy="1679282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11" name="Title 1"/>
            <p:cNvSpPr txBox="1">
              <a:spLocks/>
            </p:cNvSpPr>
            <p:nvPr/>
          </p:nvSpPr>
          <p:spPr bwMode="auto">
            <a:xfrm>
              <a:off x="2398014" y="3949489"/>
              <a:ext cx="3682862" cy="549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9pPr>
            </a:lstStyle>
            <a:p>
              <a:r>
                <a:rPr lang="en-US" altLang="en-US" sz="2600" b="0" kern="0" dirty="0">
                  <a:solidFill>
                    <a:schemeClr val="accent3"/>
                  </a:solidFill>
                </a:rPr>
                <a:t>Psilocybin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ED54F84-8F69-44A9-9877-0485E5FC94DC}"/>
              </a:ext>
            </a:extLst>
          </p:cNvPr>
          <p:cNvGrpSpPr/>
          <p:nvPr/>
        </p:nvGrpSpPr>
        <p:grpSpPr>
          <a:xfrm>
            <a:off x="4288134" y="1178467"/>
            <a:ext cx="4544602" cy="2912415"/>
            <a:chOff x="4288134" y="1178467"/>
            <a:chExt cx="4544602" cy="2912415"/>
          </a:xfrm>
        </p:grpSpPr>
        <p:pic>
          <p:nvPicPr>
            <p:cNvPr id="10" name="Picture 6" descr="salvia-d-divinorum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91042" y="1921897"/>
              <a:ext cx="2138787" cy="21689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itle 1"/>
            <p:cNvSpPr txBox="1">
              <a:spLocks/>
            </p:cNvSpPr>
            <p:nvPr/>
          </p:nvSpPr>
          <p:spPr bwMode="auto">
            <a:xfrm>
              <a:off x="4288134" y="1178467"/>
              <a:ext cx="4544602" cy="582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000" b="1">
                  <a:solidFill>
                    <a:srgbClr val="0056AC"/>
                  </a:solidFill>
                  <a:latin typeface="Arial" charset="0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1200" b="1">
                  <a:solidFill>
                    <a:srgbClr val="003D7D"/>
                  </a:solidFill>
                  <a:latin typeface="Arial" charset="0"/>
                </a:defRPr>
              </a:lvl9pPr>
            </a:lstStyle>
            <a:p>
              <a:r>
                <a:rPr lang="en-US" altLang="en-US" sz="2600" b="0" kern="0" dirty="0">
                  <a:solidFill>
                    <a:schemeClr val="accent3"/>
                  </a:solidFill>
                </a:rPr>
                <a:t>Salvia</a:t>
              </a:r>
              <a:r>
                <a:rPr lang="en-US" altLang="en-US" sz="2600" b="0" kern="0" dirty="0"/>
                <a:t> </a:t>
              </a:r>
              <a:r>
                <a:rPr lang="en-US" altLang="en-US" sz="2600" b="0" kern="0" dirty="0" err="1">
                  <a:solidFill>
                    <a:schemeClr val="accent3"/>
                  </a:solidFill>
                </a:rPr>
                <a:t>Divinorum</a:t>
              </a:r>
              <a:endParaRPr lang="en-US" altLang="en-US" sz="2600" b="0" kern="0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889B52-AF95-4D62-AAAF-6561D1C43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7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69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09728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Synthetically-Manufactured Hallucinogens</a:t>
            </a:r>
          </a:p>
        </p:txBody>
      </p:sp>
      <p:sp>
        <p:nvSpPr>
          <p:cNvPr id="7" name="Content Placeholder 1"/>
          <p:cNvSpPr>
            <a:spLocks noGrp="1"/>
          </p:cNvSpPr>
          <p:nvPr>
            <p:ph idx="1"/>
          </p:nvPr>
        </p:nvSpPr>
        <p:spPr>
          <a:xfrm>
            <a:off x="457200" y="1992922"/>
            <a:ext cx="8229600" cy="2360247"/>
          </a:xfrm>
        </p:spPr>
        <p:txBody>
          <a:bodyPr/>
          <a:lstStyle/>
          <a:p>
            <a:pPr lvl="1"/>
            <a:r>
              <a:rPr lang="en-US" altLang="en-US" dirty="0"/>
              <a:t>Lysergic Acid Diethylamide (LSD)</a:t>
            </a:r>
          </a:p>
          <a:p>
            <a:pPr lvl="1"/>
            <a:r>
              <a:rPr lang="en-US" altLang="en-US" dirty="0"/>
              <a:t>25I-NBOMe and analogs</a:t>
            </a:r>
          </a:p>
          <a:p>
            <a:pPr lvl="1"/>
            <a:r>
              <a:rPr lang="en-US" altLang="en-US" dirty="0" err="1"/>
              <a:t>Trimethoxyamphetamine</a:t>
            </a:r>
            <a:r>
              <a:rPr lang="en-US" altLang="en-US" dirty="0"/>
              <a:t> (TMA)</a:t>
            </a:r>
          </a:p>
          <a:p>
            <a:pPr lvl="1"/>
            <a:r>
              <a:rPr lang="en-US" altLang="en-US" dirty="0"/>
              <a:t>Dimethyltryptamine (DMT)</a:t>
            </a:r>
          </a:p>
        </p:txBody>
      </p:sp>
      <p:pic>
        <p:nvPicPr>
          <p:cNvPr id="6146" name="Picture 2" descr="C:\Users\Pam.Mccaskill\AppData\Local\Microsoft\Windows\Temporary Internet Files\Content.IE5\MZV7RO0R\1024px-LSD_Tabs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16" y="4862515"/>
            <a:ext cx="18288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9708" y="4862515"/>
            <a:ext cx="1933730" cy="1371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730" y="4862515"/>
            <a:ext cx="1956218" cy="1371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240" y="4862515"/>
            <a:ext cx="1817370" cy="1371600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235C5175-E6AB-4AE0-89C4-AABCC3E03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8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90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Psychedelic Amphetamines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altLang="en-US" dirty="0"/>
              <a:t>3,4-Methylenedioxymethamphetamine (MDMA)</a:t>
            </a:r>
          </a:p>
          <a:p>
            <a:pPr lvl="1"/>
            <a:r>
              <a:rPr lang="en-US" altLang="en-US" dirty="0"/>
              <a:t>3,4-Methylenedioxyamphetamine (MDA)</a:t>
            </a:r>
          </a:p>
          <a:p>
            <a:pPr lvl="1"/>
            <a:r>
              <a:rPr lang="en-US" dirty="0"/>
              <a:t>2CB </a:t>
            </a:r>
          </a:p>
          <a:p>
            <a:pPr lvl="1"/>
            <a:r>
              <a:rPr lang="en-US" dirty="0"/>
              <a:t>DOM (STP)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6" b="13648"/>
          <a:stretch/>
        </p:blipFill>
        <p:spPr>
          <a:xfrm>
            <a:off x="1410734" y="4686330"/>
            <a:ext cx="2256071" cy="1371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212" y="4686330"/>
            <a:ext cx="2057400" cy="1371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019" y="4686330"/>
            <a:ext cx="1915706" cy="1371600"/>
          </a:xfrm>
          <a:prstGeom prst="rect">
            <a:avLst/>
          </a:prstGeom>
        </p:spPr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09771B-6A9F-4B8D-9393-6D3A4BF87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/>
              <a:t>14-</a:t>
            </a:r>
            <a:fld id="{1A9123A3-0271-4B8A-88D5-27E5ED042118}" type="slidenum">
              <a:rPr lang="en-US" smtClean="0"/>
              <a:pPr/>
              <a:t>9</a:t>
            </a:fld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5621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134700PHOTO" val=""/>
  <p:tag name="MMPROD_134700LOGO" val=""/>
  <p:tag name="MMPROD_NEXTUNIQUEID" val="10753"/>
  <p:tag name="MMPROD_0PHOTO" val=""/>
  <p:tag name="MMPROD_0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178546PHOTO" val=""/>
  <p:tag name="MMPROD_178546LOGO" val="iVBORw0KGgoAAAANSUhEUgAAAKwAAACxCAYAAABZeVadAAAAAXNSR0ICQMB9xQAAAAlwSFlzAAAXEgAAFxIBZ5/SUgAAABl0RVh0U29mdHdhcmUATWljcm9zb2Z0IE9mZmljZX/tNXEAAEfFSURBVHja7Z0JXI3ZG8ffe2/7vu+b9pLSZktKEhEphSQSQsgSQigU2QtF2Xeyj8HMMGPGGLNYZvnPYBbDzBjrMPax1e9/nnPvTSj7Urmvz/Ppqtvbfc/7fZ/ze57znHOECRMmCApTWE0xRSMoTAGswhSmALaaGwCl3r37tZo4cXIYey1RtIkC2OoMqzgtLa1bQEDAybCw8NOZEzPbK9pFAWx1hVUluV/yoPpeXpdUlZShLFGCr4/Pr6mpqQpoFcBWP8vNzW1ev379i4IgQNDRgqCpAVUVFTRu1Oj77OzsJoo2UgBbbaxhw4Yujg4OJRrq6hBsbSCk9ILQLwmCtSU02fe869f/LSUlJUbRVgpg37oxvWppYWGxWl1ZBYK5BYTBAyGsXQzR+qUQBvVh0FpASSyBt6fnj6lpaUGKNlMA+9YsNjTUwNzcfIGqktJdQU8fQh/mWdcsh1CyQmprF0JI68+8rhVUmKat617vSFJSUidF2ymAfRuaVdfX23uStobGPUFHB0KnGAhLihioqyGsWwZhPQN3I4N2XTHzur0hWJrxQMzZ3unPlOSUNoo2VAD7xiw1OdnMx8enQF9P74ZgZAQhmQG5bJHUq65joK6XAUtfNy6HaNMSCGOHQPBwhkhJGdYWVj+FhoYlMOg1FO2pAPa1W/OgoBw9La3bPCMQ2YHBSoCuloG67IGHLVkGETNhEwN542IIk9Mh1K8LCfs9G0vLv9u3bx+vaE8FsK/NsrKyjFq0aJFjYmBwXaSqCqFZMwh5sxmca6SetWRpBWiXP3hN0G5gP9vMvPC0MRBc7FkgJoa1peXPoaGhkc7OzsqK9lUA+8otqn3USFMjo/8EpkWFsFYM1nwG5qry7l/EIZUZyQO5LFgvA3kj+/oekwcThzFP6waRshKM9Q3+dnR07llSUiJWtLEC2FdiAFSTk5MGM494Wsw8oxAQCGHmLAirGaxrlz8AUg4s97ZycJc/8Lbr2Ps2MGA3zIcwi3napj5cHuhoah23s7NT5GkVwL4SWFViY2PH2tlY3RaTZ/XwgpCTy+BbWwHQChKAZMG6CkFXRZDlwdgm9p7tTNMWToDg7QqxSIC+ts5Jb2/vNuzviRTtrgD2RWFV6pHUI9na2uqsQJ7Vxw/C+IkQlq/kUkAkh7AcVnn3v/xhYB97zd6zkb3etpB56pEQWjaBWEcThvqGv4aEhEzJzc01V7S/AtjntvTRo0d41vO4IJFIWKDkDiErh8G6mskAJgU2kK2UZgA20Vf2/81rZMbes5l54C0y2yT73pZV0v9vXCn9nS0M2u0M2mVTIIQHcnlgYmh4Ly4ubhl7WKwU90AB7LN6VklKSkoXr3qe15SVmAxwrwchg3nWNeuYN6VcK9OhKwm0BRCWFEBYOAfC3OkQpkyAaOJYiCaNZ4HVOIhGDoEwgtmEsRCy2feyZV/nTINQzH5n0Tx2Hvb7mwrZ/7OYNq4PQSyCvZ0dEhMTV23fvt1CcT8UwD7VMjIyWnh4eJwgjyeYWUAYms6gZF153kwGHwuWhvSH0DkaQquWEPx9IDjaQ7CzhWBuDsHUVGYmEAz0IOjrSV+bmT74mZ0N+506EOp7MjkQws4VCWHacAiLGbStm0CQiGCsZ1Davn37eT/99JOp4p4ogK3SWIBl4uLislJbXYNBZgmhzwAWZM2AENURgqszBAsGpaEhBA32cwrCCOqXMdLGamrMiztANGMYRIszIbQJgIid29zI5EZYaNjyXbt2+SrujQLYx2RAenp6Wzs7ux3KEsldwYZ5wOHjIOTOhRAY8hBkYmbsPSxI0odH3bpo2bIlmDdEnz59MHToUAwePLhSGzJkCPr27YsOHTogLCyMyg5hzOBXYbKDvLnIwZr9ze4QLWFyIiEcgrYG1FVV4e7uftLJyWlx+6ioDBaQBSqAfUeBPXHihBqDwdLX17c186rTmAz4RVdTk4GiA6FrTwiT86AcGw8ja1s4Ml3ZLDAQXeK6IH1UOvLy8rBy5Up88MEHOHz4MFjXjfPnz+PatWu4evVqpUY/u3DhAo4dO4YjR45gz549WLVqFebMmYPR6aOQ0KULWiTGwXZeBlSXjYdSdDAEXU3+kFAxuLOzM9zc3A7WqVMnp2PHjr1Yb2B7+fJlLQWwtd+bipmHC/Hz85ttamr6qYaGxklNTSkYgj7r7qM6Q3t2EdrPK0b6pElYvnQpPt+3D0ePHsVff53G9evX8aqPGzdu4MyZv/Hz8eNYu28Pmq6YDs2iUVAdFAOxsd5DHp4+q4mJyXVLS8vP27ZtuyouLq4be2BsFcDWMqP8JvOmrczNzUeym31OjWlHJaUKOlRHF0JsD6jPXYqUzw/i4rXrKL17B2/8KAM++PZrhJTkw2BDDjR6t4NIX/sx/UujbqpMMtja2t6MjIz8JCQkpF1qaqqxAtgabmfOnDFOTEzs6+3t/Z6BgcEVdrPvWlhYoE4de6iwrpYDQDMGWrWHMHshOn18AMevXH2cooe+vmJCHznv/Xv3sPuHQ4hcOQuGy0ZBs1sYxFrqMg+rBRtbO2hr65bDq6ysDGNj44tMLpQkJSX1KCkpqdVSoVZeVFFRkcbAgQPjAgMD1zGPel1NXR2mpmYIbBaEKBb1Ozk68QCKwxrQApKJeejCYD184VKVQJXR19fF7CMnLr17Dwf+9y3arpsB04XDod+/HSSG2lARS+Dg4IiIdpEIDm4OevgqgssCx0uOjo6Foew4dOiQjgLYam4sEFEPDg4OYF1/vpGR0SVtLS1YWVkjpEVLjEwfjTFjx6Nho8ZQEosgqKhCCGkLUU4hOn74BX67cq0Kz/r2jgM/fY+4zXPhuGUCjId2hDLTtBJBBD+/Bhg8JA2jR49Hu8hoOLu4gGQOgUtSR1dX9w8fH5+S+Pj4cKZxTRTAVkPLysqyYh51pLW19QkaUtVisPo3aIhhaSMwr2ABpk6bibZt20OVtCvlUf2bQsjKQ5MtH2P3n2erFagPXC2w94fD6PFeIZzWjIFZ3wgoGelAxMD09vbF+AmTML94MTLGZiKsVWsYm5hAJBKVe1xPT8/LXbp0KU5OTq41I2c1/gLS09M1vT08gpmG26atrX1XT08fjRs1Qd++KRzS4oVL2ddZaNYsmOc2BZEYQoMgiMbPRvj2T7H/7EXcKy2tVE9WC2bv3cfPJ09gwJYCeK0ZhTpjO0PN2ohJGhE8PD2RPmoM5s6bj9n58zBk6HC0aRPBexUKzAheHR2dMiaLtnXs2LETCz41FcC+3ejfhEmA2Xr6eicpiHJk2jSheyKmz5iNBUWLOayzZs9FJNOtykrKUr3nVh/iUdPRZPPH+ILBWmUAVA3YLa3w+qcTP6Pfxnw02ZYFt/Fx0LA15tdjb1cHAwcOxvwFi/j15s0pwPARoxEQ0BQaGprlWQUrK6uLTCbkxMbGGiiAffP5VDUGapC1tdUifX39O4ZGRmgR2hKjx4xjN6wQhezm0Q2cOTMPkR2iYGRgIIXV3hVCSgYal+zGzlNnmGd9PANQxv+VVg9iyyp62nv49vhPyN69CkHrRsMrKw7azub8upydXDFs+Ej+kNJ1FxQWI2dyLuLi4uHi4gYJk0DkbVVVVW8waD/s3bt3CDtljZyeUyOT/wkJCb1YRHxSVVUNdewd0LlLV0ydPgtFxUtQOH8hN7pp5G319GQpIHsXCH1Gwnbpdqw6fuopaabqJw3kx5mzZzBi8zyEbRgD77Ex0LY14tdXz8MTmVmT+HXT9RO4c+ctwKjRY5m3DYS6unr54IO7u/tRX1/fGrlOQo36sKGhoYbe3p6Zpubmp0xMzRAUHIKRTMPlz5nHb9S8giJ+s2bnzUWv3n1hzbQch9XUCkKvEbBbvB3zf/gNN+7eq55B1jMeR0/+isnvL0aHDaPRODceZg2cIFGSwKOuB/qlDGS9zHzML5Q+tARu9uSp6BjTmeefBeZpKZOgpqb2c1BQUE5+fr6LAtjXYJmZmaYseJjJov9SCioSevTEjFn5mM+6wYL5D2Cdx25Sr159YWpiKoXVhMHaqS9sF25H/ncncOd+aU3l9KEPTZ52+s7F6Lg1AyGzesCorhW/XlsbWwwcPJS1QxEKFjBoC6Qed+68Ih6gedTzZO+TZhJMTU3RtGnTj1jb1lMA+2ozAc28vLw26ujq/ufj44uUAYMwZ24h9x4EKkFKN4jSV6mDh6EOC0Q4rObMwyYMhmHeWkw79DOulXvW0ppI62ODDOcuncfcncvQc0MGWuTGwdTLBhIVJSaTHJHMPO1s0vPM08of5vkMYNL5lDHR15fqekr/ubm5bY+Li2uoAPYVWEZGRitXV9cf9fT0ENw8BNk5U1hXt4DdAKlXld8M6v5ShwyDi5MLz1MKGtoQYpOhnb8OIz7/Hpf/u1OFVq2Rrrb8uHz5EhbvWYvuG0eg7fwesAty4yBaWlqhT99+/CHmPQ9rJ6m+LcY0pvfj4rpBn9YFY+8lfWtjY/O1p6dnUwWwLx5ciVhXFVivXr2Devr6aBYUjJycXB4JkzelgEJ+E8hzjBg5ikXErlLPqmsIITwBhtNWIvOrozh9/dYjoMpel9VgWCt89nMXz2PBh8vQ9/0xaF/QAzaN7Hk7WFhYIT6hO9f0cmjJFhQtYrq/EF3i4mFtbcPfS4MtRkZGexi01bpovDp71mYNGzY8SAMBrcPbIHfqDA4rabF584oqNP5i/jN//wZSWGlwIDwOQs5KpHx8BFdv362kZ62p3rXssQdP/p1rV69i4a7lGLh1FDoWdUedpk68PXR0dNC7d3J5ACZ/0OUP/oBBqbCxtS2H1tjY+D3W7k4KYJ8PVh8PD4/97IlHWFhrTJ02ozywIqNGn0tBBfMak7Jz+Xs0aCxdncmAoA5QHV+MmPe+xJHz/1Z608tkyNa86KusitfS4/zFC1jB5EHqtnR0WpAAxyBnCGJpINav30Dk5Rdi3nyp1pdLKYoFknr1gbWNjTxXW2ZmZvaeu7t7XQWwzzZ61dLb2/uwrq4eHwyYMTNP6g0I1IIKnrV4MSbnTkPjJk35elWCMvOsobFQmrgcfT86wmTAf0+8ubX1oBkOqz9ci7Rto9BzXR/Uj64PkUSAgb4hoqJiMXN2Pgrkwao8s8IAHpE+CvW8PMsLaExMTD4ICAiodtBWqw+Tlpbm06BBgy8I1qaBQZg0aUp5JoB71Xlyz7AIM2bkISo6hnlWqg+QQPBvAeXRhYjc8iV+vHjlKd6pdh1lj1zfpYv/YPtX2zHuo/HotToJ7mFM24soI6CNrt0SmKctKM8eUJsStKRrKftiJdO0ampqZS4uLusiIiKqVZ622nyQ/Px8fX9//+0UsVLwNG78BN7lyxtV7hEI4GnTZ6NN23bSKFdJBUL9YAhDZyNq8wEcPHP5oRtZ9o542LJHCs1v3ryBHQd2YOzWMei5NB4+HepBSVXCPW2XLvH8gZf3XPLglUBOSupDdQflKS8vL69NK1asqDZTzqvLCJa2ra1tqrKy8g1KX/Xu3ReFLPKfx3Tr3AreVT6K1alzV77pBa+88gqCaGgeQtbuw1dnLj3mdd4JaB+6tAc55ps3bmH3lx9h0gdjMXBDEhp38YGymhL3tO3aRWI6g1Y6qPBA01LlV+8+yTAzN+PQMmmA6OjoOUVFRdUC2moBbEhISG99fb2LKiqqaNUqnD/9NEozt0AK6twKWqsXCxCsLKRFH4KtG4Tek1Cv+EPsOnG2EiRrR671Bcnlx93/7uKz7z5B1o6RGLa1F/zb15XqVLESOsZ0wqzZczB//sOaNn9OAZNbHaEmqz8wNze/3rhx4/4KYJmlpqYGOTo6/kARqqurG8aOzZKmX+YXcWDnVXj6+6UMgqW5pXRgwJpFwF1Gwr1wJ1b87w/8d+9+JTft3Qm2nnTN//33H3Z+8R4mvTcCA1Z0QYOoulDVVIKuth4iI6NZYCsd4q4ou2iApmnTZiwAk5Zlsp7v6+DgYJ93GlimW03r16+/l+o1KdAaMGBweXmcXLvSWDi9Th08FOZm0m5KcPCC0G8q3OZ/iM3H/nooSaU4KuthgHt37uPg919h2vtjkPVJMqLSg6GqpcQ8rTJahIZhQnYua+di1t4PxwqBgcE83SWbwfDpjBkzHN9JYFkbqrInNlVbW/sGpVGCg0N4MUvFEZmCQqmljxlLjSWF1ZAFBLHDYJO/A/nf/IY79+89uDk1eeTqDRyl90rx+ZE9mLlrNDJ39kJQQn2oaalAhQWu1P4TJ+U+qM+QDS7QXDj5aJixsTGYfBv+TgKbmJiYwAKtc9QQ7nU9MHZc5sOelb2mBhs+cjScXV2gTBMHjawhdBoBu6kbsfS7U7h259EywWpSeF3dvGyFopl7d+/i8I/fYN6OScjY0g3RI5pC30wTEpHUaeRMmVaePaB7QAMLcV27QV9fWndgaGj4U2BgYAze0o7lbwXWgIAAY0tLy/dICtDQa58+/Xg9QEVgC/ko1hR4eXpJPaseC7Q6j4LJjO3I+/qXBzKA93qlClifiOzjbXP05x8xe9sozPisN3pMbAF9Uw2IxRIObXaOVB5UHA3rEBVdvvgIxRws9vB4J4BlbaUfExMzkUmBf+niGzRoiMmTpz5UUUTd0vjMiUw/BUFVWQJBTQtCWE/oTVyPyfuO4fS1/yrxrDW0ZPC1w1pW6ev79+/jq+8/R/EH2cj9oCcSsgJhZKXJ2lsVTQKaYuz4CdzT8govdj/GZU6As7O0uEhDQ+OOh4fH0HcC2KFDh0b6+/vfJCGvra2DPsn9eaPIveuC4iV8ODYouDlUJDTkqgGhaUdojGLyYPf/8O+tu1XeEIWHrUISPNpWZXJoS3H0tx+w5KMJmPZhN8SNaAw9Y0plifmiI+RpuaalOg5mXeMTyqfa1KlT52hWVlZwrQa2qKhI193dfT3NcKW1oahohZLXBXyAYAFvlKkzZqFt23ZQV1VmsLLGCe4G1dErMHjnEZy/cVvB3ytBt8L/2JfjJ37E4h05mLWzB5Kzg2FRRwcqyirw92uIUaPHobBoEeYvXIwp02aiYaNGPGtAc8O8vb0/yMxMt6y1wAYFBbXU0dE5T0+og4MDXwCCj65QGqVoIYN1Ntq17wBtWlFQRQ2CXwTEQxei47oD+OHsvwo/+hrx/eXEMazcnYPCvd0xYGoQTKy0uCf182mIrAk5vNiIer+UgYNhYSkdumWB2LWIiIietRLY2NhYLSsrqyIWaJWqq2sgJqYTE/PzpbNcWbdDr2NiO0NXS1O6MktAR4hSi9B9w1f4+Z9rKC0rVeD6Ov0t+++p07+i5NMZmPdhV/Sb1ARWjrqQsEDM08MLQ4cO5/KApt10iI7hPSTVzzLHs4lJA+NaB2xwcHBfPT29MzyN5e6BzMxJMlG/kC92Ed+tB/T1ZOuhereEeMgiRK/9Cr9eul6hgRXQvnpoH64O/uOvU1j/wSwU7e6KzGVh8GgkncxpZ2eHtOGjULx4OSZmTykPwLS0tC75+vq2rVXAZmZmGjLv+qGamip0dHURH9+dVwbNX7CYT9VI7NkLFrRphQrTrPWaQ+g5DZEr9+PAn/880rgKYF+tf60IrPQ7pfeB30/9gq37ZmL5/u4YXRAMe3epI/H08sGYjPF8MCe6YyyfWi4Wi8rq1au3OSEhwabWANuwYcOOTLvepIv29fPnSwlR9zKfifm0tJFwqGMn9ayuTSAkzUL9OR9h/8nzT+jGFMC+NLBlD4CVHg/nav86/Tu2fjobyz+Nx8hZAXCsKx048PT0YoHYGAZuJmztpFNrdHV1b7IALKZWAJuamqrKvGsxDRJoammhZ1JvLFy0hI9Zpw1Ph7ubO985RbDxgnKPKQgs/ATbjv6N+0/UrApgX42LfWRS5kNrIwFnz57Grv1FWP5xV2QvCoRvU1OIJWI4OrnwuWBdunTlNbOUNbC3t9+Snp5uUOOBbd26dWMWTXLtWq+eJybnzsDChUsxatQYpoNcZGWC3hA6TUJAwcf49ORFBZDVgWXZceHiBWzbm4d1n8chb20L1PWVLo3k6urOi73r1vXg/zcwMDgfFxcfVaOBLSkpkfj7+49XUlK6S1El1V9SkDUuaxKYTJCuZWrpDiFmHOpkv48Vh06hfH02BbRvGdkHedoz505j35GV2Li/ByYuaAK/psZQUpbAwdGFB190Hynz4+fnN//EiROaNRbYgoICX0dHx6/pCaQnMXNCNsZnTYS3tw9UaOKgviWEqDHwmL4LK7/9A7fu3q/iOVccbw1Y2XHj5k3s/WoV1u3thKJtQQiJsGCgChAJSuWLKPv4eF+eOHFipxoJLLtGEdOvBQxYvj4pDetNmToDQcFBsmIWBmuLvnCcsAWLvj6Ju6WlT+iYFMebB/ZxcGmVmZ1787Hty65YuCUILdqaQ1lZVL7PAk3L9/HxyWJvFdc4YGlSobW19U4q/KV6SpqRGR7eFpTaEvRtILRKhenYTZj/xQncvne/kgZTFLO8fQ8rs7IH4F66dAkHv9+KXQd6YfUHwYiKt4WyirgcWhubOp8xR+VQ44DNysqMtLOz4xVZPr5+CG3ZCtoa6hC0TZhnHQDd4WsxbOt3uFRpfYCiVLB6AFvR4T74/+3/7uLTL1Zg62exWP5+U7SIMIe6hlheL/uvu7t7SI0D1tHRfqi2tjTlQWPPOjTkqsSAbZ4M/TFbMX7H/3Dp5p13jYRac1y7fg2ffbke2/d1w/tfBqHXQHuoqpI8EN1ljioDr0kWvC79qu1s77xSvr6+dE8sBqxXe2gNXIaBG7/F6X9vKu56Dfe8t27dxpeH1uLjg3HY8nFTdIg1Z5KPVo2x+D00tHX064D2tQCbnZnt6erqerJ8u0kNPQgBiRAnFWPAhsM4e/XWg55G0fXXMFgfji/+u3UTh7/biV37+mDjhw3QN9UWJqbq0Ncz/svD1X14aGisZrUGll2DKCoqqpOWltY1DqtYCYJPDJQGrUPM0i/xx2WFZ61tnpbmgX73v7346EAcPv+uCQaPrAMdHSWoq2ldt7Oz70/5+GoL7Jo1a+zat2+3S01VRbqMkFMg1BIL0GftIRz+85Is6CyTWmnZg9cye6lmLCt7or3sUVpaitu3b/N5/hW3m6cduel7d+7c4e95aRxe8hqe1g5PMpo6c+/evWf4ew//jK7/vR2FyC9uiC0f+SB5oBWMjVVplZkTtraOA0JDQ7WqHbDsc6u0bNlyspmp8W0xLcDgHgohKhfRxV/g/LXbLLpk3cehQ/j449345JNP8MnHzD75GHv27Mbnn3+O8+fPv/BNJpC+//57du6PpeeW2Z49e/i5L1648ELnpZt3+fJl/PLLL9i1axfmzZuHadOmYfDgwejTpw/69u2LMWPGID8/H0uWLOHv+emnn3Dx4kWm8W499987ffo0/9wVr0P+mj7D3bt3n/j7F9h17tu3j193xXZ4FqPf2bRpE7fdu3fz8/z+++/84Xz87z5eiPTp3n2IaNcMo7Pq4NNv/DB8lC2MjFShrq51xdradlhRUZF2tQGWYE1ISBhgamJ8kUsBl2AI8YVomLsbB05KywRPsotv164dzMzMYG1tXW7m5maoX78+duzY8cLAEuxJSUmwtLTki5k9OLc5LWiGDz744LnOR17zo48+QlZWFsLDw8E0OT83rf1FBR80g5QHlMxonpOuri6ldPh7nJycEBAQgOTkZA7xkSNH+Pme5VixYgVtK8/PI78Gek31qOPHj8flS5ee+Ps7d+6Eh4cHv+6KbfysRveGTN6GdK7IyEiMGjUK27dv5w9iVd729Okz6J7QC2bmKsie5oADhxsga2IdWFiosGBM/VJQUNB6Bq1vtQB29OiM3u7u7heki13YQ+g4FR45e7D66wf1AcePH6eRkPIkc0Wjee/r169/YWD//vtvtGnTptJzE2TkNZ71OHbsGCZPnswX76AaiMrO+SxGMBPEwcHBmDVrFvfUTzvIg1d1vgEDBlQBzIOD6UX+QL3oZ67KaACIHsQRI0bg4DffVAosTWrMzs7hu9R4eKhh/QZn/HDUD+mjbZg8UIaWph7t97v1xIkTlm8NWPY5lTt37pxka239lzKVCVozINtNgErsVBRs+Qy3Kix28fPPP/Oil8oahFbJ27BhwwsDe+bMGbRv377Sc9OKJVu2bHmm7p/eR59RPjv0VZmLiwv3tE87CgsLOeiP/j559NTU1KcCu3HjxvJFL16H0QRS8rrMU+L69euP/f2VK1fAwMCIAS5g9EhVXLpgg19P0KZ3lszrK0FP1/B+m/CI1ez3rd4KsOMyM1NdXJykMsDMHULsTAhdCmDSoC0OfLrnoYupzsBSgPH+++/TLoGv5Ua3atUK//77b40HtmLdAMmlR3uNTz/9lLWhdIXEhM4CLp6S4P4tU/z1pxuWLrNlsCuzXkub9TotdubnF3m9UWBHZ4yO8vH1Pa2urgbBgMmAVmMYsLMgODSHp28D/O/7b2sMsBSwdejQobzy6Fm6SOp6abrz095LsGVkZDzTddQUYKV1AzZYu3bNY/e4adNA/vO2rQT8/j3rhP9Tws0rpvj7tAvmF1qiTh0laGsboFGjxrRYcp03AuzQoUNjmMY7pazEGtfADkLrsRDiiiA4NeMfNqJtOM6eO1cjgKUMA3kLNdrYo4qbQ7sG0vkzMzMxZ84cHhyRXly3bh3vHkmjEpRxcXG8yySg5b9LQd+HH3741oGtV68ez3DMnTsXeXl5VRplPCZOnMivhQKvJ0EbFhaGUydPlv/9K1euoJ3sPnh7CvjyEwbsPQGl1yS4fVUfF87WQXGRKYNWzOSFJq2OuD0/v8D/tQKbnZ3dloH3gzoFJDqWEIIGQ0gqgRA+GYKmdJZlz56Jj6V1qiuwp06dqjJgo6nMrVu3ZtpsJQ8an3RQDvOPP/7gKSHWRmjRogXvOilb8DTQ3gSwMTExz9Wmf/75J/OgaxEaGsq1a2XnNNA34H+z4sNP18u3EbUS8MFWBux9ZtcJWgH3bmjj3GlrLCwygbc3LWFvBD+/RntSUlI8Xguw7MNrBAQE7DbU14OgbsRgTYWQsALibpsgajqSfc+Qf9gRw4c/1gDVFdiDBw9yr1jZ71JK6VkCtsq89tGjR7k33rp1K4f5bQNLkocS/M977N27l2c6qsqEjBw5svxzUeA6btw49jMJdLQEbF7NYC0TUMZgBbOy6yLmaXXw7wUrrFttDMc6dK1q8KjnsyUjM9vxlQLr6+tryG5gtqqy0g2ROmsU/0QI8Sshjl8PSZfNEPn1h6CkwS8kJyenxgD75ZdfwtnZucronoB+0YPApZ7mWUepXjewLzKYQZ+9oKCAb1JX2XlbtmzJYwD5e0keKSvTaogCli0QcUlAHpbbNak8IE97+bwJlhbrooGvhMkxrfuu7h7vRUVF+b8SYJlnNbO1tV2orqp8gy/Q5t0Fos6LmG5dB1HH1QzYLRB5JfKFxOgi6AJrCrCHDx/mOrOy39XQ0MDUqVO553gTR3UElo6vv/4adevWrfS8lJ+l7ID8WL16NYNb2tPOnMwgvSEzGbDl4F5Xxc1/9PHZR7oIaiqBWKLKAjn7T5g8cHspYBloKszT5GprqJWKVBis9aIhdJwPoetaCDGrII5mwHZmHtYjTtq4EjGWLl1aY4A9ceIE12lVBRZ0o6hrp8GJdxVYGm729/ev8t5VDCq3bdsGQ0NpLDM5SyYHboq4HAAZlwci/v2y62q4d0UX72/SRJOGUgdhZVVnK+vN/V8I2PT0dLOAgMaZ2prqUs/qGQuh8xIG63qIYxioBGvHNRB32QqRc3vZlF99/qHfJLBnz559qSzB2LFjnzhYQOkrOj/pUXo43jVgSRaVL9tfiWyiugP5QfCamlrwn40aJuD2PwzQW3LvKgWVg3tdCi5uKOHeVQ18s08VnaJpuFuJeWij/c7u7kHPBSyL9nQDAwOmm5oY/SdIWJTo3BpC1DwGK5MBDFaSAmJmIuZlJXHbGLAR0m1yzMz4OPzzAvs8w6ePHufOneNj3i+ah/3qq694cv9puUdK8/Tr14/XJvzzzz+vpAqsJgC7Zs0afo8qOy8FZBVH8Q4dOgRb2zr8Z317CrjyNwPztgxYWeBVLg/kdkMC/KeCg58poWWIAD1dFbpvH7m7uzs+M7BBQYHj9HS1r/NkugPrMiMLIO7MJEDsaimwzAQCtuPDwJqZmVaad3wSsNTI06dPxw8//MCNRPx33333VKP3UXdFlUZBQUEvDCyVBdJ7qgq+Ho2MabnQbt26obi4mKfFagKwLKDhJZDPe9D96NixY5WDKlS1Rikw+UH3pE4dB/6zZAbs1TMyYK8/8LIVtWy5se+XXhPjh69E6JVIO5Erl2lp6X5obm7e4KnA9u7dO8LCwvwsL8C28IEQPgNClw0M0jUcUKlnfXXAUqKdhkXpaSUj+J7VmjdvjsaNG/NCk5epJaCKqsWLF/MEO+Vfn2W0h6qiKL9JQSY9QM9alfU2gCVJQ/W7lGKjcsEnGZUUyksdO3fuXGVBDWUOFi1axGVVpcAmVQasINOvjwB7laQDSQQRiucIMDUW04jYCWd7+/AqgWV/T5XKBF2cHP8U002zDYbQisHaeS0DdC0PsAhauRR4VcC+TntWYOmgbADpsYEDB/KSvmf9G9ra2mCBAoYPH869fWWFIW8bWDc3Nz5SN2XKFD6wUZVNmjSJ1/vSgAm1wZMeXpJRVDNb8Xg6sGKpdq0ILL2+KeD+VRHe3yigRZAIRga6x+1tXSOSQ0PVqgQ2MTGxm5OD/QUl2mbI0BVC6GQIndZzSCXRDMyOKxms7HUtBVZ+0Px7Gn6l4UlaDKSqkZ7K5ALV9tIQ6KM38m0DS106nedZ7FlqKqh3qSwb9GRgRQ9grQjsDeZxb4ixf48Ijf0FqKhqXbW2tRtQZdCVm5urNmLo0K7sifpNQmWCBk4QgjMhkASIWc0hFcuCLCmwa2o1sHRQ10mF4TTUytqHNgnmxdXPUnpI0LQJD8ea1aufqUrrTQD7Ko1SfQsWLOC1A5Vp3id6WLlH5RkDMjFunFfCzq0ihIWyB8HCCgFNg5bHJiQYVgnsujXr+rZq2eoKd//KTK/4JjPPWsJlgCRGlrpicAoxUs8qZpBW1LDiR4B93ixBdQT2UalA6SwqQaRCavK6z6JzCXCCndJutQFY+mw0jE2DA1VN1/n222+ZlLCXBmQ9K9ewuCaVBWVXJSzQUsaeHUrw8aYVvXURE9tl595PP3V+Yh5248ZtbcLCwudoqKv+K4hovdZACO3mQ8SgFcdIPauEIJV9lcjhlQdgcVshyIA1MjLkN/Z5gKVKKUreU+EEGUWez2qUZoqPj+dwvC5gKx4UuFAajMbMKeB7WoU/BSYsiOXzrWoqsBQUN2jQgFekffHFF0+cW0Zz0MzNpRt3pKUKuHXhQR62rDzIkmYE7jFYfzysgrCWFAcYoVmzlu/v37/f4ZlGuliDKNva2kzTUFO9w6Gt2wmiqKUQYqWyQIkPEqzmHpdkAYeVvhfNJELcFojcY/mHVFdT5U/g8wBLUFFlkDxKpajzWY1SUpRaioiIeCPAyg/KadKw7ujRo3lm4Uk6l0ZwZs6c+dS00uvWsNQr0Lno65OM5qiRAyBIO3XqxCdaUsbg5s2nT9N/7733yke6csbJIL31IDsgrScQ4+51FXx3UA39k2nPNg00btz06/z8/EbPVUvAvJyera31JF1NzQsiWq3FuQ2E1rlMHqyWBV4ruSQQyaUAB3e1tPjFqzufz0Pbw1N+8nmAfdmBA9KaLzNw8DIHPTSUOJfPA6sqYKEcL9XPPsk7vU5gaWh11apVvI73aUYTDqk+4Mcff6xUpz7poGvU05MufDxt4oMMgFwO3L8qxu2r6jj4pTo6RIrYw6EGz3reO7Kzs31eqFqLlnn39fUdrK8rWwzDugGTB7N5oQuXB9GyICx61YNArPMmiLx7QxBLvQx5k+cF9m3P6XoVB6XESNpUBS3V3T5paPd1AhsbG/tG2oBy0qqqWtxxLZrHIL0rza3ymtjrYtz8Vx1HDmohrrOE9TyaTBN7H168eLH3S9XDFhUVafj5+WXp6mhfFyTKLKBqBSEyn3nalQ80bbTUu/IgjIBtOASCqrQEjcbm30Vg5R6Gpo9UFV3TAMPbAPZlhmaf9SB5RrlcMXNc6moCSpYzYEul3vUe86y3rmjg+yM6SOyhDH0DNbi4eFLxdvNXMuMgPT1du1mzZtnmZiY3+IiXXQCE8IkQdWXAdpIWvkilAbNOGyE0GwdBQ6pdaIGJR0vy3hVg//e///GRt6pK8VhQUWuBJY1OWRT6e1bmAj7YLOLA3r/CYP1XC8eP6iKlvwr7jCqwtXE8lJKS7P88NdlPfQPztHpBQcEjzEyMr/ALt/Ll0ApxTMvGrpFqWPKwlAILmwZB17a8cR5t3HcFWNKzVa2/QOkwWommtgJ748Z1PpRLf8/DTcAXu6WS4MZlDfxy3BBjRqvD3Fwd1tb230S0jmj3WmbNss+h3C6y3SwjQ4P7AmkzGwZduykQxbMgjAdiJAvWQURpMCPpDnkBTQN4nWlNApYiYPKOz5Por+yg4JFGgarysJQSq13APqhYO3/+HFq1as3/XrMAAd99xbzrbQ2cOGmASZO0mFdVZm1j+xvT8q1e67oE+3/ar5+QkDDaxsrirFjEGtSKeZC2WUwerICYp70YsJFL2fcbSbsDKyscOHCgRgFL+UPqyqkyiWbCUgKcilmedYE3guGzzz7jkw8rg44CMcrb/lWhsqm2AXvk8BH4+koLveNixfjtZy388rsxMjJ1YGoqgbaW4W/BwSEd3tjKL0lJiUOsLc1v8SjYygtC+ywICSwQ68Q8beRyiJza8WkylIt9FMDqDCwNw7LrK4eFcpFUE9CrVy9ewUUFzJQ6o6KWikZAE0TkNen3qcDkSQUylM98UmFMTQd28+bNfNCAAq6x47Xw43EzzJxtwIJQWsdB/6yro2PiG11b6/Lly1pxcXHZdrY250W0QqGlJ4Q2YyF0J2hXQeTVE4JYFcrshtNcKBoVqgnAkjetapoMRfyUw6SUVM+ePcGiWvTv37/8K4FAmvVpI0yUIaBKricVfdd0YPNmz4Wergbiumlgz+cWmLvAgD3EytDR0vnTzs6xd25ystobXwyOfS6VgQMHJnrUdb8oEbHGMHZggVg6hMSVEIJHQqRuyHNwUVEd+FTn6g4sJf5pyPFZK7JedE0qKlB/2jTrmhx0nTv3D4YNHYRuPXSwm8E6u8AIjk4qUFPXPW9r7xjP3iJ6a8ttsj8uGZgycLijvf0NFWUlCGYs2GqbAaFjLkT20pSOk6MD14XVHdiTJ0/y2s/XBSvVGtDw5rMUwNRkYH/430HMzG+HbR9ZYtY8I9jZS2BoaHYvPDycdkhUe1lYX3ptLQag8ogRI+a5u7tfE4slEEycmDwYASGK6VoTZ+hra2LJ4oUPAUtj01UtLkZDgi8DLK09W9m5aSYCaauqDpoNS+ufUsqJwHiVsNIcMPLedO3PctAoUVVVUoMGDXoqsPTQUx1AZeegoetXC+wDKVBWVoqTfy/DNz/5YXmJOZzdJNDVMUCbVm127t6926naLBnPPquGv3/j1gYG+vuUydOaM0/begiEsEFQsnRB6pAhrBu8VQ5sVVOFCdiX9bAvCqy87pUW1CDdTQsY03Qd8vrPuz4sBWt0LTT7gAZPqBDkWdaFfRPAUg/0OjwsDRD98fdOHDreGiU7rRDSSoP1aqZoERL2cW5urlu13JSDdfVe5qZGu5WoRpQ2jwvrDyEiDSG9R+K8rKyOoKLKJnrSaVxbbtRVUfkdAfOiB0FBsNH8KrKHzs0i/W++/vqZG59m4NLCEbSeFhW0UPkidek014weOOol5Eb/b9SoEZcU3bt3596UZipQPvdF5ndR4Tsl3im1Jr8Get2lSxde3U9zrZ50UBsmJibyCYcV25gCRpoFUXHu1ct51gfe9eKVT3Dk5ygUrTJF42aq0NHRLGvdss2mNWvW2FfrbY88PT2bGBrqH1YRsyfalAVibdNglDwb6788Jr1M5smo+6UBBZo+Ijf6Py2i9jIT+OSgVTxv+blPncLNFzw35WCpWol07jfffMMrmB41GrmiaSGkUZ+2B8HTDgLy0Wsgo79P03ZKn7JGF7UhlVo++vu//fYb70VebtOQssdgvf7fYRw/E491O+wR0FwNIiYN7e2dfmUPboMasbFcUEBAYy8Pj/c0NTRK+QbIjTrDY9wKbPvhT9y5p9g/tuYfst3VmGa9cusAfjzdA4s32SIoTFMWHKrcb9KkCa1TpVJjdkLMzS2ycXNx+1CZJjKqakNokQSPnE1Y9sVR3Lt776ELVxw1D1apZ/0BP57phg2fOKFFG20Gqkg+c+QqixlavQ6uXhuwZEzTNWJBy0989q2BBYTwAbBJm4+Fn32H+w81QGmF/5VV+lpxvA0wq27/W3dP4dj5Ydj8uQc6xOlBVU0kG3oW0+DImeTk56vAqhbAygKx2bq6Ov/xKNXUHkJQAlzHL8WqwydwvXyzDgWw1R/YB69v3D6BXy7kYO3HXuiUZAAt7Qc5Y1VVFSruWbx7926dGglsREREXR0dnX3l1fc6RhCaxsJ+7FLM2/cDLlcxpq5AtToA+/hx/fav+PHcCJTsq4/wWF2oqouhoaENFWXpCKGHR10kJvZIfZ1MvVZgc3NzNfz8/Nc9tHeAlh7ztJ1gPaIAk7ftxaUKtQYPP98KbKsTuHfuX2EyIAdbvvZG4mBDBivlzs3h6Vkf6uoaPP8cFBT09d69e31qLLDsOkVt2rTpqq+re0VeXifi0BpAaBIF49QZyN6xHxdu3FR42WoHainkcu2/exfx2+XF2HggEF37GUHfWAxzM2tERcXCx8ef31ddXd1bLG4Z8jp5eu3AyrystYOD05dSjaMKYyNjqNIOKxq6EBpGwGRYHqbt/RbXHikKUQBbXTzrVRz/Zx62fRuMhMEmUGOeVUtTH92790L//oPKF+AzNzc/mJSUZF/jgSUv6+/fcAwtCExPoptbXQQ0CYSmhgYEVU0I/q1gOzIfY9/7DH9VHHYsUyD7pqB81D2UlcN6Bb/8swIlX4cgOcMcxuZKMDQwRqfOcRg7fgIaNmzC76mKikqpl5fXlPz8fKUaD6y06DvJ3tjY+BBdnKGhETrGdEbLsNZQVWGeVpnpW78waA7MxaA17+P0P5eewc8qYH41vFadvrp19wJ+ulCIzd+GoXuaBXSNBNqVG926JWLO3Pno0TOpfI0xV1fXv6Kiohq/CZbeCLBkPj4+OUzn3JQu6NAQw9JGolV4OHS0tZk8YNaoDQwHT8FIFoj9ceX6s7S24nhNwN4vvcM86wZs+j4Mw2bbwsxWBRKxMkJCwjBz1hzMmJkPHz9pEROD9h4Ltia8zlTWWwE2JSXFhemcT2hlGG1tHST1Skbe3AK0a98BGqrMy9I08gatoDJoClLf+xT/PDb2r8gbvNqjtFIHUFp2D6f+/Qhbvo9FWr4D7Nwpw6PEZFwz5E6djqKFi9G3bwp0dHTl5ZM/xcXFeb4pjt4YsOBa1n+EhoYGH0jw9fVDTu50TGbWIqQl+K6KakzT+oVAZ9AEpG3YiV/PnK2igRXHK3KxD3vWsrs4+e9ubPtfVwzLc4a9hzqUWIDcrFlzZGZNRFHxImRNmMR6yAZy71rq6+ubS7sM1TpgybKysuw9PT2/l445q6NN23bImzMP02fMRmSHaOjL6zjr+kOpbwbazV+Fo3+fV7D1RvAtxYl/P8CG7ztiyGx7WDmp8XXS/P0bYwpzKsWLliIvvwBhrcJ5kTtN+albt+6PaWlp3m+SoTcKLGsXcZs2bQZpampe4FNXTEwxeOhw1s0sxew5c9GBQaunrSWVBw1DIfRKR58Nu9hTf+VB1qCsoneQVQ49Zexb4Umr+v6Dn525fgTbjvXGiIUucPKhXQwlqFfPGyNHjsH8BQtRtGgxjzvMLSxl0/itb/fu3Xsi+1VJrQWWzN7eXs3GxiZXTU2tlLIGTZoEcGmwYOESTJ0+G526xMGEgSwoMYng7AWNvumIXr4Ze4/+Ukmqq6wcWf4zBbNVg/mEIOvvawex/eeBGLXUC66NNCGWiHlgPCZjPOYVFGF+0WJMZb1g08AgnsZSVlYu8/DwXFRSUmLypvl548DK0lyN6tSpc5QuXltLG/HduiN/3nzWMIswr3ABunZNgL5M1Atu3szTpiEkbyGOnDhZob3LKvEWCmKf7E1LH2ojetzPXf8RW48NQsYaD9QL1uUywMXFHaPHjMeC4sUonL8Qc+YWontiErR1tOWLpPwVERHR+G2w81aA3bVrl1Lbtm1n6OnpSdebcnJG+ugMFMwvxgL2NM+aNZd7WnNzM/ClkRi04p6piFm8Dn9c/KeS7k4hCp6sCEorONoKMuDad3j/13RkrPOHZ4guRBIBtnYOSB2ShjnzijisdD/ShqfDyclZPrv5DpN1s06cOKH5zgBLlp2d7ceO/STeJUzEN2rSBFOmz0Qh87IFTDPNzpuLnkl9YGRgyJ96wcsfyoMykLjhfRw+9edTNZnieLz3qdg6l/77C9t+GYmcDxqjUZQJcwwEoxl69enLZEAxCgqLMb94IXKnzUSTpoF8EiQtG+/i4rIuMzPT+m1x89aAlUkDVyMjo93SWaEStG4TwRPTJPILmbclj5vcNwUWZha8QQUHFwiJA9FgZiF2/+8nlN69945C+GJyQA7s+ZsnsOP3LIxa74PG0caQqIhhaWGDfikDWJuTZy3i7T9z9lyeyVFmTkUk4ivXnM7IyAh4m8y8VWDJPDw8EvT19W/wqd7GJujZqy/XTLzhGLj57DUNMthaW0s1raMbhO7JaFGwGJ/+eAxPGhNXHI8fl2//jZ0nczBlTwjzrEZcBhjqG6EH06gURxQWLeSOgu5BIuvhjI1M5Ns43QwLC0t/27y8dWCzsrIsGjVqtExTU7OMgjBLK2sMGJjKGm0h5nErwmzWeAMHDoaNtZVUHji5QZw8CM3nL8He47/Q8IwC2Spb4MH/r925iF0npiJrVxBCelpDWY12KddGTGxnzMybwwLeYhQWLmQ93CIMGJBKqavylWscHR2XJCcnG7zzwJKlp6fb+vj4bFNTVS2lBrKwtMLwEaN411RQuIB72iIm/oekDYeVpYW0ppZ2i+6aCJfcWSja+xluPTbfvmJA9i5i/PA1n7vxG7b+OgkjNzeBV2sDiJUEGOgZoUuXeN6LzV+wWKZdizBi5CjYOzhCXhLavn377zZv3hxUHVipFsCShYaGumlra++Qz0xo0KAhMsZlclgLCqR6Nn9eIdO0/WFvL920TLC2hRCfCPdZ+Sg5eJAWPqig2mS52Xdm/kJVOWrgxr0r+OCPOZj8eWuE9rOFiqYIKspqvExwxow8abxAQRYLeMeyNvf29uEzCCjQcnNz+z01NbV5deGk2gBLFhAQ0Nna2vomj0iVlOHPoJ2QPYVnDuYVMH3Fnv458xagf8ogJg9km17QFpHde6LJnHnYd/xYFTeylmcQyqq+XqoP+PLsJmTva4/IsU7QNVVmPZQYTZsGYQZ70CltNZd6suKFfAg2JCS0HFZ2L65GRUUNrE6MVCtgd+/erTlw4MBRTk5O/8in1DRo1BjjsibxERfqrkgizGVfhw1PR30vb4gpT2tmBlHXePjOno2izz7D1ZfcAr7mkyv9eu32ZXxxdgMy93RAYB8baBorQUNdE61at8WEiZO5Z+XGNGv25FyEtGgJVRVV3u4WFhbHWK+XUFRUpKYA9in1BrGxsRksKr0nX1ytIYM2k0FbtHAJCwyKuDyg7mv4yNFwcHCQyQMWIPToDqvcyVhFewiUlVbRVb4byN4pvY29p9ch+5sYhI1whLq+dFVGgpKGwGlQgNqyqHgxpkydidat2vDJhLLF824EBQX1qm5sVEtgZZ7WIDw8fDbrkm6X73PasBHGZ05g8oAFBzLNRfJg8NA0eDNPS+8RrCwhdIpF3VnTseLLA7h56/ZjHeXTtV9NBfXBddwvvYsDZ7ZjwpddEJXrAQNbNdYTKaFhg0aYmM086wJpG1I2YMLEHAQFNefVc9TWenp6Z1xdXUckJydrKYB9DqOl6ZOSkoabm5tfkgdi7nXr8YKMuVwaMA9RsIA3+uQp05gmC4SEr32gDSGmA0xyJiDn/e34t9JtJ2uv171begf7z27H+M+7oNVYNxjW0YCYadbAwGBkTchhsBbzQJbigqFpI1mA5Vu+ayNr6z9ZHNENr2Cl7HcOWJk80I6MjJxgb29/X0VFmS+FQ+uuDhw0mGta6tbI0xYVL8Go0WPh4VGP3RySB8zTxsfCatI4zP30Y/zzGLS1E9jSsvv47uI+TP6mDyJneMHUTVqs4lmvPn/QKbfNsy4LFvD6AHd3D17bSgGWqanpVQbrsJKSEvXqzES1BlYGrd7QoUOn2NjY/Cb3BDY2tujbbwDy5xRyD0vQklHutr5XfSjRkutGBkweME+bm4Wcj3ZV2FugYrqrdqnXb//5ApO/7o/I2T6w8JIWFtnXccCI9NHcoxYVLeFt1rd/ChwdnMoXN6lTp87l6OjorNzc3GoNa40AVgatxN3dPcjAwOAz+cYZpqZmiGgXiYmTJkulAQ8iijF23AQ0adIUqhIWZJgYQYhtB/Ocscj7bA/OX/qnVnrXe2X3cOSfAxj3VTIiZvvC3EuXd/NOji581JAkFHlWSltFd+zEC+epDTU0NSin/Xv79u37HDp0qNrDWmOAlVtwcHBAvXr1vpGXJaqoqPIMwvAR6VwiUMRLNZxZE7PRrFkQVGi/Aj0dCO1awHTyGAzdsBqnz5+rddLgt6vHkP3tULSe7wurxtKFLawsbfhw9oLiRRxWkgBULK+hIc0EUJDasmXLPzIyMpKqs2at0cCSpaSkNGE6dpWmpua/0rSXGI5OLrx4Y/qMPK5nqUJ+wqQcBAQEQol2bTRg0Ma0gVbWMGTs3IJL165WAW11B/jxz3fq2m8o+GkqOixtBosAQ4hVJbAwt0RSrz78IZ7DJECf5H5wcXEt352G6dVSFxeX1QzWpuwUqjXp/tc4YMliY2M1nZ2dE6ysrA7JN82gacdBwc35vCNa6KF44VJk50xFWFgr6OkwYHU0ITRvCJ3Mwcj4cBvOXbr0nGhUF2YffLJfrx7H+MPDEb4wkMMqnQ1gh0Gpw5DP2iCNtUVwcAj09Q3KNwzx8vK63Llz5xFZWVmmNfHe10hg5RYfHx/u4eFxWEtL6650ZIwFGQ4O6JbQg6e6aHBhxsw8REZ2gDrlaVWYRAhrAtMpIzBy6xqc+OvPKmGt7r72zxunMO1/k9B8aWNYh5vxemFDfUN06twV2ZOnIjGpF9/GSR5Y0d5dTK9+kZqamsJ+XVxT73mNBpYsOTm5bsOGDTNZN/evvMujPV3r+/ig/4BBvFuk2QthLcOgRHuJaahDiA6FWvZgpKwqxoUq1/Oqvsj+eeNP5PwwEe23t4ZlW3OI1SXQYtccF9cVycn9+SALlQTKYbW0tLzVsWPHFWlpaa41/X7XeGDJSkpKtFik29/V1fUIg5V7W/I4ZubmfB49pbuo8iu8TVvoaGpDMGXdZ1QIDCcNxoj31uDkhXM1JsC6du868o/NQautreHc2wlKWhIoK9EaAR480LS1teP5atl2of8y2XSABavJK1asMK8N97pWACs32sQsJCRkpLW19Zfyhcr42LiREYJDWvCZn61bt4WBjh4EVRUIIX5QzuqLruuKcOzUyWrvXM/eOofCXxai2ZpQWHexhbK2cnm2RE9X76Fdw+t71z/v39C/b0JCQq0AtVYCK7e4uDh/W1vbmbq6ukcp0JDfSANDI54Gs7OrIy0C11SDEN4Eyhm90GNJHn749Xi1lQQXbv+D/F8WIGxHB1h0soNY4/EtRikANTMzO+/n57c8MzOzM2pQuuqdBpYsPz9fxd3d3d/BwWES07ffspt5W8y6StK5dGNF8hutyTxxcx+ojk1Eu2Uz8M3vP1crUOm4cucqph8tRPD2DrDt4wyJ1gNYZatfE6i/s65/ZevWrcPYtevX1vtaa4GtMEpG5YouPj4+0xi4hyrdh1WVda0t/SCM6Yao1Xk4dvqPKhdUflN+9969uzh75gwOHTuC/G8XocGmtjDv6wxlQ9VyUCnyd3N1u8xk0HoWULVkv6ZR2+9nrQe2gr7VCAgIqNu4ceNMX1/fo1RHW767DZkag7aRGzSzeqHzytlYs20Tjv34E27fvvPGPClt+3n06FFs3boVkydlo3uvHgib0gmN3o+B5eB6UDKRwmpnZwdPT8/97DompKenR7Nre+uTAxXAvj6PK5k1a1YI6zqHOzs7rXWwtz+rqqJyjYZxReRpQ+tDMi4BdgM7oW2naAxKGYC5c+fyXbL37dvH93yljZipmObOnTt8J/Ay5o3LnrDEPf2M9nil9xKUtEHx9evX+Z6wX331FT933uzZGDJkCNqEh8PB3oGvDqgZYgmrOQGwzPSFipUmlMRKYNr85zZtItKLior83rV7904C+wi8GqmpqQ1dXV2jmwU1K7GzsvpdhQKxUC8IaR0gRHgzzyv1wjQGz2BB40aN0KpVK3Tt2pVvB8+CG75Ldl5eHt/9u6SkBOvXr+dGr2ln75kzZ/L3sL+JwYMH812/aYv7Jk2a8OS+pmx8v9yUBKi3tIZFURCMmWeVGKtCU0Udfg0afJ6VndXiXb5n7zSwFe3E5RO6PRIS4m1tbP4SVCQQmnlAyIqD0CsUgo7a47qXhjoFEdRV1KCloQldbR2YGBnDzMT0IaPv6WhpQ5u9h95Lv1PZubhpq0Cw1IZ6e3tYLG0Js5lNoeworWl1c3E5mp2d3eRdv08KWB/2uEpxsXEJNhZWZ5XUGDyB7hBGx0Dox6Bt7QIhwAqCpwmEOnoQjNUhaDEJIZEOUlQJYUWj99LvmLDftdeH4GEMobEl8+QOEOLrQjS0IZRnNof+qtYwzmsGVW8jvh2mtaXViYiIiA6Ke6QAtlIbOnRob29Pr3MSGjFys4aQ3RlCSV8IaztBKG4DYXZL9r1gCGMCIAxvBGFYYwgpvhC61YXQxf1hYyAK/XwgDGXvS2OW0RRCThCEvDAIRexcq5n02MbOv7UzlLbFQPe9DtCe1AhKrrpQEsRwrONwMLF375aK+6IA9kmeVrVfv349XJydT0moaKaxE4QJzNMu6wFhXSyDNxrCho4QNrLXm9n3N9P32P+Xt4ewtB17n8zo9XJm66Ol79nEbCN734ZoqdHvrGVf10RDVNIBapvbQ3N6ICS+xhAx6WBuZv57SEhIlOKeKIB9FmhFaWlpA3x9fK4pa6hCqG/DPGokA5BBu7oTh0xYEyW1tcxLrpPBV5nx93WQvVf2/9VR0nPQ1/UdoLQ1Eir5zSDxN+WDG0wTXwsMCkpR3AsFsM9lWVmZPerWrfsrn7PvzjTsmAgIS7pBWBUrBZWDSOBFy15XZtEVLOrh96+NhGhjJMTzmkPU3JLBKkBbS+s3R0fHwSUlJRLFPVAA+yKatqdv/fo/82JxTxYkjQ6HsCKBwRbzwMuuiazwugojb7q6w8OeeQuzBS0gtLKGSEUCbQ2tK/b29v0UsCqAfSlNGxsb625qYrpKRV31vuBmDmEUg3Z5V6mnXS2Db3WHh4EkD7q6IqgyI++6ln1vI7P5oRCasfMpC9BQ07jgbO+cFhoaWuuHWBXAvgFjIJlamlmu01BVh2BrAGE484zL46XQUje/imCMlEFZ8bVcs8q/yjzrktYQQqRrsOrr6qNB48bTFO2sAPaVWsOGDevaWduuUVdXLxPczSCMbMmg7cIgjKkgDTo88KqrKwRcciPPuqothCR3COoSBqseApsG7s3PL/BWtLEC2FduCQkJRt71PTdoamhCsNJj8qA56+LjGJwdKwRisuBqraz7l3/dSBC3gxDrDEFbwod8ExK6f7Vr+/aGirZVAPs6oXVzdnLaoaWpcV+oxzxtOoN2EQN2zSPQrq2QEVjP/r8yAkIfLwarMpTFSrTRxadFK1a4KdpUAexrt7ikOHdvT8/VOtraEMyZt01uBGFZJ1n2oIMMXJmnLWFfl7BALaEuBH1VqCmpwLNevR9TU1OrxVLsCmDfEUtJSbHz8/Hboq+tXSayY/JgaCCDNkbmaWWatUQ6OCAke3FYlcUS+Hh7/5SckhytaEMFsG/csrKyLFu1bLnQ2NDoP8GUPK0v86ZRUk+7jrIH7RnI/hCM1Dmsrq6u37Df8VG0nQLYt2bbV2y3aB7cfJmelg4EMw0IKQ2YXiVYGbgD/SDYakNZkMDezv50fHx8jKLNFMBWB09r3qFdu418EzwLTSmoowMg2OvxSY921jZH20REdNq1a5eKor0UwFYL27trl0ubNm1W6uvp3xWsWDDmYgglNWWYGBqdZd9PqI1TrxXA1nR5sH27WWREZLGZsXQdVnNT819CQ0ITFbAqgK22tnv3btsOUR32Obs6X7O3t09GDV6ATQHsO2L79+8PmDx5ciLzsjVidWsFsApTmAJYhSmAVZjCaoj9H8FW8TWtY4dgAAAAAElFTkSuQmCC"/>
  <p:tag name="MMPROD_THEME_BG_IMAGE" val=""/>
  <p:tag name="MMPROD_DATA" val="&lt;object type=&quot;10002&quot; unique_id=&quot;901&quot;&gt;&lt;property id=&quot;10007&quot; value=&quot;Next&quot;/&gt;&lt;property id=&quot;10008&quot; value=&quot;Back&quot;/&gt;&lt;property id=&quot;10009&quot; value=&quot;Submit&quot;/&gt;&lt;property id=&quot;10012&quot; value=&quot;0&quot;/&gt;&lt;property id=&quot;10022&quot; value=&quot;Incorrect - Click anywhere to try again.&quot;/&gt;&lt;property id=&quot;10068&quot; value=&quot;Correct - Click anywhere to continue&quot;/&gt;&lt;property id=&quot;10069&quot; value=&quot;Incorrect - Click anywhere to continue&quot;/&gt;&lt;property id=&quot;10124&quot; value=&quot;Click to continue&quot;/&gt;&lt;property id=&quot;10125&quot; value=&quot;Click to submit answer&quot;/&gt;&lt;property id=&quot;10126&quot; value=&quot;Click to go back&quot;/&gt;&lt;property id=&quot;10127&quot; value=&quot;Clear&quot;/&gt;&lt;property id=&quot;10128&quot; value=&quot;Click to clear&quot;/&gt;&lt;property id=&quot;10133&quot; value=&quot;0&quot;/&gt;&lt;property id=&quot;10134&quot; value=&quot;0&quot;/&gt;&lt;property id=&quot;10135&quot; value=&quot;,&quot;/&gt;&lt;property id=&quot;10136&quot; value=&quot;2&quot;/&gt;&lt;property id=&quot;10156&quot; value=&quot;1&quot;/&gt;&lt;property id=&quot;10157&quot; value=&quot;1&quot;/&gt;&lt;property id=&quot;10158&quot; value=&quot;1&quot;/&gt;&lt;property id=&quot;10177&quot; value=&quot;0&quot;/&gt;&lt;property id=&quot;10183&quot; value=&quot;You have provided an incomplete answer. Click anywhere to try again.&quot;/&gt;&lt;property id=&quot;10185&quot; value=&quot;1&quot;/&gt;&lt;property id=&quot;10188&quot; value=&quot;The time to answer this question has expired.&quot;/&gt;&lt;property id=&quot;10189&quot; value=&quot;1&quot;/&gt;&lt;property id=&quot;10194&quot; value=&quot;0&quot;/&gt;&lt;property id=&quot;10195&quot; value=&quot;1&quot;/&gt;&lt;property id=&quot;10196&quot; value=&quot;0&quot;/&gt;&lt;property id=&quot;10198&quot; value=&quot;100&quot;/&gt;&lt;property id=&quot;10200&quot; value=&quot;1&quot;/&gt;&lt;property id=&quot;10212&quot; value=&quot;1&quot;/&gt;&lt;property id=&quot;10213&quot; value=&quot;1&quot;/&gt;&lt;property id=&quot;10214&quot; value=&quot;0&quot;/&gt;&lt;property id=&quot;10215&quot; value=&quot;0&quot;/&gt;&lt;property id=&quot;10216&quot; value=&quot;0&quot;/&gt;&lt;property id=&quot;10217&quot; value=&quot;1&quot;/&gt;&lt;property id=&quot;10218&quot; value=&quot;0&quot;/&gt;&lt;property id=&quot;10219&quot; value=&quot;0&quot;/&gt;&lt;property id=&quot;10221&quot; value=&quot;&amp;lt;Format Name=&amp;quot;Presentation Default&amp;quot;&amp;gt;&amp;lt;Question FontName=&amp;quot;Arial&amp;quot; IsBold=&amp;quot;1&amp;quot; IsItalic=&amp;quot;0&amp;quot; IsUnderline=&amp;quot;0&amp;quot; FontSize=&amp;quot;12&amp;quot;/&amp;gt;&amp;lt;Answer FontName=&amp;quot;Arial&amp;quot; IsBold=&amp;quot;1&amp;quot; IsItalic=&amp;quot;0&amp;quot; IsUnderline=&amp;quot;0&amp;quot; FontSize=&amp;quot;12&amp;quot;/&amp;gt;&amp;lt;Button FontName=&amp;quot;Arial&amp;quot; IsBold=&amp;quot;0&amp;quot; IsItalic=&amp;quot;0&amp;quot; IsUnderline=&amp;quot;0&amp;quot; FontSize=&amp;quot;14&amp;quot;/&amp;gt;&amp;lt;Message FontName=&amp;quot;Arial&amp;quot; IsBold=&amp;quot;0&amp;quot; IsItalic=&amp;quot;0&amp;quot; IsUnderline=&amp;quot;0&amp;quot; FontSize=&amp;quot;18&amp;quot;/&amp;gt;&amp;lt;ButtonPlacement Orientation=&amp;quot;Horizontal&amp;quot; Position=&amp;quot;0&amp;quot;/&amp;gt;&amp;lt;/Format&amp;gt; &quot;/&gt;&lt;property id=&quot;10227&quot; value=&quot;1&quot;/&gt;&lt;property id=&quot;10229&quot; value=&quot;0&quot;/&gt;&lt;object type=&quot;10054&quot; unique_id=&quot;10002&quot;&gt;&lt;property id=&quot;10139&quot; value=&quot;1.0&quot;/&gt;&lt;property id=&quot;10141&quot; value=&quot;80&quot;/&gt;&lt;property id=&quot;10143&quot; value=&quot;0&quot;/&gt;&lt;property id=&quot;10144&quot; value=&quot;0&quot;/&gt;&lt;property id=&quot;10145&quot; value=&quot;0&quot;/&gt;&lt;property id=&quot;10146&quot; value=&quot;1&quot;/&gt;&lt;property id=&quot;10147&quot; value=&quot;0&quot;/&gt;&lt;property id=&quot;10148&quot; value=&quot;0&quot;/&gt;&lt;property id=&quot;10149&quot; value=&quot;0&quot;/&gt;&lt;property id=&quot;10150&quot; value=&quot;0&quot;/&gt;&lt;/object&gt;&lt;object type=&quot;10042&quot; unique_id=&quot;903&quot;&gt;&lt;object type=&quot;10003&quot; unique_id=&quot;10720&quot;&gt;&lt;property id=&quot;10002&quot; value=&quot;Quiz&quot;/&gt;&lt;property id=&quot;10003&quot; value=&quot;0&quot;/&gt;&lt;property id=&quot;10004&quot; value=&quot;0&quot;/&gt;&lt;property id=&quot;10005&quot; value=&quot;0&quot;/&gt;&lt;property id=&quot;10006&quot; value=&quot;0&quot;/&gt;&lt;property id=&quot;10010&quot; value=&quot;1&quot;/&gt;&lt;property id=&quot;10014&quot; value=&quot;1&quot;/&gt;&lt;property id=&quot;10015&quot; value=&quot;1&quot;/&gt;&lt;property id=&quot;10016&quot; value=&quot;1&quot;/&gt;&lt;property id=&quot;10017&quot; value=&quot;1&quot;/&gt;&lt;property id=&quot;10018&quot; value=&quot;0&quot;/&gt;&lt;property id=&quot;10029&quot; value=&quot;2&quot;/&gt;&lt;property id=&quot;10072&quot; value=&quot;Quiz10720&quot;/&gt;&lt;property id=&quot;10123&quot; value=&quot;1&quot;/&gt;&lt;property id=&quot;10129&quot; value=&quot;0&quot;/&gt;&lt;property id=&quot;10130&quot; value=&quot;80&quot;/&gt;&lt;property id=&quot;10160&quot; value=&quot;1&quot;/&gt;&lt;property id=&quot;10161&quot; value=&quot;1&quot;/&gt;&lt;property id=&quot;10162&quot; value=&quot;1&quot;/&gt;&lt;property id=&quot;10163&quot; value=&quot;0&quot;/&gt;&lt;property id=&quot;10164&quot; value=&quot;0&quot;/&gt;&lt;property id=&quot;10165&quot; value=&quot;Passed&quot;/&gt;&lt;property id=&quot;10166&quot; value=&quot;Failed&quot;/&gt;&lt;property id=&quot;10167&quot; value=&quot;FFFFFFFF&quot;/&gt;&lt;property id=&quot;10169&quot; value=&quot;Question %d of %d&quot;/&gt;&lt;property id=&quot;10170&quot; value=&quot;Send E-mail&quot;/&gt;&lt;property id=&quot;10171&quot; value=&quot;You answered this correctly!&quot;/&gt;&lt;property id=&quot;10172&quot; value=&quot;You did not answer this question completely&quot;/&gt;&lt;property id=&quot;10173&quot; value=&quot;Your answer:&quot;/&gt;&lt;property id=&quot;10174&quot; value=&quot;The correct answer is:&quot;/&gt;&lt;property id=&quot;10208&quot; value=&quot;0&quot;/&gt;&lt;property id=&quot;10222&quot; value=&quot;0&quot;/&gt;&lt;property id=&quot;10223&quot; value=&quot;1&quot;/&gt;&lt;property id=&quot;10224&quot; value=&quot;1&quot;/&gt;&lt;property id=&quot;10225&quot; value=&quot;Instruction Slide Title&quot;/&gt;&lt;property id=&quot;10226&quot; value=&quot;Write instructions for quiz takers here...&quot;/&gt;&lt;property id=&quot;10228&quot; value=&quot;10&quot;/&gt;&lt;object type=&quot;10062&quot; unique_id=&quot;10722&quot;&gt;&lt;object type=&quot;10050&quot; unique_id=&quot;10723&quot;&gt;&lt;property id=&quot;10020&quot; value=&quot;2&quot;/&gt;&lt;property id=&quot;10102&quot; value=&quot;0&quot;/&gt;&lt;property id=&quot;10191&quot; value=&quot;-1&quot;/&gt;&lt;/object&gt;&lt;object type=&quot;10051&quot; unique_id=&quot;10724&quot;&gt;&lt;property id=&quot;10020&quot; value=&quot;2&quot;/&gt;&lt;property id=&quot;10102&quot; value=&quot;0&quot;/&gt;&lt;property id=&quot;10191&quot; value=&quot;-1&quot;/&gt;&lt;/object&gt;&lt;/object&gt;&lt;object type=&quot;10061&quot; unique_id=&quot;20000&quot;/&gt;&lt;/object&gt;&lt;/object&gt;&lt;property id=&quot;10235&quot; value=&quot;0&quot;/&gt;&lt;property id=&quot;10236&quot; value=&quot;0&quot;/&gt;&lt;property id=&quot;10237&quot; value=&quot;0&quot;/&gt;&lt;property id=&quot;10238&quot; value=&quot;-1&quot;/&gt;&lt;property id=&quot;10239&quot; value=&quot;-1&quot;/&gt;&lt;property id=&quot;10240&quot; value=&quot;-1&quot;/&gt;&lt;property id=&quot;10241&quot; value=&quot;-1&quot;/&gt;&lt;property id=&quot;10242&quot; value=&quot;-1&quot;/&gt;&lt;property id=&quot;10243&quot; value=&quot;-1&quot;/&gt;&lt;property id=&quot;10244&quot; value=&quot;1&quot;/&gt;&lt;property id=&quot;10245&quot; value=&quot;0&quot;/&gt;&lt;/object&gt;&#10;"/>
  <p:tag name="MMPROD_TAG_VCONFIG" val="PD94bWwgdmVyc2lvbj0iMS4wIj8+DQo8Y29uZmlndXJhdGlvbj4NCgk8YnJhbmRpbmc+DQoJCTx1aWZvbnQgbmFtZT0iRk9OVF9OT1RFU19URVhUIiB2YWx1ZT0iVmVyZGFuYSwxNCxmYWxzZSxmYWxzZSxmYWxzZSIvPg0KCTwvYnJhbmRpbmc+DQoJPGNvbG9ycz4NCgkJPHVpY29sb3IgbmFtZT0icHJpbWFyeSIgdmFsdWU9IjB4QThCOUJEIi8+DQoJCTx1aWNvbG9yIG5hbWU9Imdsb3ciIHZhbHVlPSIweDM1RDMzNCIvPg0KCQk8dWljb2xvciBuYW1lPSJ0ZXh0IiB2YWx1ZT0iMHhGRkZGRkYiLz4NCgkJPHVpY29sb3IgbmFtZT0ibGlnaHQiIHZhbHVlPSIweDFGNjY4RiIvPg0KCQk8dWljb2xvciBuYW1lPSJzaGFkb3ciIHZhbHVlPSIweDAwMDAwMCIvPg0KCQk8dWljb2xvciBuYW1lPSJiYWNrZ3JvdW5kIiB2YWx1ZT0iMHg4NzlFQTUiLz4NCgk8L2NvbG9ycz4NCgk8bGF5b3V0Pg0KCQk8dWlzaG93IG5hbWU9InByZXNlbnRhdGlvbnRpdGxlIiB2YWx1ZT0idHJ1ZSIvPg0KCQk8dWlzaG93IG5hbWU9InByZXNlbnRlcnBob3RvIiB2YWx1ZT0iZmFsc2UiLz4NCgkJPHVpc2hvdyBuYW1lPSJwcmVzZW50ZXJuYW1lIiB2YWx1ZT0idHJ1ZSIvPg0KCQk8dWlzaG93IG5hbWU9InByZXNlbnRlcnRpdGxlIiB2YWx1ZT0idHJ1ZSIvPg0KCQk8dWlzaG93IG5hbWU9InByZXNlbnRlcmVtYWlsIiB2YWx1ZT0iZmFsc2UiLz4NCgkJPHVpc2hvdyBuYW1lPSJwcmVzZW50ZXJiaW8iIHZhbHVlPSJmYWxzZSIvPg0KCQk8dWlzaG93IG5hbWU9ImNvbXBhbnlsb2dvIiB2YWx1ZT0idHJ1ZSIvPg0KCQk8dWlzaG93IG5hbWU9InNpZGViYXIiIHZhbHVlPSJ0cnVlIi8+DQoJCTx1aXNob3cgbmFtZT0ib3V0bGluZSIgdmFsdWU9InRydWUiLz4NCgkJPHVpc2hvdyBuYW1lPSJ0aHVtYm5haWwiIHZhbHVlPSJ0cnVlIi8+DQoJCTx1aXNob3cgbmFtZT0ibm90ZXMiIHZhbHVlPSJ0cnVlIi8+DQoJCTx1aXNob3cgbmFtZT0ic2VhcmNoIiB2YWx1ZT0idHJ1ZSIvPg0KCQk8dWlzaG93IG5hbWU9InF1aXoiIHZhbHVlPSJ0cnVlIi8+DQoJCTx1aXNob3cgbmFtZT0iYXR0YWNobWVudHMiIHZhbHVlPSJ0cnVlIi8+DQoJCTx1aXNob3cgbmFtZT0idXRpbHMiIHZhbHVlPSJ0cnVlIi8+DQoJCTx1aXNob3cgbmFtZT0idm9sdW1lIiB2YWx1ZT0idHJ1ZSIvPg0KCQk8dWlzaG93IG5hbWU9InBsYXliYXIiIHZhbHVlPSJ0cnVlIi8+DQoJCTx1aXNob3cgbmFtZT0idGFsa2luZ2hlYWQiIHZhbHVlPSJ0cnVlIi8+DQoJCTx1aXNob3cgbmFtZT0ic2lkZWJhcm9ucmlnaHQiIHZhbHVlPSJ0cnVlIi8+DQoJCTx1aXNob3cgbmFtZT0idmlld2NoYW5nZSIgdmFsdWU9InRydWUiLz4NCgkJPHVpc2hvdyBuYW1lPSJhbHdheXNTY3J1bmNoIiB2YWx1ZT0iZmFsc2UiLz4NCgkJPHVpc2hvdyBuYW1lPSJpbml0aWFsZGlzcGxheW1vZGVpc25vcm1hbCIgdmFsdWU9InRydWUiLz4NCgkJPHVpcmVwbGFjZSBuYW1lPSJsb2dvIiB2YWx1ZT0iIi8+DQoJCTx1aXJlcGxhY2UgbmFtZT0iYmdpbWFnZSIgdmFsdWU9IiIvPg0KCQk8dWlyZXBsYWNlIG5hbWU9ImluaXRpYWx0YWIiIHZhbHVlPSJvdXRsaW5lIi8+DQoJCTx1aXNob3cgbmFtZT0iY2N0ZXh0aGlnaGxpZ2h0aW5nIiB2YWx1ZT0idHJ1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+DQoJCTx1aXRleHQgbmFtZT0iU0NSVUJCQVJTVEFUVVNfTk9BVURJTyIgdmFsdWU9Ik5vIEF1ZGlvIi8+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+DQoJCTx1aXRleHQgbmFtZT0iU0NSVUJCQVJTVEFUVVNfUkVWSUVXUVVJWiIgdmFsdWU9IlJldmlld2luZyBRdWl6Ii8+DQoJCTwhLS0gc3Vic3RpdHV0aW9uOiAlbSA9PSBtaW51dGVzIHJlbWFpbmluZyAtLT4NCgkJPCEtLSBzdWJzdGl0dXRpb246ICVzID09IHNlY29uZHMgcmVtYWluaW5nIC0tPg0KCQk8dWl0ZXh0IG5hbWU9IkVMQVBTRUQiIHZhbHVlPSIlbSBNaW51dGVzICVzIFNlY29uZHMgUmVtYWluaW5nIi8+DQoJCTx1aXRleHQgbmFtZT0iTk9URk9VTkQiIHZhbHVlPSJOb3RoaW5nIEZvdW5kIi8+DQoJCTx1aXRleHQgbmFtZT0iQVRUQUNITUVOVFMiIHZhbHVlPSJBdHRhY2htZW50cyIvPg0KCQk8IS0tIHN1YnN0aXR1dGlvbjogJXAgPT0gY3VycmVudCBzcGVha2VyJ3MgdGl0bGUgLS0+DQoJCTx1aXRleHQgbmFtZT0iQklPV0lOX1RJVExFIiB2YWx1ZT0iQmlvOiAlcCIvPg0KCQk8dWl0ZXh0IG5hbWU9IkJJT0JUTl9USVRMRSIgdmFsdWU9IkJpbyIvPg0KCQk8dWl0ZXh0IG5hbWU9IkRJVklERVJCVE5fVElUTEUiIHZhbHVlPSJ8Ii8+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+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+DQoJCTwhLS1xdWl6IHBvZCBhbmQgbWVzc2FnZSBib3ggdGV4dHMtLT4NCgkJPHVpdGV4dCBuYW1lPSJRVUlaUE9EX1FVSVpfQVRURU1QVCIgdmFsdWU9IlF1aXogQXR0ZW1wdDoiLz4NCgkJPHVpdGV4dCBuYW1lPSJRVUlaUE9EX1FVSVpfQVRURU1QVF9WQUxVRSIgdmFsdWU9IiVuIG9mICV0Ii8+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+DQoJCTx1aXRleHQgbmFtZT0iUVVJWlBPRF9RVUlaQVRNUFRfSU5GIiB2YWx1ZT0iSW5maW5pdGUiLz4NCgkJPHVpdGV4dCBuYW1lPSJRVUlaUE9EX1FVRVNBVE1QVF9JTkYiIHZhbHVlPSJJbmZpbml0ZSIvPg0KCQk8dWl0ZXh0IG5hbWU9IldBUk5JTkdNU0dfWUVTU1RSSU5HIiB2YWx1ZT0iWWVzIi8+DQoJCTx1aXRleHQgbmFtZT0iV0FSTklOR01TR19OT1NUUklORyIgdmFsdWU9Ik5vIi8+DQoJCTx1aXRleHQgbmFtZT0iV0FSTklOR01TR19USVRMRVNUUklORyIgdmFsdWU9IlF1aXogTmF2aWdhdGlvbiBXYXJuaW5nIi8+DQoJCTx1aXRleHQgbmFtZT0iV0FSTklOR01TR19NU0dTVFJJTkciIHZhbHVlPSJUaGVyZSBhcmUgdW4tYXR0ZW1wdGVkIHF1ZXN0aW9ucyBpbiB0aGlzIFF1aXouDQoNCkNsaWNraW5nIFllcyB3aWxsIHRha2UgeW91IG91dCBvZiB0aGUgUXVpei4gQ2xpY2sgTm8gdG8gY29udGludWUgdGhlIFF1aXouIi8+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+DQoJCTx1aXRleHQgbmFtZT0iRE9DV1JBUF9USVRMRSIgdmFsdWU9IlByZXNlbnRlciBGaWxlIEF0dGFjaG1lbnQiLz4NCgkJPHVpdGV4dCBuYW1lPSJET0NXUkFQX01TRyIgdmFsdWU9IlNhdmUgdG8gTXkgQ29tcHV0ZXIiLz4NCgkJPHVpdGV4dCBuYW1lPSJET0NXUkFQX1BST01QVCIgdmFsdWU9IkNsaWNrIHRvIERvd25sb2FkIi8+DQoJPC9sYW5ndWFnZT4NCgk8bGFuZ3VhZ2UgaWQ9ImRl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ZvbGllICVuIi8+DQoJCTwhLS0gc3Vic3RpdHV0aW9uOiAlbiA9PSBzbGlkZSBudW1iZXIgLS0+DQoJCTwhLS0gc3Vic3RpdHV0aW9uOiAldCA9PSB0b3RhbCBzbGlkZSBjb3VudCAtLT4NCgkJPHVpdGV4dCBuYW1lPSJTQ1JVQkJBUlNUQVRVU19TTElERUlORk8iIHZhbHVlPSJGb2xpZSAlbiAvICV0IHwgIi8+DQoJCTx1aXRleHQgbmFtZT0iU0NSVUJCQVJTVEFUVVNfU1RPUFBFRCIgdmFsdWU9IkJlZW5kZXQiLz4NCgkJPHVpdGV4dCBuYW1lPSJTQ1JVQkJBUlNUQVRVU19QTEFZSU5HIiB2YWx1ZT0iV2llZGVyZ2FiZSIvPg0KCQk8dWl0ZXh0IG5hbWU9IlNDUlVCQkFSU1RBVFVTX05PQVVESU8iIHZhbHVlPSJLZWluIEF1ZGlvIi8+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+DQoJCTx1aXRleHQgbmFtZT0iU0NSVUJCQVJTVEFUVVNfUkVWSUVXUVVJWiIgdmFsdWU9Ik5vY2htYWxzIGR1cmNoc2VoZW4iLz4NCgkJPCEtLSBzdWJzdGl0dXRpb246ICVtID09IG1pbnV0ZXMgcmVtYWluaW5nIC0tPg0KCQk8IS0tIHN1YnN0aXR1dGlvbjogJXMgPT0gc2Vjb25kcyByZW1haW5pbmcgLS0+DQoJCTx1aXRleHQgbmFtZT0iRUxBUFNFRCIgdmFsdWU9IlJlc3RkYXVlcjogJW0gTWludXRlbiAlcyBTZWt1bmRlbiIvPg0KCQk8dWl0ZXh0IG5hbWU9Ik5PVEZPVU5EIiB2YWx1ZT0iTmljaHRzIGdlZnVuZGVuIi8+DQoJCTx1aXRleHQgbmFtZT0iQVRUQUNITUVOVFMiIHZhbHVlPSJBbmxhZ2VuIi8+DQoJCTwhLS0gc3Vic3RpdHV0aW9uOiAlcCA9PSBjdXJyZW50IHNwZWFrZXIncyB0aXRsZSAtLT4NCgkJPHVpdGV4dCBuYW1lPSJCSU9XSU5fVElUTEUiIHZhbHVlPSJTcHJlY2hlcjogJXAiLz4NCgkJPHVpdGV4dCBuYW1lPSJCSU9CVE5fVElUTEUiIHZhbHVlPSJTcHJlY2hlciIvPg0KCQk8dWl0ZXh0IG5hbWU9IkRJVklERVJCVE5fVElUTEUiIHZhbHVlPSJ8Ii8+DQoJCTx1aXRleHQgbmFtZT0iQ09OVEFDVEJUTl9USVRMRSIgdmFsdWU9IktvbnRha3QiLz4NCgkJPHVpdGV4dCBuYW1lPSJUQUJfUVVJWiIgdmFsdWU9IlF1aXoiLz4NCgkJPHVpdGV4dCBuYW1lPSJUQUJfT1VUTElORSIgdmFsdWU9IlN0cnVrdHVyIi8+DQoJCTx1aXRleHQgbmFtZT0iVEFCX1RIVU1CIiB2YWx1ZT0iTWluaWF0dXIiLz4NCgkJPHVpdGV4dCBuYW1lPSJUQUJfTk9URVMiIHZhbHVlPSJOb3RpemVuIi8+DQoJCTx1aXRleHQgbmFtZT0iVEFCX1NFQVJDSCIgdmFsdWU9IlN1Y2hlbiIvPg0KCQk8dWl0ZXh0IG5hbWU9IlNMSURFX0hFQURJTkciIHZhbHVlPSJGb2xpZW50aXRlbCIvPg0KCQk8dWl0ZXh0IG5hbWU9IkRVUkFUSU9OX0hFQURJTkciIHZhbHVlPSJEYXVlciIvPg0KCQk8dWl0ZXh0IG5hbWU9IlNFQVJDSF9IRUFESU5HIiB2YWx1ZT0iVGV4dCBzdWNoZW46Ii8+DQoJCTx1aXRleHQgbmFtZT0iVEhVTUJfSEVBRElORyIgdmFsdWU9IkZvbGllIi8+DQoJCTx1aXRleHQgbmFtZT0iVEhVTUJfSU5GTyIgdmFsdWU9IkZvbGllbnRpdGVsL0RhdWVyIi8+DQoJCTx1aXRleHQgbmFtZT0iQVRUQUNITkFNRV9IRUFESU5HIiB2YWx1ZT0iRGF0ZWluYW1lIi8+DQoJCTx1aXRleHQgbmFtZT0iQVRUQUNIU0laRV9IRUFESU5HIiB2YWx1ZT0iR3LDtsOfZSIvPg0KCQk8dWl0ZXh0IG5hbWU9IlNMSURFX05PVEVTIiB2YWx1ZT0iRm9saWVubm90aXplbiIvPg0KCQk8IS0tcXVpeiBwb2QgYW5kIG1lc3NhZ2UgYm94IHRleHRzLS0+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+DQoJCTx1aXRleHQgbmFtZT0iUVVJWlBPRF9RVUVTVFlQRV9TVlkiIHZhbHVlPSJVbWZyYWdlIi8+DQoJCTx1aXRleHQgbmFtZT0iUVVJWlBPRF9RVUlaQVRNUFRfSU5GIiB2YWx1ZT0iVW5lbmRsaWNoIi8+DQoJCTx1aXRleHQgbmFtZT0iUVVJWlBPRF9RVUVTQVRNUFRfSU5GIiB2YWx1ZT0iVW5lbmRsaWNoIi8+DQoJCTx1aXRleHQgbmFtZT0iV0FSTklOR01TR19ZRVNTVFJJTkciIHZhbHVlPSJKYSIvPg0KCQk8dWl0ZXh0IG5hbWU9IldBUk5JTkdNU0dfTk9TVFJJTkciIHZhbHVlPSJOZWluIi8+DQoJCTx1aXRleHQgbmFtZT0iV0FSTklOR01TR19USVRMRVNUUklORyIgdmFsdWU9IlF1aXpuYXZpZ2F0aW9uc3dhcm51bmciLz4NCgkJPHVpdGV4dCBuYW1lPSJXQVJOSU5HTVNHX01TR1NUUklORyIgdmFsdWU9IkluIGRpZXNlbSBRdWl6IGdpYnQgZXMgdW5iZWFudHdvcnRldGUgRnJhZ2VuLg0KDQp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JEZW4gVGVpbG5laG1lcm4gZGllIFNlaXRlbmxlaXN0ZSBhbnplaWdlbiIvPg0KCQk8dWl0ZXh0IG5hbWU9Ik1VVEUiIHZhbHVlPSJUb24gYXVzIi8+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+DQoJPGxhbmd1YWdlIGlkPSJmciI+DQoJCTwhLS0gZm9ybWF0IGZvciB1aWZvbnQgdmFsdWUgaXMgImZvbnQsc2l6ZSxpc2JvbGQsaXNpdGFsaWMsaXNzaGFkb3dlZCIgLS0+DQoJCTx1aWZvbnQgbmFtZT0iRk9OVF9RVUlaWklORyIgdmFsdWU9IlZlcmRhbmEsOSxmYWxzZSxmYWxzZSxmYWxzZSIvPg0KCQk8dWlmb250IG5hbWU9IkZPTlRfU0NSVUJTVEFUVVMiIHZhbHVlPSJWZXJkYW5hLDksdHJ1ZSxmYWxzZSx0cnVlIi8+DQoJCTx1aWZvbnQgbmFtZT0iRk9OVF9TQ1JVQlRJTUUiIHZhbHVlPSJWZXJkYW5hLDksZmFsc2UsZmFsc2UsdHJ1ZSIvPg0KCQk8dWlmb250IG5hbWU9IkZPTlRfRUxBUFNFRFRJTUUiIHZhbHVlPSJWZXJkYW5hLDksdHJ1ZSxmYWxzZSx0cnVlIi8+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+DQoJCTx1aWZvbnQgbmFtZT0iRk9OVF9XSU5USVRMRSIgdmFsdWU9IlZlcmRhbmEsO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JEaWFwb3NpdGl2ZSAlbiIvPg0KCQk8IS0tIHN1YnN0aXR1dGlvbjogJW4gPT0gc2xpZGUgbnVtYmVyIC0tPg0KCQk8IS0tIHN1YnN0aXR1dGlvbjogJXQgPT0gdG90YWwgc2xpZGUgY291bnQgLS0+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+DQoJCTx1aXRleHQgbmFtZT0iU0NSVUJCQVJTVEFUVVNfVklEUExBWUlORyIgdmFsdWU9IkxlY3R1cmUgdmlkw6lvIGVuIGNvdXJzIi8+DQoJCTx1aXRleHQgbmFtZT0iU0NSVUJCQVJTVEFUVVNfTE9BRElORyIgdmFsdWU9IkNoYXJnZW1lbnQgZW4gY291cnMiLz4NCgkJPHVpdGV4dCBuYW1lPSJTQ1JVQkJBUlNUQVRVU19CVUZGRVJJTkciIHZhbHVlPSJNaXNlIGVuIG3DqW1vaXJlIi8+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+DQoJCTx1aXRleHQgbmFtZT0iRUxBUFNFRCIgdmFsdWU9IiVtIG1pbnV0ZXMgJXMgc2Vjb25kZXMgcmVzdGFudGVzIi8+DQoJCTx1aXRleHQgbmFtZT0iTk9URk9VTkQiIHZhbHVlPSJSaWVuIHRyb3V2w6kiLz4NCgkJPHVpdGV4dCBuYW1lPSJBVFRBQ0hNRU5UUyIgdmFsdWU9IlBpw6hjZXMgam9pbnRlcyIvPg0KCQk8IS0tIHN1YnN0aXR1dGlvbjogJXAgPT0gY3VycmVudCBzcGVha2VyJ3MgdGl0bGUgLS0+DQoJCTx1aXRleHQgbmFtZT0iQklPV0lOX1RJVExFIiB2YWx1ZT0iQmlvIDogJXAiLz4NCgkJPHVpdGV4dCBuYW1lPSJCSU9CVE5fVElUTEUiIHZhbHVlPSJCaW8gOiIvPg0KCQk8dWl0ZXh0IG5hbWU9IkRJVklERVJCVE5fVElUTEUiIHZhbHVlPSJ8Ii8+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+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+DQoJCTx1aXRleHQgbmFtZT0iUVVJWlBPRF9RVUlaX1NDT1JFIiB2YWx1ZT0iTm90ZSBvYnRlbnVlIDoiLz4NCgkJPHVpdGV4dCBuYW1lPSJRVUlaUE9EX1FVSVpfUEFTU1NDT1JFIiB2YWx1ZT0iTm90ZSBkJ2FkbWlzc2liaWxpdMOpwqA6Ii8+DQoJCTx1aXRleHQgbmFtZT0iUVVJWlBPRF9RVUlaX01BWFNDT1JFIiB2YWx1ZT0iTm90ZSBtYXhpbWFsZSA6Ii8+DQoJCTx1aXRleHQgbmFtZT0iUVVJWlBPRF9RVUVTQVRNUFRfU1RSIiB2YWx1ZT0iVGVudGF0aXZlIDogJW4gc3VyICV0Ii8+DQoJCTx1aXRleHQgbmFtZT0iUVVJWlBPRF9RVUVTVFlQRV9TVFIiIHZhbHVlPSJUeXBlOiAlcyIvPg0KCQk8dWl0ZXh0IG5hbWU9IlFVSVpQT0RfUVVFU1RZUEVfR1JEIiB2YWx1ZT0iTm90w6kiLz4NCgkJPHVpdGV4dCBuYW1lPSJRVUlaUE9EX1FVRVNUWVBFX1NWWSIgdmFsdWU9IkVucXXDqnRlIi8+DQoJCTx1aXRleHQgbmFtZT0iUVVJWlBPRF9RVUlaQVRNUFRfSU5GIiB2YWx1ZT0iSWxsaW1pdMOpIi8+DQoJCTx1aXRleHQgbmFtZT0iUVVJWlBPRF9RVUVTQVRNUFRfSU5GIiB2YWx1ZT0iSWxsaW1pdMOpIi8+DQoJCTx1aXRleHQgbmFtZT0iV0FSTklOR01TR19ZRVNTVFJJTkciIHZhbHVlPSJPdWkiLz4NCgkJPHVpdGV4dCBuYW1lPSJXQVJOSU5HTVNHX05PU1RSSU5HIiB2YWx1ZT0iTm9uIi8+DQoJCTx1aXRleHQgbmFtZT0iV0FSTklOR01TR19USVRMRVNUUklORyIgdmFsdWU9IkF2ZXJ0aXNzZW1lbnQgZGUgbmF2aWdhdGlvbiBkdSBxdWVzdGlvbm5haXJlIi8+DQoJCTx1aXRleHQgbmFtZT0iV0FSTklOR01TR19NU0dTVFJJTkciIHZhbHVlPSJWb3VzIG4nYXZleiBwYXMgcsOpcG9uZHUgw6AgY2VydGFpbmVzIHF1ZXN0aW9ucyBkZSBjZSBxdWVzdGlvbm5haXJlLg0KDQpTaSB2b3VzIGNsaXF1ZXogc3VyIE91aSwgdm91cyBxdWl0dGVyZXogbGUgcXVlc3Rpb25uYWlyZS4gQ2xpcXVleiBzdXIgTm9uIHBvdXIgY29udGludWVyIGxlIHF1ZXN0aW9ubmFpcmUuIi8+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+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+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+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+DQoJCTx1aWZvbnQgbmFtZT0iRk9OVF9QUkVTRU5URVJUSVRMRSIgdmFsdWU9IlZlcmRhbmEsMTE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+DQoJCTwhLS0gc3Vic3RpdHV0aW9uOiAlbiA9PSBzbGlkZSBudW1iZXIgLS0+DQoJCTwhLS0gc3Vic3RpdHV0aW9uOiAldCA9PSB0b3RhbCBzbGlkZSBjb3VudCAtLT4NCgkJPHVpdGV4dCBuYW1lPSJTQ1JVQkJBUlNUQVRVU19TTElERUlORk8iIHZhbHVlPSLjgrnjg6njgqTjg4kgOiAlbiAvICV0IHwgIi8+DQoJCTx1aXRleHQgbmFtZT0iU0NSVUJCQVJTVEFUVVNfU1RPUFBFRCIgdmFsdWU9IuWBnOatoiIvPg0KCQk8dWl0ZXh0IG5hbWU9IlNDUlVCQkFSU1RBVFVTX1BMQVlJTkciIHZhbHVlPSLlho3nlJ/kuK0iLz4NCgkJPHVpdGV4dCBuYW1lPSJTQ1JVQkJBUlNUQVRVU19OT0FVRElPIiB2YWx1ZT0i6Z+z5aOw44Gq44GXIi8+DQoJCTx1aXRleHQgbmFtZT0iU0NSVUJCQVJTVEFUVVNfVklEUExBWUlORyIgdmFsdWU9IuODk+ODh+OCquWGjeeUn+S4rSIvPg0KCQk8dWl0ZXh0IG5hbWU9IlNDUlVCQkFSU1RBVFVTX0xPQURJTkciIHZhbHVlPSLjg63jg7zjg4nkuK0iLz4NCgkJPHVpdGV4dCBuYW1lPSJTQ1JVQkJBUlNUQVRVU19CVUZGRVJJTkciIHZhbHVlPSLjg5Djg4Pjg5XjgqHkuK0iLz4NCgkJPHVpdGV4dCBuYW1lPSJTQ1JVQkJBUlNUQVRVU19RVUVTVElPTiIgdmFsdWU9IuizquWVj+OBq+etlOOBiOOBpuS4i+OBleOBhCIvPg0KCQk8dWl0ZXh0IG5hbWU9IlNDUlVCQkFSU1RBVFVTX1JFVklFV1FVSVoiIHZhbHVlPSLjgq/jgqTjgrrjgpLjg6zjg5Pjg6Xjg7zjgZfjgabjgYTjgb7jgZkiLz4NCgkJPCEtLSBzdWJzdGl0dXRpb246ICVtID09IG1pbnV0ZXMgcmVtYWluaW5nIC0tPg0KCQk8IS0tIHN1YnN0aXR1dGlvbjogJXMgPT0gc2Vjb25kcyByZW1haW5pbmcgLS0+DQoJCTx1aXRleHQgbmFtZT0iRUxBUFNFRCIgdmFsdWU9Iuaui+OCiiA6ICVtIOWIhiAlcyDnp5IiLz4NCgkJPHVpdGV4dCBuYW1lPSJOT1RGT1VORCIgdmFsdWU9IuS9leOCguimi+OBpOOBi+OCiuOBvuOBm+OCkyIvPg0KCQk8dWl0ZXh0IG5hbWU9IkFUVEFDSE1FTlRTIiB2YWx1ZT0i5re75LuYIi8+DQoJCTwhLS0gc3Vic3RpdHV0aW9uOiAlcCA9PSBjdXJyZW50IHNwZWFrZXIncyB0aXRsZSAtLT4NCgkJPHVpdGV4dCBuYW1lPSJCSU9XSU5fVElUTEUiIHZhbHVlPSLntYzmrbQgOiAlcCIvPg0KCQk8dWl0ZXh0IG5hbWU9IkJJT0JUTl9USVRMRSIgdmFsdWU9Iue1jOattCIvPg0KCQk8dWl0ZXh0IG5hbWU9IkRJVklERVJCVE5fVElUTEUiIHZhbHVlPSJ8Ii8+DQoJCTx1aXRleHQgbmFtZT0iQ09OVEFDVEJUTl9USVRMRSIgdmFsdWU9IuOBiuWVj+OBhOWQiOOCj+OBmyIvPg0KCQk8dWl0ZXh0IG5hbWU9IlRBQl9RVUlaIiB2YWx1ZT0i44Kv44Kk44K6Ii8+DQoJCTx1aXRleHQgbmFtZT0iVEFCX09VVExJTkUiIHZhbHVlPSLjgqLjgqbjg4jjg6njgqTjg7MiLz4NCgkJPHVpdGV4dCBuYW1lPSJUQUJfVEhVTUIiIHZhbHVlPSLjgrXjg6Djg43jg7zjg6siLz4NCgkJPHVpdGV4dCBuYW1lPSJUQUJfTk9URVMiIHZhbHVlPSLjg47jg7zjg4giLz4NCgkJPHVpdGV4dCBuYW1lPSJUQUJfU0VBUkNIIiB2YWx1ZT0i5qSc57SiIi8+DQoJCTx1aXRleHQgbmFtZT0iU0xJREVfSEVBRElORyIgdmFsdWU9IuOCueODqeOCpOODieOCv+OCpOODiOODqyIvPg0KCQk8dWl0ZXh0IG5hbWU9IkRVUkFUSU9OX0hFQURJTkciIHZhbHVlPSLplbfjgZUiLz4NCgkJPHVpdGV4dCBuYW1lPSJTRUFSQ0hfSEVBRElORyIgdmFsdWU9IuaknOe0ouOBmeOCi+ODhuOCreOCueODiCA6ICIvPg0KCQk8dWl0ZXh0IG5hbWU9IlRIVU1CX0hFQURJTkciIHZhbHVlPSLjgrnjg6njgqTjg4kiLz4NCgkJPHVpdGV4dCBuYW1lPSJUSFVNQl9JTkZPIiB2YWx1ZT0i44K544Op44Kk44OJ44K/44Kk44OI44OrIC8g6ZW344GVIi8+DQoJCTx1aXRleHQgbmFtZT0iQVRUQUNITkFNRV9IRUFESU5HIiB2YWx1ZT0i44OV44Kh44Kk44Or5ZCNIi8+DQoJCTx1aXRleHQgbmFtZT0iQVRUQUNIU0laRV9IRUFESU5HIiB2YWx1ZT0i44K144Kk44K6Ii8+DQoJCTx1aXRleHQgbmFtZT0iU0xJREVfTk9URVMiIHZhbHVlPSLjgrnjg6njgqTjg4njg47jg7zjg4giLz4NCgkJPCEtLXF1aXogcG9kIGFuZCBtZXNzYWdlIGJveCB0ZXh0cy0tPg0KCQk8dWl0ZXh0IG5hbWU9IlFVSVpQT0RfUVVJWl9BVFRFTVBUIiB2YWx1ZT0i44Kv44Kk44K66Kmm6KGM5Zue5pWwIDogIi8+DQoJCTx1aXRleHQgbmFtZT0iUVVJWlBPRF9RVUlaX0FUVEVNUFRfVkFMVUUiIHZhbHVlPSIlbiAvICV0Ii8+DQoJCTx1aXRleHQgbmFtZT0iUVVJWlBPRF9RVUlaX1NDT1JFIiB2YWx1ZT0i44K544Kz44KiIDogIi8+DQoJCTx1aXRleHQgbmFtZT0iUVVJWlBPRF9RVUlaX1BBU1NTQ09SRSIgdmFsdWU9IuWQiOagvOeCuSA6Ii8+DQoJCTx1aXRleHQgbmFtZT0iUVVJWlBPRF9RVUlaX01BWFNDT1JFIiB2YWx1ZT0i5pyA6auY5b6X54K5IDogIi8+DQoJCTx1aXRleHQgbmFtZT0iUVVJWlBPRF9RVUVTQVRNUFRfU1RSIiB2YWx1ZT0i6Kmm6KGM5Zue5pWwIDogJW4gLyAldCIvPg0KCQk8dWl0ZXh0IG5hbWU9IlFVSVpQT0RfUVVFU1RZUEVfU1RSIiB2YWx1ZT0i44K/44Kk44OXIDogJXMiLz4NCgkJPHVpdGV4dCBuYW1lPSJRVUlaUE9EX1FVRVNUWVBFX0dSRCIgdmFsdWU9IuipleS+oSIvPg0KCQk8dWl0ZXh0IG5hbWU9IlFVSVpQT0RfUVVFU1RZUEVfU1ZZIiB2YWx1ZT0i44Ki44Oz44Kx44O844OIIi8+DQoJCTx1aXRleHQgbmFtZT0iUVVJWlBPRF9RVUlaQVRNUFRfSU5GIiB2YWx1ZT0i54Sh5Yi26ZmQIi8+DQoJCTx1aXRleHQgbmFtZT0iUVVJWlBPRF9RVUVTQVRNUFRfSU5GIiB2YWx1ZT0i54Sh5Yi26ZmQIi8+DQoJCTx1aXRleHQgbmFtZT0iV0FSTklOR01TR19ZRVNTVFJJTkciIHZhbHVlPSLjga/jgYQiLz4NCgkJPHVpdGV4dCBuYW1lPSJXQVJOSU5HTVNHX05PU1RSSU5HIiB2YWx1ZT0i44GE44GE44GIIi8+DQoJCTx1aXRleHQgbmFtZT0iV0FSTklOR01TR19USVRMRVNUUklORyIgdmFsdWU9IuOCr+OCpOOCuuOBruODiuODk+OCsuODvOOCt+ODp+ODs+OBq+mWouOBmeOCi+itpuWRiiIvPg0KCQk8dWl0ZXh0IG5hbWU9IldBUk5JTkdNU0dfTVNHU1RSSU5HIiB2YWx1ZT0i44GT44Gu44Kv44Kk44K644Gr44Gv44CB44G+44Gg6Kej562U44GX44Gm44GE44Gq44GE6LOq5ZWP44GM44GC44KK44G+44GZ44CCDQoNCiDjgq/jgqTjgrrjgpLntYLkuobjgZnjgovjgavjga/jgIHjgIzjga/jgYTjgI3jgpLjgq/jg6rjg4Pjgq/jgZfjgb7jgZnjgILjgq/jgqTjgrrjgpLntprooYzjgZnjgovjgavjga/jgIHjgIzjgYTjgYTjgYjjgI3jgpLjgq/jg6rjg4Pjgq/jgZfjgb7jgZnjgIIiLz4NCgkJPHVpdGV4dCBuYW1lPSJJTkZPUk1BVElPTl9IMjY0X0ZMQVNIUExBWUVSIiB2YWx1ZT0i44GK5L2/44GE44Gu44Kz44Oz44OU44Ol44O844K/44Gr54++5Zyo44Kk44Oz44K544OI44O844Or44GV44KM44Gm44GE44KLIEZsYXNoIFBsYXllciDjga7jg5Djg7zjgrjjg6fjg7Pjga/jgIHjgZPjga7jg5Pjg4fjgqrjgpLjgrXjg53jg7zjg4jjgZfjgabjgYTjgb7jgZvjgpPjgILmnIDmlrDjga4gRmxhc2ggUGxheWVyIOOCkuODgOOCpuODs+ODreODvOODieOBmeOCi+OBq+OBr+OAgeODk+ODh+OCqumgmOWfn+OCkuOCr+ODquODg+OCr+OBl+OBpuOBj+OBoOOBleOBhOOAgiIvPg0KCQk8IS0tIHN1YnN0aXR1dGlvbjogJXAgPT0gcHJlc2VudGF0aW9uIHRpdGxlIC0tPg0KCQk8IS0tIHN1YnN0aXR1dGlvbjogJXMgPT0gc2xpZGUgdGl0bGUgLS0+DQoJCTwhLS0gc3Vic3RpdHV0aW9uOiAlbiA9PSBzbGlkZSBudW1iZXIgLS0+DQoJCTx1aXRleHQgbmFtZT0iQk9PS01BUksiIHZhbHVlPSJBZG9iZSBQcmVzZW50ZXIgLSAlcCIvPg0KCQk8IS0tIHN1YnN0aXR1dGlvbjogJXAgPT0gcHJlc2VudGF0aW9uIHRpdGxlIC0tPg0KCQk8IS0tIHN1YnN0aXR1dGlvbjogJXMgPT0gc2xpZGUgdGl0bGUgLS0+DQoJCTwhLS0gc3Vic3RpdHV0aW9uOiAlbiA9PSBzbGlkZSBudW1iZXIgLS0+DQoJCTx1aXRleHQgbmFtZT0iQk9PS01BUktTTElERSIgdmFsdWU9IkFkb2JlIFByZXNlbnRlciAtICVwICVzIi8+DQoJCTx1aXRleHQgbmFtZT0iU0hPV1NJREVCQVIiIHZhbHVlPSLjgrXjgqTjg4njg5Djg7zjgpLlj4LliqDogIXjgavopovjgZvjgosiLz4NCgkJPHVpdGV4dCBuYW1lPSJNVVRFIiB2YWx1ZT0i44Of44Ol44O844OIIi8+DQoJCTx1aXRleHQgbmFtZT0iRE9DV1JBUF9USVRMRSIgdmFsdWU9IlByZXNlbnRlciDmt7vku5jjg5XjgqHjgqTjg6siLz4NCgkJPHVpdGV4dCBuYW1lPSJET0NXUkFQX01TRyIgdmFsdWU9IuODnuOCpOOCs+ODs+ODlOODpeODvOOCv+OBq+S/neWtmCIvPg0KCQk8dWl0ZXh0IG5hbWU9IkRPQ1dSQVBfUFJPTVBUIiB2YWx1ZT0i44Kv44Oq44OD44Kv44GX44Gm44OA44Km44Oz44Ot44O844OJIi8+DQoJPC9sYW5ndWFnZT4NCgk8bGFuZ3VhZ2UgaWQ9ImtvIj4NCgkJPCEtLSBmb3JtYXQgZm9yIHVpZm9udCB2YWx1ZSBpcyAiZm9udCxzaXplLGlzYm9sZCxpc2l0YWxpYyxpc3NoYWRvd2VkIiAtLT4NCgkJPHVpZm9udCBuYW1lPSJGT05UX1FVSVpaSU5HIiB2YWx1ZT0iVmVyZGFuYSw5LGZhbHNlLGZhbHNlLGZhbHNlIi8+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+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+DQoJCTx1aWZvbnQgbmFtZT0iRk9OVF9PVVRMSU5FIiB2YWx1ZT0iVmVyZGFuYSwxMSxmYWxzZSxmYWxzZSx0cnVlIi8+DQoJCTx1aWZvbnQgbmFtZT0iRk9OVF9TRUFSQ0giIHZhbHVlPSJWZXJkYW5hLDExLGZhbHNlLGZhbHNlLHRydWUiLz4NCgkJPHVpZm9udCBuYW1lPSJGT05UX1RIVU1CIiB2YWx1ZT0iVmVyZGFuYSwxMSxmYWxzZSxmYWxzZSx0cnVlIi8+DQoJCTx1aWZvbnQgbmFtZT0iRk9OVF9CSU9XSU4iIHZhbHVlPSJWZXJkYW5hLDExLGZhbHNlLGZhbHNlLGZhbHNlIi8+DQoJCTx1aWZvbnQgbmFtZT0iRk9OVF9MSVNUSEVBRElORyIgdmFsdWU9IlZlcmRhbmEsMTEsZmFsc2UsZmFsc2UsZmFsc2UiLz4NCgkJPHVpZm9udCBuYW1lPSJGT05UX1dJTlRJVExFIiB2YWx1ZT0iVmVyZGFuYSwxMSxmYWxzZSxmYWxzZSx0cnVlIi8+DQoJCTx1aWZvbnQgbmFtZT0iRk9OVF9BVFRBQ0hNRU5UUyIgdmFsdWU9IlZlcmRhbmEsMTEsZmFsc2UsZmFsc2UsdHJ1ZSIvPg0KCQk8IS0tcXVpeiBwb2QgYW5kIG1lc3NhZ2UgYm94IHRleHQgZm9udHMtLT4NCgkJPHVpZm9udCBuYW1lPSJGT05UX01TR0JPWF9XSU5USVRMRSIgdmFsdWU9IlZlcmRhbmEsMTEsdHJ1ZSxmYWxzZSx0cnVlIi8+DQoJCTx1aWZvbnQgbmFtZT0iRk9OVF9NU0dCT1hfTVNHIiB2YWx1ZT0iVmVyZGFuYSwxMSxmYWxzZSxmYWxzZSx0cnVlIi8+DQoJCTx1aWZvbnQgbmFtZT0iRk9OVF9NU0dCT1hfT1BUSU9OUyIgdmFsdWU9IlZlcmRhbmEsOSx0cnVlLGZhbHNlLHRydWUiLz4NCgkJPHVpZm9udCBuYW1lPSJGT05UX1FVSVpQT0RfUVVJWl9USVRMRSIgdmFsdWU9IlZlcmRhbmEsMTEsdHJ1ZSxmYWxzZSx0cnVlIi8+DQoJCTx1aWZvbnQgbmFtZT0iRk9OVF9RVUlaUE9EX1FVSVpfQVRURU1QVCIgdmFsdWU9IlZlcmRhbmEsOSxmYWxzZSxmYWxzZSx0cnVlIi8+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+DQoJCTx1aWZvbnQgbmFtZT0iRk9OVF9RVUlaUE9EX1FVRVNUSU9OX0FUVEVNUFRfVkFMVUUiIHZhbHVlPSJWZXJkYW5hLDksdHJ1ZSxmYWxzZSx0cnVlIi8+DQoJCTx1aWZvbnQgbmFtZT0iRk9OVF9RVUlaUE9EX1FVRVNUSU9OX1RBRyIgdmFsdWU9IlZlcmRhbmEsMTEsdHJ1ZSxmYWxzZSx0cnVlIi8+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+DQoJCTx1aWZvbnQgbmFtZT0iRk9OVF9RVUlaUE9EX1FVSVpfUVVFU1RJT05fQVRURU1QVEVEX1ZBTFVFIiB2YWx1ZT0iVmVyZGFuYSw5LHRydWUsZmFsc2UsdHJ1ZSIvPg0KCQk8dWlmb250IG5hbWU9IkZPTlRfUVVJWlBPRF9RVUlaX1NDT1JFX1RBRyIgdmFsdWU9IlZlcmRhbmEsMTEsdHJ1ZSxmYWxzZSx0cnVlIi8+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+DQoJCTwhLS0gc3Vic3RpdHV0aW9uOiAlbiA9PSBzbGlkZSBudW1iZXIgLS0+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+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+DQoJCTwhLS0gc3Vic3RpdHV0aW9uOiAlcyA9PSBzZWNvbmRzIHJlbWFpbmluZyAtLT4NCgkJPHVpdGV4dCBuYW1lPSJFTEFQU0VEIiB2YWx1ZT0iJW3rtoQgJXPstIgg64Ko7J2MIi8+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+DQoJCTx1aXRleHQgbmFtZT0iQklPQlROX1RJVExFIiB2YWx1ZT0i6rK966ClIOyGjOqwnCIvPg0KCQk8dWl0ZXh0IG5hbWU9IkRJVklERVJCVE5fVElUTEUiIHZhbHVlPSJ8Ii8+DQoJCTx1aXRleHQgbmFtZT0iQ09OVEFDVEJUTl9USVRMRSIgdmFsdWU9IuyXsOudveyymCIvPg0KCQk8dWl0ZXh0IG5hbWU9IlRBQl9RVUlaIiB2YWx1ZT0i7YC07KaIIi8+DQoJCTx1aXRleHQgbmFtZT0iVEFCX09VVExJTkUiIHZhbHVlPSLqsJzsmpQiLz4NCgkJPHVpdGV4dCBuYW1lPSJUQUJfVEhVTUIiIHZhbHVlPSLstpXshoztjJAiLz4NCgkJPHVpdGV4dCBuYW1lPSJUQUJfTk9URVMiIHZhbHVlPSLrhbjtirgiLz4NCgkJPHVpdGV4dCBuYW1lPSJUQUJfU0VBUkNIIiB2YWx1ZT0i6rKA7IOJIi8+DQoJCTx1aXRleHQgbmFtZT0iU0xJREVfSEVBRElORyIgdmFsdWU9IuyKrOudvOydtOuTnCDsoJzrqqkiLz4NCgkJPHVpdGV4dCBuYW1lPSJEVVJBVElPTl9IRUFESU5HIiB2YWx1ZT0i7J6s7IOd7Iuc6rCEIi8+DQoJCTx1aXRleHQgbmFtZT0iU0VBUkNIX0hFQURJTkciIHZhbHVlPSLthY3siqTtirgg6rKA7IOJOiIvPg0KCQk8dWl0ZXh0IG5hbWU9IlRIVU1CX0hFQURJTkciIHZhbHVlPSLsiqzrnbzsnbTrk5wiLz4NCgkJPHVpdGV4dCBuYW1lPSJUSFVNQl9JTkZPIiB2YWx1ZT0i7KCc66qpL+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/siJg6Ii8+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/siJg6ICVuLyV0Ii8+DQoJCTx1aXRleHQgbmFtZT0iUVVJWlBPRF9RVUVTVFlQRV9TVFIiIHZhbHVlPSLsnKDtmJU6ICVzIi8+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+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DQoNCu2AtOymiOulvCDsooXro4ztlZjroKTrqbQgW+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+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+DQoJCTx1aWZvbnQgbmFtZT0iRk9OVF9QUkVTRU5UQVRJT05OQU1FIiB2YWx1ZT0iVmVyZGFuYSwxNCxmYWxzZSxmYWxzZSx0cnVlIi8+DQoJCTx1aWZvbnQgbmFtZT0iRk9OVF9QUkVTRU5URVJOQU1FIiB2YWx1ZT0iVmVyZGFuYSwxMCx0cnVlLGZhbHNlLHRydWUiLz4NCgkJPHVpZm9udCBuYW1lPSJGT05UX1BSRVNFTlRFUlRJVExFIiB2YWx1ZT0iVmVyZGFuYSwxMCxmYWxzZSxmYWxzZSx0cnVlIi8+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+DQoJCTx1aWZvbnQgbmFtZT0iRk9OVF9USFVNQiIgdmFsdWU9IlZlcmRhbmEsOSxmYWxzZSxmYWxzZSx0cnVlIi8+DQoJCTx1aWZvbnQgbmFtZT0iRk9OVF9CSU9XSU4iIHZhbHVlPSJWZXJkYW5hLDExLGZhbHNlLGZhbHNlLGZhbHNlIi8+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+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+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+DQoJCTx1aWZvbnQgbmFtZT0iRk9OVF9RVUlaUE9EX1FVRVNUSU9OX1NDT1JFIiB2YWx1ZT0iVmVyZGFuYSw5LGZhbHNlLGZhbHNlLHRydWUiLz4NCgkJPHVpZm9udCBuYW1lPSJGT05UX1FVSVpQT0RfUVVFU1RJT05fU0NPUkVfVkFMVUUiIHZhbHVlPSJWZXJkYW5hLDksdHJ1ZSxmYWxzZSx0cnVlIi8+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+DQoJCTx1aWZvbnQgbmFtZT0iRk9OVF9RVUlaUE9EX1FVSVpfTUFYU0NPUkVfVkFMVUUiIHZhbHVlPSJWZXJkYW5hLDksdHJ1ZSxmYWxzZSx0cnVlIi8+DQoJCTx1aWZvbnQgbmFtZT0iRk9OVF9RVUlaUE9EX1FVSVpfUEFTU1NDT1JFIiB2YWx1ZT0iVmVyZGFuYSw5LGZhbHNlLGZhbHNlLHRydWUiLz4NCgkJPHVpZm9udCBuYW1lPSJGT05UX1FVSVpQT0RfUVVJWl9QQVNTU0NPUkVfVkFMVUUiIHZhbHVlPSJWZXJkYW5hLDksdHJ1ZSxmYWxzZSx0cnVlIi8+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+DQoJCTx1aXRleHQgbmFtZT0iU0NSVUJCQVJTVEFUVVNfVklEUExBWUlORyIgdmFsdWU9IlbDrWRlbyBlbiByZXByb2QuIi8+DQoJCTx1aXRleHQgbmFtZT0iU0NSVUJCQVJTVEFUVVNfTE9BRElORyIgdmFsdWU9IkNhcmdhbmRvIi8+DQoJCTx1aXRleHQgbmFtZT0iU0NSVUJCQVJTVEFUVVNfQlVGRkVSSU5HIiB2YWx1ZT0iQWxtYWNlbmFuZG8gZW4gYsO6ZmVyIi8+DQoJCTx1aXRleHQgbmFtZT0iU0NSVUJCQVJTVEFUVVNfUVVFU1RJT04iIHZhbHVlPSJDb250ZXN0YXIgcHJlZ3VudGEiLz4NCgkJPHVpdGV4dCBuYW1lPSJTQ1JVQkJBUlNUQVRVU19SRVZJRVdRVUlaIiB2YWx1ZT0iUmV2aXNhbmRvIHBydWViYSIvPg0KCQk8IS0tIHN1YnN0aXR1dGlvbjogJW0gPT0gbWludXRlcyByZW1haW5pbmcgLS0+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+DQoJCTx1aXRleHQgbmFtZT0iQklPQlROX1RJVExFIiB2YWx1ZT0iQmlvZ3JhZsOtYSIvPg0KCQk8dWl0ZXh0IG5hbWU9IkRJVklERVJCVE5fVElUTEUiIHZhbHVlPSJ8Ii8+DQoJCTx1aXRleHQgbmFtZT0iQ09OVEFDVEJUTl9USVRMRSIgdmFsdWU9IkNvbnRhY3RvIi8+DQoJCTx1aXRleHQgbmFtZT0iVEFCX1FVSVoiIHZhbHVlPSJQcnVlYmEiLz4NCgkJPHVpdGV4dCBuYW1lPSJUQUJfT1VUTElORSIgdmFsdWU9IkNvbnRvcm5vIi8+DQoJCTx1aXRleHQgbmFtZT0iVEFCX1RIVU1CIiB2YWx1ZT0iTWluaWF0LiIvPg0KCQk8dWl0ZXh0IG5hbWU9IlRBQl9OT1RFUyIgdmFsdWU9Ik5vdGFzIi8+DQoJCTx1aXRleHQgbmFtZT0iVEFCX1NFQVJDSCIgdmFsdWU9IkJ1c2NhciIvPg0KCQk8dWl0ZXh0IG5hbWU9IlNMSURFX0hFQURJTkciIHZhbHVlPSJUw610dWxvIGRlIGRpYXBvc2l0aXZhIi8+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+DQoJCTx1aXRleHQgbmFtZT0iQVRUQUNITkFNRV9IRUFESU5HIiB2YWx1ZT0iTm9tYnJlIGRlIGFyY2hpdm8iLz4NCgkJPHVpdGV4dCBuYW1lPSJBVFRBQ0hTSVpFX0hFQURJTkciIHZhbHVlPSJUYW1hw7FvIi8+DQoJCTx1aXRleHQgbmFtZT0iU0xJREVfTk9URVMiIHZhbHVlPSJOb3RhcyBkZSBkaWFwb3NpdGl2YSIvPg0KCQk8IS0tcXVpeiBwb2QgYW5kIG1lc3NhZ2UgYm94IHRleHRzLS0+DQoJCTx1aXRleHQgbmFtZT0iUVVJWlBPRF9RVUlaX0FUVEVNUFQiIHZhbHVlPSJJbnRlbnRvIGRlIHBydWViYToiLz4NCgkJPHVpdGV4dCBuYW1lPSJRVUlaUE9EX1FVSVpfQVRURU1QVF9WQUxVRSIgdmFsdWU9IiVuIGRlICV0Ii8+DQoJCTx1aXRleHQgbmFtZT0iUVVJWlBPRF9RVUlaX1NDT1JFIiB2YWx1ZT0iUHVudHVhY2nDs246Ii8+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+DQoJCTx1aXRleHQgbmFtZT0iV0FSTklOR01TR19ZRVNTVFJJTkciIHZhbHVlPSJTw60iLz4NCgkJPHVpdGV4dCBuYW1lPSJXQVJOSU5HTVNHX05PU1RSSU5HIiB2YWx1ZT0iTm8iLz4NCgkJPHVpdGV4dCBuYW1lPSJXQVJOSU5HTVNHX1RJVExFU1RSSU5HIiB2YWx1ZT0iQXZpc28gZGUgbmF2ZWdhY2nDs24gZGUgcHJ1ZWJhIi8+DQoJCTx1aXRleHQgbmFtZT0iV0FSTklOR01TR19NU0dTVFJJTkciIHZhbHVlPSJIYXkgcHJlZ3VudGFzIHNpbiBpbnRlbnRvcyBlbiBlc3RhIHBydWViYS4NCg0KUGFyYSBzYWxpciBkZSBsYSBwcnVlYmEsIGhhZ2EgY2xpYyBlbiBTw60uIFBhcmEgY29udGludWFyLCBoYWdhIGNsaWMgZW4gTm8uIi8+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+DQoJCTwhLS0gc3Vic3RpdHV0aW9uOiAlbiA9PSBzbGlkZSBudW1iZXIgLS0+DQoJCTx1aXRleHQgbmFtZT0iQk9PS01BUktTTElERSIgdmFsdWU9IkFkb2JlIFByZXNlbnRlcjogJXAgJXMiLz4NCgkJPHVpdGV4dCBuYW1lPSJTSE9XU0lERUJBUiIgdmFsdWU9Ik1vc3RyYXIgYmFycmEgbGF0ZXJhbCBhIGxvcyBwYXJ0aWNpcGFudGVzIi8+DQoJCTx1aXRleHQgbmFtZT0iTVVURSIgdmFsdWU9IlNpbGVuY2lhciIvPg0KCQk8dWl0ZXh0IG5hbWU9IkRPQ1dSQVBfVElUTEUiIHZhbHVlPSJBcmNoaXZvIGFkanVudG8gZGUgUHJlc2VudGVyIi8+DQoJCTx1aXRleHQgbmFtZT0iRE9DV1JBUF9NU0ciIHZhbHVlPSJHdWFyZGFyIGVuIE1pIFBDIi8+DQoJCTx1aXRleHQgbmFtZT0iRE9DV1JBUF9QUk9NUFQiIHZhbHVlPSJIYWdhIGNsaWMgZW4gRGVzY2FyZ2FyIi8+DQoJPC9sYW5ndWFnZT4NCgk8bGFuZ3VhZ2UgaWQ9InB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lNsaWRlICVuIi8+DQoJCTwhLS0gc3Vic3RpdHV0aW9uOiAlbiA9PSBzbGlkZSBudW1iZXIgLS0+DQoJCTwhLS0gc3Vic3RpdHV0aW9uOiAldCA9PSB0b3RhbCBzbGlkZSBjb3VudCAtLT4NCgkJPHVpdGV4dCBuYW1lPSJTQ1JVQkJBUlNUQVRVU19TTElERUlORk8iIHZhbHVlPSJTbGlkZSAlbiAvICV0IHwgIi8+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+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+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GF0byIvPg0KCQk8dWl0ZXh0IG5hbWU9IlRBQl9RVUlaIiB2YWx1ZT0iUXVlc3QuIi8+DQoJCTx1aXRleHQgbmFtZT0iVEFCX09VVExJTkUiIHZhbHVlPSJFc3F1ZW1hIi8+DQoJCTx1aXRleHQgbmFtZT0iVEFCX1RIVU1CIiB2YWx1ZT0iTWluaSIvPg0KCQk8dWl0ZXh0IG5hbWU9IlRBQl9OT1RFUyIgdmFsdWU9Ik5vdGFzIi8+DQoJCTx1aXRleHQgbmFtZT0iVEFCX1NFQVJDSCIgdmFsdWU9IkJ1c2NhIi8+DQoJCTx1aXRleHQgbmFtZT0iU0xJREVfSEVBRElORyIgdmFsdWU9IlTDrXR1bG8gZG8gc2xpZGUiLz4NCgkJPHVpdGV4dCBuYW1lPSJEVVJBVElPTl9IRUFESU5HIiB2YWx1ZT0iRHVyYcOnw6NvIi8+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+DQoJCTx1aXRleHQgbmFtZT0iU0xJREVfTk9URVMiIHZhbHVlPSJBbm90YcOnw7VlcyBkbyBzbGlkZSIvPg0KCQk8IS0tcXVpeiBwb2QgYW5kIG1lc3NhZ2UgYm94IHRleHRzLS0+DQoJCTx1aXRleHQgbmFtZT0iUVVJWlBPRF9RVUlaX0FUVEVNUFQiIHZhbHVlPSJUZW50YXRpdmEgbm8gcXVlc3Rpb27DoXJpbzoiLz4NCgkJPHVpdGV4dCBuYW1lPSJRVUlaUE9EX1FVSVpfQVRURU1QVF9WQUxVRSIgdmFsdWU9IiVuIGRlICV0Ii8+DQoJCTx1aXRleHQgbmFtZT0iUVVJWlBPRF9RVUlaX1NDT1JFIiB2YWx1ZT0iUG9udHVhw6fDo286Ii8+DQoJCTx1aXRleHQgbmFtZT0iUVVJWlBPRF9RVUlaX1BBU1NTQ09SRSIgdmFsdWU9IlBvbnR1YcOnw6NvIGRlIGFwcm92YcOnw6NvOiIvPg0KCQk8dWl0ZXh0IG5hbWU9IlFVSVpQT0RfUVVJWl9NQVhTQ09SRSIgdmFsdWU9IlBvbnR1YcOnw6NvIG3DoXhpbWE6Ii8+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+DQoJCTx1aXRleHQgbmFtZT0iUVVJWlBPRF9RVUlaQVRNUFRfSU5GIiB2YWx1ZT0iSW5maW5pdG8iLz4NCgkJPHVpdGV4dCBuYW1lPSJRVUlaUE9EX1FVRVNBVE1QVF9JTkYiIHZhbHVlPSJJbmZpbml0byIvPg0KCQk8dWl0ZXh0IG5hbWU9IldBUk5JTkdNU0dfWUVTU1RSSU5HIiB2YWx1ZT0iU2ltIi8+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DQoNCk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+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+DQoJPC9sYW5ndWFnZT4NCgk8bGFuZ3VhZ2UgaWQ9Iml0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+DQoJCTwhLS0gc3Vic3RpdHV0aW9uOiAlbiA9PSBzbGlkZSBudW1iZXIgLS0+DQoJCTwhLS0gc3Vic3RpdHV0aW9uOiAldCA9PSB0b3RhbCBzbGlkZSBjb3VudCAtLT4NCgkJPHVpdGV4dCBuYW1lPSJTQ1JVQkJBUlNUQVRVU19TTElERUlORk8iIHZhbHVlPSJEaWFwb3NpdGl2YSAlbiAvICV0IHwgIi8+DQoJCTx1aXRleHQgbmFtZT0iU0NSVUJCQVJTVEFUVVNfU1RPUFBFRCIgdmFsdWU9IkludGVycm90dG8iLz4NCgkJPHVpdGV4dCBuYW1lPSJTQ1JVQkJBUlNUQVRVU19QTEFZSU5HIiB2YWx1ZT0iUmlwcm9kdXppb25lIi8+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+DQoJCTx1aXRleHQgbmFtZT0iRUxBUFNFRCIgdmFsdWU9IiVtIE1pbnV0aSAlcyBTZWNvbmRpIHJpbWFuZW50aSIvPg0KCQk8dWl0ZXh0IG5hbWU9Ik5PVEZPVU5EIiB2YWx1ZT0iTmVzc3VuIGVsZW1lbnRvIHRyb3ZhdG8iLz4NCgkJPHVpdGV4dCBuYW1lPSJBVFRBQ0hNRU5UUyIgdmFsdWU9IkFsbGVnYXRpIi8+DQoJCTwhLS0gc3Vic3RpdHV0aW9uOiAlcCA9PSBjdXJyZW50IHNwZWFrZXIncyB0aXRsZSAtLT4NCgkJPHVpdGV4dCBuYW1lPSJCSU9XSU5fVElUTEUiIHZhbHVlPSJCaW86ICVwIi8+DQoJCTx1aXRleHQgbmFtZT0iQklPQlROX1RJVExFIiB2YWx1ZT0iQmlvIi8+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+DQoJCTx1aXRleHQgbmFtZT0iRFVSQVRJT05fSEVBRElORyIgdmFsdWU9IkR1cmF0YSIvPg0KCQk8dWl0ZXh0IG5hbWU9IlNFQVJDSF9IRUFESU5HIiB2YWx1ZT0iQ2VyY2EgdGVzdG86Ii8+DQoJCTx1aXRleHQgbmFtZT0iVEhVTUJfSEVBRElORyIgdmFsdWU9IkRpYXBvc2l0aXZhIi8+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+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+DQoJCTx1aXRleHQgbmFtZT0iUVVJWlBPRF9RVUVTVFlQRV9TVFIiIHZhbHVlPSJUaXBvOiAlcyIvPg0KCQk8dWl0ZXh0IG5hbWU9IlFVSVpQT0RfUVVFU1RZUEVfR1JEIiB2YWx1ZT0iQ29uIHZhbHV0YXppb25lIi8+DQoJCTx1aXRleHQgbmFtZT0iUVVJWlBPRF9RVUVTVFlQRV9TVlkiIHZhbHVlPSJJbmRhZ2luZSIvPg0KCQk8dWl0ZXh0IG5hbWU9IlFVSVpQT0RfUVVJWkFUTVBUX0lORiIgdmFsdWU9IkluZmluaXRpIi8+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DQoNCl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+DQoJCTwhLS0gc3Vic3RpdHV0aW9uOiAlcCA9PSBwcmVzZW50YXRpb24gdGl0bGUgLS0+DQoJCTwhLS0gc3Vic3RpdHV0aW9uOiAlcyA9PSBzbGlkZSB0aXRsZSAtLT4NCgkJPCEtLSBzdWJzdGl0dXRpb246ICVuID09IHNsaWRlIG51bWJlciAtLT4NCgkJPHVpdGV4dCBuYW1lPSJCT09LTUFSSyIgdmFsdWU9IkFkb2JlIFByZXNlbnRlciAtICVwIi8+DQoJCTwhLS0gc3Vic3RpdHV0aW9uOiAlcCA9PSBwcmVzZW50YXRpb24gdGl0bGUgLS0+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+DQoJCTx1aXRleHQgbmFtZT0iRE9DV1JBUF9USVRMRSIgdmFsdWU9IkFsbGVnYXRvIGZpbGUgUHJlc2VudGVyIi8+DQoJCTx1aXRleHQgbmFtZT0iRE9DV1JBUF9NU0ciIHZhbHVlPSJTYWx2YSBpbiBSaXNvcnNlIGRlbCBjb21wdXRlciIvPg0KCQk8dWl0ZXh0IG5hbWU9IkRPQ1dSQVBfUFJPTVBUIiB2YWx1ZT0iQ2xpYyBwZXIgc2NhcmljYXJlIi8+DQoJPC9sYW5ndWFnZT4NCgk8bGFuZ3VhZ2UgaWQ9Im5sIj4NCgkJPCEtLSBmb3JtYXQgZm9yIHVpZm9udCB2YWx1ZSBpcyAiZm9udCxzaXplLGlzYm9sZCxpc2l0YWxpYyxpc3NoYWRvd2VkIiAtLT4NCgkJPHVpZm9udCBuYW1lPSJGT05UX1FVSVpaSU5HIiB2YWx1ZT0iVmVyZGFuYSw5LGZhbHNlLGZhbHNlLGZhbHNlIi8+DQoJCTx1aWZvbnQgbmFtZT0iRk9OVF9TQ1JVQlNUQVRVUyIgdmFsdWU9IlZlcmRhbmEsOSx0cnVlLGZhbHNlLHRydWUiLz4NCgkJPHVpZm9udCBuYW1lPSJGT05UX1NDUlVCVElNRSIgdmFsdWU9IlZlcmRhbmEsOSxmYWxzZSxmYWxzZSx0cnVlIi8+DQoJCTx1aWZvbnQgbmFtZT0iRk9OVF9FTEFQU0VEVElNRSIgdmFsdWU9IlZlcmRhbmEsOSx0cnVlLGZhbHNlLHRydWUiLz4NCgkJPHVpZm9udCBuYW1lPSJGT05UX1VUSUxTTUVOVSIgdmFsdWU9IlZlcmRhbmEsOSx0cnVlLGZhbHNlLGZhbHNlIi8+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+DQoJCTx1aWZvbnQgbmFtZT0iRk9OVF9QUkVTRU5URVJUSVRMRSIgdmFsdWU9IlZlcmRhbmEsMTAsZmFsc2UsZmFsc2UsdHJ1ZSIvPg0KCQk8dWlmb250IG5hbWU9IkZPTlRfQklPQlROIiB2YWx1ZT0iVmVyZGFuYSwxMCxmYWxzZSxmYWxzZSx0cnVlIi8+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+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+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+DQoJCTx1aWZvbnQgbmFtZT0iRk9OVF9RVUlaUE9EX1FVSVpfUVVFU1RJT05fQ09VTlRfVkFMVUUiIHZhbHVlPSJWZXJkYW5hLDksdHJ1ZSxmYWxzZSx0cnVlIi8+DQoJCTx1aWZvbnQgbmFtZT0iRk9OVF9RVUlaUE9EX1FVSVpfUVVFU1RJT05fQVRURU1QVEVEIiB2YWx1ZT0iVmVyZGFuYSw5LGZhbHNlLGZhbHNlLHRydWUiLz4NCgkJPHVpZm9udCBuYW1lPSJGT05UX1FVSVpQT0RfUVVJWl9RVUVTVElPTl9BVFRFTVBURURfVkFMVUUiIHZhbHVlPSJWZXJkYW5hLDksdHJ1ZSxmYWxzZSx0cnVlIi8+DQoJCTx1aWZvbnQgbmFtZT0iRk9OVF9RVUlaUE9EX1FVSVpfU0NPUkVfVEFHIiB2YWx1ZT0iVmVyZGFuYSwxMSx0cnVlLGZhbHNlLHRydWUiLz4NCgkJPHVpZm9udCBuYW1lPSJGT05UX1FVSVpQT0RfUVVJWl9TQ09SRSIgdmFsdWU9IlZlcmRhbmEsOSxmYWxzZSxmYWxzZSx0cnVlIi8+DQoJCTx1aWZvbnQgbmFtZT0iRk9OVF9RVUlaUE9EX1FVSVpfU0NPUkVfVkFMVUUiIHZhbHVlPSJWZXJkYW5hLDksdHJ1ZSxmYWxzZSx0cnVlIi8+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+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+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+DQoJCTx1aXRleHQgbmFtZT0iU0NSVUJCQVJTVEFUVVNfVklEUExBWUlORyIgdmFsdWU9IlZpZGVvIGFmc3BlbGVuIi8+DQoJCTx1aXRleHQgbmFtZT0iU0NSVUJCQVJTVEFUVVNfTE9BRElORyIgdmFsdWU9IkxhZGVuIi8+DQoJCTx1aXRleHQgbmFtZT0iU0NSVUJCQVJTVEFUVVNfQlVGRkVSSU5HIiB2YWx1ZT0iQnVmZmVyZW4iLz4NCgkJPHVpdGV4dCBuYW1lPSJTQ1JVQkJBUlNUQVRVU19RVUVTVElPTiIgdmFsdWU9IlZyYWFnIG1ldCBhbnR3b29yZCIvPg0KCQk8dWl0ZXh0IG5hbWU9IlNDUlVCQkFSU1RBVFVTX1JFVklFV1FVSVoiIHZhbHVlPSJRdWl6IGNvbnRyb2xlcmVuIi8+DQoJCTwhLS0gc3Vic3RpdHV0aW9uOiAlbSA9PSBtaW51dGVzIHJlbWFpbmluZyAtLT4NCgkJPCEtLSBzdWJzdGl0dXRpb246ICVzID09IHNlY29uZHMgcmVtYWluaW5nIC0tPg0KCQk8dWl0ZXh0IG5hbWU9IkVMQVBTRUQiIHZhbHVlPSJFciByZXN0ZXJlbiAlbSBtaW51dGVuICVzIHNlY29uZGVuIi8+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+DQoJCTx1aXRleHQgbmFtZT0iVEFCX1FVSVoiIHZhbHVlPSJRdWl6Ii8+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+DQoJCTx1aXRleHQgbmFtZT0iU0VBUkNIX0hFQURJTkciIHZhbHVlPSJab2VrZW4gbmFhciB0ZWtzdDoiLz4NCgkJPHVpdGV4dCBuYW1lPSJUSFVNQl9IRUFESU5HIiB2YWx1ZT0iRGlhIi8+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+DQoJCTwhLS1xdWl6IHBvZCBhbmQgbWVzc2FnZSBib3ggdGV4dHMtLT4NCgkJPHVpdGV4dCBuYW1lPSJRVUlaUE9EX1FVSVpfQVRURU1QVCIgdmFsdWU9IlF1aXpwb2dpbmc6Ii8+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+DQoJCTx1aXRleHQgbmFtZT0iUVVJWlBPRF9RVUVTVFlQRV9TVFIiIHZhbHVlPSJUeXBlOiAlcyIvPg0KCQk8dWl0ZXh0IG5hbWU9IlFVSVpQT0RfUVVFU1RZUEVfR1JEIiB2YWx1ZT0iVGVsdCB2b29yIHNjb3JlIi8+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+DQoJCTx1aXRleHQgbmFtZT0iV0FSTklOR01TR19USVRMRVNUUklORyIgdmFsdWU9IldhYXJzY2h1d2luZyBtZXQgYmV0cmVra2luZyB0b3QgcXVpem5hdmlnYXRpZSIvPg0KCQk8dWl0ZXh0IG5hbWU9IldBUk5JTkdNU0dfTVNHU1RSSU5HIiB2YWx1ZT0iVSBoZWJ0IG5pZXQgYWxsZSB2cmFnZW4gaW4gZGV6ZSBxdWl6IGJlYW50d29vcmQuDQoNCk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+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+DQoJCTx1aWZvbnQgbmFtZT0iRk9OVF9QUkVTRU5UQVRJT05OQU1FIiB2YWx1ZT0i5a6L5L2TLTE4MDMwLDE0LGZhbHNlLGZhbHNlLHRydWUiLz4NCgkJPHVpZm9udCBuYW1lPSJGT05UX1BSRVNFTlRFUk5BTUUiIHZhbHVlPSLlrovkvZMtMTgwMzAsMTQsdHJ1ZSxmYWxzZSx0cnVlIi8+DQoJCTx1aWZvbnQgbmFtZT0iRk9OVF9QUkVTRU5URVJUSVRMRSIgdmFsdWU9IuWui+S9ky0xODAzMCwxMyxmYWxzZSxmYWxzZSx0cnVlIi8+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+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+DQoJCTx1aWZvbnQgbmFtZT0iRk9OVF9NU0dCT1hfV0lOVElUTEUiIHZhbHVlPSLlrovkvZMtMTgwMzAsMTIsdHJ1ZSxmYWxzZSx0cnVlIi8+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+DQoJCTx1aWZvbnQgbmFtZT0iRk9OVF9RVUlaUE9EX1FVRVNUSU9OX1NDT1JFIiB2YWx1ZT0i5a6L5L2TLTE4MDMwLDEwLGZhbHNlLGZhbHNlLHRydWUiLz4NCgkJPHVpZm9udCBuYW1lPSJGT05UX1FVSVpQT0RfUVVFU1RJT05fU0NPUkVfVkFMVUUiIHZhbHVlPSLlrovkvZMtMTgwMzAsMTAsdHJ1ZSxmYWxzZSx0cnVlIi8+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+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+S9ky0xODAzMCwxMCxmYWxzZSxmYWxzZSx0cnVlIi8+DQoJCTx1aWZvbnQgbmFtZT0iRk9OVF9RVUlaUE9EX1FVSVpfUVVFU1RJT05fQVRURU1QVEVEX1ZBTFVFIiB2YWx1ZT0i5a6L5L2TLTE4MDMwLDEwLHRydWUsZmFsc2UsdHJ1ZSIvPg0KCQk8dWlmb250IG5hbWU9IkZPTlRfUVVJWlBPRF9RVUlaX1NDT1JFX1RBRyIgdmFsdWU9IuWui+S9ky0xODAzMCwxMix0cnVlLGZhbHNlLHRydWUiLz4NCgkJPHVpZm9udCBuYW1lPSJGT05UX1FVSVpQT0RfUVVJWl9TQ09SRSIgdmFsdWU9IuWui+S9ky0xODAzMCwxMCxmYWxzZSxmYWxzZSx0cnVlIi8+DQoJCTx1aWZvbnQgbmFtZT0iRk9OVF9RVUlaUE9EX1FVSVpfU0NPUkVfVkFMVUUiIHZhbHVlPSLlrovkvZMtMTgwMzAsMTAsdHJ1ZSxmYWxzZSx0cnVlIi8+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+S9ky0xODAzMCwxMCxmYWxzZSxmYWxzZSx0cnVlIi8+DQoJCTx1aWZvbnQgbmFtZT0iRk9OVF9RVUlaUE9EX1FVSVpfUEFTU1NDT1JFX1ZBTFVFIiB2YWx1ZT0i5a6L5L2TLTE4MDMwLDEwLHRydWUsZmFsc2UsdHJ1ZSIvPg0KCQk8IS0tIHVpdGV4dCAtLT4NCgkJPCEtLSBzdWJzdGl0dXRpb246ICVuID09IHNsaWRlIG51bWJlciAtLT4NCgkJPHVpdGV4dCBuYW1lPSJVTk5BTUVEU0xJREVUSVRMRSIgdmFsdWU9IuW5u+eBr+eJhyAlbiIvPg0KCQk8IS0tIHN1YnN0aXR1dGlvbjogJW4gPT0gc2xpZGUgbnVtYmVyIC0tPg0KCQk8IS0tIHN1YnN0aXR1dGlvbjogJXQgPT0gdG90YWwgc2xpZGUgY291bnQgLS0+DQoJCTx1aXRleHQgbmFtZT0iU0NSVUJCQVJTVEFUVVNfU0xJREVJTkZPIiB2YWx1ZT0i5bm754Gv54mHICVuIC8gJXQgfCAiLz4NCgkJPHVpdGV4dCBuYW1lPSJTQ1JVQkJBUlNUQVRVU19TVE9QUEVEIiB2YWx1ZT0i5bey5YGc5q2iIi8+DQoJCTx1aXRleHQgbmFtZT0iU0NSVUJCQVJTVEFUVVNfUExBWUlORyIgdmFsdWU9Iuato+WcqOaSreaUviIvPg0KCQk8dWl0ZXh0IG5hbWU9IlNDUlVCQkFSU1RBVFVTX05PQVVESU8iIHZhbHVlPSLml6Dpn7PpopEiLz4NCgkJPHVpdGV4dCBuYW1lPSJTQ1JVQkJBUlNUQVRVU19WSURQTEFZSU5HIiB2YWx1ZT0i6KeG6aKR5pKt5pS+Ii8+DQoJCTx1aXRleHQgbmFtZT0iU0NSVUJCQVJTVEFUVVNfTE9BRElORyIgdmFsdWU9Iuato+WcqOi9veWFpSIvPg0KCQk8dWl0ZXh0IG5hbWU9IlNDUlVCQkFSU1RBVFVTX0JVRkZFUklORyIgdmFsdWU9Iuato+WcqOi/m+ihjOe8k+WGsuWkhOeQhiIvPg0KCQk8dWl0ZXh0IG5hbWU9IlNDUlVCQkFSU1RBVFVTX1FVRVNUSU9OIiB2YWx1ZT0i5Zue562U6Zeu6aKYIi8+DQoJCTx1aXRleHQgbmFtZT0iU0NSVUJCQVJTVEFUVVNfUkVWSUVXUVVJWiIgdmFsdWU9Iuato+WcqOWuoemYhea1i+mqjCIvPg0KCQk8IS0tIHN1YnN0aXR1dGlvbjogJW0gPT0gbWludXRlcyByZW1haW5pbmcgLS0+DQoJCTwhLS0gc3Vic3RpdHV0aW9uOiAlcyA9PSBzZWNvbmRzIHJlbWFpbmluZyAtLT4NCgkJPHVpdGV4dCBuYW1lPSJFTEFQU0VEIiB2YWx1ZT0i5Ymp5L2ZICVtIOWIhumSnyAlcyDnp5IiLz4NCgkJPHVpdGV4dCBuYW1lPSJOT1RGT1VORCIgdmFsdWU9IuacquaJvuWIsOS7u+S9leWGheWuuSIvPg0KCQk8dWl0ZXh0IG5hbWU9IkFUVEFDSE1FTlRTIiB2YWx1ZT0i6ZmE5Lu2Ii8+DQoJCTwhLS0gc3Vic3RpdHV0aW9uOiAlcCA9PSBjdXJyZW50IHNwZWFrZXIncyB0aXRsZSAtLT4NCgkJPHVpdGV4dCBuYW1lPSJCSU9XSU5fVElUTEUiIHZhbHVlPSLkuKrkurrnroDku4s6ICVwIi8+DQoJCTx1aXRleHQgbmFtZT0iQklPQlROX1RJVExFIiB2YWx1ZT0i5Liq5Lq6566A5LuLIi8+DQoJCTx1aXRleHQgbmFtZT0iRElWSURFUkJUTl9USVRMRSIgdmFsdWU9InwiLz4NCgkJPHVpdGV4dCBuYW1lPSJDT05UQUNUQlROX1RJVExFIiB2YWx1ZT0i6IGU57O75pa55byPIi8+DQoJCTx1aXRleHQgbmFtZT0iVEFCX1FVSVoiIHZhbHVlPSLmtYvpqowiLz4NCgkJPHVpdGV4dCBuYW1lPSJUQUJfT1VUTElORSIgdmFsdWU9IuWkp+e6siIvPg0KCQk8dWl0ZXh0IG5hbWU9IlRBQl9USFVNQiIgdmFsdWU9Iue8qeeVpeWbviIvPg0KCQk8dWl0ZXh0IG5hbWU9IlRBQl9OT1RFUyIgdmFsdWU9IuWkh+azqCIvPg0KCQk8dWl0ZXh0IG5hbWU9IlRBQl9TRUFSQ0giIHZhbHVlPSLmkJzntKIiLz4NCgkJPHVpdGV4dCBuYW1lPSJTTElERV9IRUFESU5HIiB2YWx1ZT0i5bm754Gv54mH5qCH6aKYIi8+DQoJCTx1aXRleHQgbmFtZT0iRFVSQVRJT05fSEVBRElORyIgdmFsdWU9IuaMgee7reaXtumXtCIvPg0KCQk8dWl0ZXh0IG5hbWU9IlNFQVJDSF9IRUFESU5HIiB2YWx1ZT0i5pCc57Si5paH5pysOiIvPg0KCQk8dWl0ZXh0IG5hbWU9IlRIVU1CX0hFQURJTkciIHZhbHVlPSLlubvnga/niYciLz4NCgkJPHVpdGV4dCBuYW1lPSJUSFVNQl9JTkZPIiB2YWx1ZT0i5bm754Gv54mH5qCH6aKYL+aMgee7reaXtumXtCIvPg0KCQk8dWl0ZXh0IG5hbWU9IkFUVEFDSE5BTUVfSEVBRElORyIgdmFsdWU9IuaWh+S7tuWQjSIvPg0KCQk8dWl0ZXh0IG5hbWU9IkFUVEFDSFNJWkVfSEVBRElORyIgdmFsdWU9IuWkp+WwjyIvPg0KCQk8dWl0ZXh0IG5hbWU9IlNMSURFX05PVEVTIiB2YWx1ZT0i5bm754Gv54mH5aSH5rOoIi8+DQoJCTwhLS1xdWl6IHBvZCBhbmQgbWVzc2FnZSBib3ggdGV4dHMtLT4NCgkJPHVpdGV4dCBuYW1lPSJRVUlaUE9EX1FVSVpfQVRURU1QVCIgdmFsdWU9Iua1i+mqjOWwneivleasoeaVsDoiLz4NCgkJPHVpdGV4dCBuYW1lPSJRVUlaUE9EX1FVSVpfQVRURU1QVF9WQUxVRSIgdmFsdWU9IuesrCAlbiDmrKHvvIzlhbEgJXQg5qyhIi8+DQoJCTx1aXRleHQgbmFtZT0iUVVJWlBPRF9RVUlaX1NDT1JFIiB2YWx1ZT0i5b6X5YiGOiIvPg0KCQk8dWl0ZXh0IG5hbWU9IlFVSVpQT0RfUVVJWl9QQVNTU0NPUkUiIHZhbHVlPSLlj4rmoLzliIbmlbA6Ii8+DQoJCTx1aXRleHQgbmFtZT0iUVVJWlBPRF9RVUlaX01BWFNDT1JFIiB2YWx1ZT0i5pyA6auY5YiG5pWwOiIvPg0KCQk8dWl0ZXh0IG5hbWU9IlFVSVpQT0RfUVVFU0FUTVBUX1NUUiIgdmFsdWU9IuWwneivleasoeaVsDog56ysICVuIOasoe+8jOWFsSAldCDmrKEiLz4NCgkJPHVpdGV4dCBuYW1lPSJRVUlaUE9EX1FVRVNUWVBFX1NUUiIgdmFsdWU9Iuexu+WeizogJXMiLz4NCgkJPHVpdGV4dCBuYW1lPSJRVUlaUE9EX1FVRVNUWVBFX0dSRCIgdmFsdWU9IuivhOe6pyIvPg0KCQk8dWl0ZXh0IG5hbWU9IlFVSVpQT0RfUVVFU1RZUEVfU1ZZIiB2YWx1ZT0i6LCD5p+lIi8+DQoJCTx1aXRleHQgbmFtZT0iUVVJWlBPRF9RVUlaQVRNUFRfSU5GIiB2YWx1ZT0i5peg6ZmQIi8+DQoJCTx1aXRleHQgbmFtZT0iUVVJWlBPRF9RVUVTQVRNUFRfSU5GIiB2YWx1ZT0i5peg6ZmQIi8+DQoJCTx1aXRleHQgbmFtZT0iV0FSTklOR01TR19ZRVNTVFJJTkciIHZhbHVlPSLmmK8iLz4NCgkJPHVpdGV4dCBuYW1lPSJXQVJOSU5HTVNHX05PU1RSSU5HIiB2YWx1ZT0i5ZCmIi8+DQoJCTx1aXRleHQgbmFtZT0iV0FSTklOR01TR19USVRMRVNUUklORyIgdmFsdWU9Iua1i+mqjOWvvOiIquitpuWRiiIvPg0KCQk8dWl0ZXh0IG5hbWU9IldBUk5JTkdNU0dfTVNHU1RSSU5HIiB2YWx1ZT0i5q2k5rWL6aqM5Lit5pyJ5pyq5bCd6K+V5L2c562U55qE6Zeu6aKY44CCDQoNCuWNleWHu+KAnOaYr+KAnemAgOWHuuatpOa1i+mqjOOAguWNleWHu+KAnOWQpuKAnee7p+e7rea1i+mqjOOAgiIvPg0KCQk8dWl0ZXh0IG5hbWU9IklORk9STUFUSU9OX0gyNjRfRkxBU0hQTEFZRVIiIHZhbHVlPSLlvZPliY3lronoo4XlnKjmgqjnmoTorqHnrpfmnLrkuIrnmoQgRmxhc2ggUGxheWVyIOeJiOacrOS4jeaUr+aMgeivpeinhumikeOAguWNleWHu+inhumikeWMuuWfn+S4i+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+C5Yqg6ICF5pi+56S65o+Q6KaB5qCPIi8+DQoJCTx1aXRleHQgbmFtZT0iTVVURSIgdmFsdWU9IumdmemfsyIvPg0KCQk8dWl0ZXh0IG5hbWU9IkRPQ1dSQVBfVElUTEUiIHZhbHVlPSJQcmVzZW50ZXIg5paH5Lu26ZmE5Lu2Ii8+DQoJCTx1aXRleHQgbmFtZT0iRE9DV1JBUF9NU0ciIHZhbHVlPSLkv53lrZjliLDmiJHnmoTorqHnrpfmnLoiLz4NCgkJPHVpdGV4dCBuYW1lPSJET0NXUkFQX1BST01QVCIgdmFsdWU9IuWNleWHu+S7peS4i+i9vSIvPg0KCTwvbGFuZ3VhZ2U+DQo8L2NvbmZpZ3VyYXRpb24+DQog"/>
  <p:tag name="MMPROD_UIDATA" val="&lt;database version=&quot;11.0&quot;&gt;&lt;object type=&quot;1&quot; unique_id=&quot;10001&quot;&gt;&lt;property id=&quot;20141&quot; value=&quot;Module 1: Fundamentals&quot;/&gt;&lt;property id=&quot;20144&quot; value=&quot;1&quot;/&gt;&lt;property id=&quot;20146&quot; value=&quot;0&quot;/&gt;&lt;property id=&quot;20147&quot; value=&quot;0&quot;/&gt;&lt;property id=&quot;20148&quot; value=&quot;10&quot;/&gt;&lt;property id=&quot;20180&quot; value=&quot;0&quot;/&gt;&lt;property id=&quot;20181&quot; value=&quot;0&quot;/&gt;&lt;property id=&quot;20182&quot; value=&quot;0&quot;/&gt;&lt;property id=&quot;20183&quot; value=&quot;1&quot;/&gt;&lt;property id=&quot;20184&quot; value=&quot;7&quot;/&gt;&lt;property id=&quot;20193&quot; value=&quot;-1&quot;/&gt;&lt;property id=&quot;20221&quot; value=&quot;C:\Users\Kathleen\Desktop\HSIP Courses\HSIP Prototype\&quot;/&gt;&lt;property id=&quot;20224&quot; value=&quot;C:\Documents and Settings\wmckee\Desktop\NHI stuff&quot;/&gt;&lt;property id=&quot;20225&quot; value=&quot;C:\Documents and Settings\kmonagha.FHWA1\My Documents\WBT Project\310115\Updated Production Modules\Attachments\&quot;/&gt;&lt;property id=&quot;20226&quot; value=&quot;C:\Users\rocky.wehling\Desktop\DEC Program\DRE\PPT\a-DRE_PPT_01 April 2021.pptx&quot;/&gt;&lt;property id=&quot;20250&quot; value=&quot;0&quot;/&gt;&lt;property id=&quot;20251&quot; value=&quot;0&quot;/&gt;&lt;property id=&quot;20259&quot; value=&quot;0&quot;/&gt;&lt;property id=&quot;20262&quot; value=&quot;754406453&quot;/&gt;&lt;object type=&quot;8&quot; unique_id=&quot;10002&quot;&gt;&lt;/object&gt;&lt;object type=&quot;2&quot; unique_id=&quot;10003&quot;&gt;&lt;object type=&quot;3&quot; unique_id=&quot;178550&quot;&gt;&lt;property id=&quot;20148&quot; value=&quot;5&quot;/&gt;&lt;property id=&quot;20300&quot; value=&quot;Slide 2 - &amp;quot;Drug Recognition Expert&amp;quot;&quot;/&gt;&lt;property id=&quot;20307&quot; value=&quot;537&quot;/&gt;&lt;/object&gt;&lt;object type=&quot;3&quot; unique_id=&quot;178552&quot;&gt;&lt;property id=&quot;20148&quot; value=&quot;5&quot;/&gt;&lt;property id=&quot;20300&quot; value=&quot;Slide 4 - &amp;quot;Housekeeping &amp;quot;&quot;/&gt;&lt;property id=&quot;20307&quot; value=&quot;571&quot;/&gt;&lt;/object&gt;&lt;object type=&quot;3&quot; unique_id=&quot;178555&quot;&gt;&lt;property id=&quot;20148&quot; value=&quot;5&quot;/&gt;&lt;property id=&quot;20300&quot; value=&quot;Slide 7 - &amp;quot;Course Goal&amp;quot;&quot;/&gt;&lt;property id=&quot;20307&quot; value=&quot;540&quot;/&gt;&lt;/object&gt;&lt;object type=&quot;3&quot; unique_id=&quot;178557&quot;&gt;&lt;property id=&quot;20148&quot; value=&quot;5&quot;/&gt;&lt;property id=&quot;20300&quot; value=&quot;Slide 10&quot;/&gt;&lt;property id=&quot;20307&quot; value=&quot;541&quot;/&gt;&lt;/object&gt;&lt;object type=&quot;3&quot; unique_id=&quot;178558&quot;&gt;&lt;property id=&quot;20148&quot; value=&quot;5&quot;/&gt;&lt;property id=&quot;20300&quot; value=&quot;Slide 11&quot;/&gt;&lt;property id=&quot;20307&quot; value=&quot;550&quot;/&gt;&lt;/object&gt;&lt;object type=&quot;3&quot; unique_id=&quot;178559&quot;&gt;&lt;property id=&quot;20148&quot; value=&quot;5&quot;/&gt;&lt;property id=&quot;20300&quot; value=&quot;Slide 13&quot;/&gt;&lt;property id=&quot;20307&quot; value=&quot;543&quot;/&gt;&lt;/object&gt;&lt;object type=&quot;3&quot; unique_id=&quot;178560&quot;&gt;&lt;property id=&quot;20148&quot; value=&quot;5&quot;/&gt;&lt;property id=&quot;20300&quot; value=&quot;Slide 12 - &amp;quot;Washington State (2006)&amp;quot;&quot;/&gt;&lt;property id=&quot;20307&quot; value=&quot;555&quot;/&gt;&lt;/object&gt;&lt;object type=&quot;3&quot; unique_id=&quot;178561&quot;&gt;&lt;property id=&quot;20148&quot; value=&quot;5&quot;/&gt;&lt;property id=&quot;20300&quot; value=&quot;Slide 14 - &amp;quot;Drugged-Driving Incidence&amp;quot;&quot;/&gt;&lt;property id=&quot;20307&quot; value=&quot;551&quot;/&gt;&lt;/object&gt;&lt;object type=&quot;3&quot; unique_id=&quot;178564&quot;&gt;&lt;property id=&quot;20148&quot; value=&quot;5&quot;/&gt;&lt;property id=&quot;20300&quot; value=&quot;Slide 16 - &amp;quot;Classroom Training Goals &amp;quot;&quot;/&gt;&lt;property id=&quot;20307&quot; value=&quot;567&quot;/&gt;&lt;/object&gt;&lt;object type=&quot;3&quot; unique_id=&quot;178566&quot;&gt;&lt;property id=&quot;20148&quot; value=&quot;5&quot;/&gt;&lt;property id=&quot;20300&quot; value=&quot;Slide 17 - &amp;quot;Classroom Training Objectives &amp;quot;&quot;/&gt;&lt;property id=&quot;20307&quot; value=&quot;552&quot;/&gt;&lt;/object&gt;&lt;object type=&quot;3&quot; unique_id=&quot;178567&quot;&gt;&lt;property id=&quot;20148&quot; value=&quot;5&quot;/&gt;&lt;property id=&quot;20300&quot; value=&quot;Slide 18 - &amp;quot;Classroom Training Objectives &amp;quot;&quot;/&gt;&lt;property id=&quot;20307&quot; value=&quot;556&quot;/&gt;&lt;/object&gt;&lt;object type=&quot;3&quot; unique_id=&quot;178569&quot;&gt;&lt;property id=&quot;20148&quot; value=&quot;5&quot;/&gt;&lt;property id=&quot;20300&quot; value=&quot;Slide 19 - &amp;quot;Course Content  &amp;quot;&quot;/&gt;&lt;property id=&quot;20307&quot; value=&quot;558&quot;/&gt;&lt;/object&gt;&lt;object type=&quot;3&quot; unique_id=&quot;178570&quot;&gt;&lt;property id=&quot;20148&quot; value=&quot;5&quot;/&gt;&lt;property id=&quot;20300&quot; value=&quot;Slide 20 - &amp;quot;Course Content&amp;quot;&quot;/&gt;&lt;property id=&quot;20307&quot; value=&quot;569&quot;/&gt;&lt;/object&gt;&lt;object type=&quot;3&quot; unique_id=&quot;178574&quot;&gt;&lt;property id=&quot;20148&quot; value=&quot;5&quot;/&gt;&lt;property id=&quot;20300&quot; value=&quot;Slide 22 - &amp;quot;Participant Manual &amp;quot;&quot;/&gt;&lt;property id=&quot;20307&quot; value=&quot;560&quot;/&gt;&lt;/object&gt;&lt;object type=&quot;3&quot; unique_id=&quot;178575&quot;&gt;&lt;property id=&quot;20148&quot; value=&quot;5&quot;/&gt;&lt;property id=&quot;20300&quot; value=&quot;Slide 23 - &amp;quot;Criteria for Passing &amp;quot;&quot;/&gt;&lt;property id=&quot;20307&quot; value=&quot;561&quot;/&gt;&lt;/object&gt;&lt;object type=&quot;3&quot; unique_id=&quot;178576&quot;&gt;&lt;property id=&quot;20148&quot; value=&quot;5&quot;/&gt;&lt;property id=&quot;20300&quot; value=&quot;Slide 24 - &amp;quot;Glossary of Terms &amp;quot;&quot;/&gt;&lt;property id=&quot;20307&quot; value=&quot;554&quot;/&gt;&lt;/object&gt;&lt;object type=&quot;3&quot; unique_id=&quot;178578&quot;&gt;&lt;property id=&quot;20148&quot; value=&quot;5&quot;/&gt;&lt;property id=&quot;20300&quot; value=&quot;Slide 25 - &amp;quot;QUESTIONS AND PRE-TEST&amp;quot;&quot;/&gt;&lt;property id=&quot;20307&quot; value=&quot;549&quot;/&gt;&lt;/object&gt;&lt;object type=&quot;3&quot; unique_id=&quot;178936&quot;&gt;&lt;property id=&quot;20148&quot; value=&quot;5&quot;/&gt;&lt;property id=&quot;20300&quot; value=&quot;Slide 1&quot;/&gt;&lt;property id=&quot;20307&quot; value=&quot;575&quot;/&gt;&lt;/object&gt;&lt;object type=&quot;3&quot; unique_id=&quot;178937&quot;&gt;&lt;property id=&quot;20148&quot; value=&quot;5&quot;/&gt;&lt;property id=&quot;20300&quot; value=&quot;Slide 3 - &amp;quot;Learning Objectives&amp;quot;&quot;/&gt;&lt;property id=&quot;20307&quot; value=&quot;584&quot;/&gt;&lt;/object&gt;&lt;object type=&quot;3&quot; unique_id=&quot;178938&quot;&gt;&lt;property id=&quot;20148&quot; value=&quot;5&quot;/&gt;&lt;property id=&quot;20300&quot; value=&quot;Slide 5 - &amp;quot;Participant Introductions &amp;quot;&quot;/&gt;&lt;property id=&quot;20307&quot; value=&quot;585&quot;/&gt;&lt;/object&gt;&lt;object type=&quot;3&quot; unique_id=&quot;178939&quot;&gt;&lt;property id=&quot;20148&quot; value=&quot;5&quot;/&gt;&lt;property id=&quot;20300&quot; value=&quot;Slide 6 - &amp;quot;Drug Recognition Expert (DRE) Certification Phases&amp;quot;&quot;/&gt;&lt;property id=&quot;20307&quot; value=&quot;576&quot;/&gt;&lt;/object&gt;&lt;object type=&quot;3&quot; unique_id=&quot;178940&quot;&gt;&lt;property id=&quot;20148&quot; value=&quot;5&quot;/&gt;&lt;property id=&quot;20300&quot; value=&quot;Slide 8&quot;/&gt;&lt;property id=&quot;20307&quot; value=&quot;583&quot;/&gt;&lt;/object&gt;&lt;object type=&quot;3&quot; unique_id=&quot;178941&quot;&gt;&lt;property id=&quot;20148&quot; value=&quot;5&quot;/&gt;&lt;property id=&quot;20300&quot; value=&quot;Slide 9 - &amp;quot;Incidence of  Drug-Impaired Driving&amp;quot;&quot;/&gt;&lt;property id=&quot;20307&quot; value=&quot;579&quot;/&gt;&lt;/object&gt;&lt;object type=&quot;3&quot; unique_id=&quot;178942&quot;&gt;&lt;property id=&quot;20148&quot; value=&quot;5&quot;/&gt;&lt;property id=&quot;20300&quot; value=&quot;Slide 15 - &amp;quot;DEC Program &amp;quot;&quot;/&gt;&lt;property id=&quot;20307&quot; value=&quot;580&quot;/&gt;&lt;/object&gt;&lt;object type=&quot;3&quot; unique_id=&quot;178943&quot;&gt;&lt;property id=&quot;20148&quot; value=&quot;5&quot;/&gt;&lt;property id=&quot;20300&quot; value=&quot;Slide 21 - &amp;quot;Course Activities &amp;quot;&quot;/&gt;&lt;property id=&quot;20307&quot; value=&quot;581&quot;/&gt;&lt;/object&gt;&lt;/object&gt;&lt;object type=&quot;4&quot; unique_id=&quot;14482&quot;&gt;&lt;object type=&quot;5&quot; unique_id=&quot;178546&quot;&gt;&lt;property id=&quot;20149&quot; value=&quot;Highway Safety Improvement Program&quot;/&gt;&lt;property id=&quot;20150&quot; value=&quot;Data Driven Solutions&quot;/&gt;&lt;property id=&quot;20159&quot; value=&quot;logo.png&quot;/&gt;&lt;/object&gt;&lt;/object&gt;&lt;object type=&quot;10&quot; unique_id=&quot;176290&quot;&gt;&lt;object type=&quot;11&quot; unique_id=&quot;176291&quot;&gt;&lt;property id=&quot;20180&quot; value=&quot;1&quot;/&gt;&lt;property id=&quot;20181&quot; value=&quot;1&quot;/&gt;&lt;property id=&quot;20182&quot; value=&quot;0&quot;/&gt;&lt;property id=&quot;20183&quot; value=&quot;1&quot;/&gt;&lt;/object&gt;&lt;object type=&quot;12&quot; unique_id=&quot;176308&quot;&gt;&lt;/object&gt;&lt;/object&gt;&lt;/object&gt;&lt;/database&gt;"/>
  <p:tag name="ARTICULATE_DESIGN_ID_3_DEFAULT DESIGN" val="RrY0lBzj"/>
  <p:tag name="SECTOMILLISECCONVERTED" val="1"/>
  <p:tag name="ARTICULATE_DESIGN_ID_DRE" val="9XyLxvjb"/>
  <p:tag name="ARTICULATE_SLIDE_COUNT" val="22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DRE">
  <a:themeElements>
    <a:clrScheme name="DEC">
      <a:dk1>
        <a:srgbClr val="003D7D"/>
      </a:dk1>
      <a:lt1>
        <a:srgbClr val="FFFFFF"/>
      </a:lt1>
      <a:dk2>
        <a:srgbClr val="003D7D"/>
      </a:dk2>
      <a:lt2>
        <a:srgbClr val="38939B"/>
      </a:lt2>
      <a:accent1>
        <a:srgbClr val="F49415"/>
      </a:accent1>
      <a:accent2>
        <a:srgbClr val="FFC100"/>
      </a:accent2>
      <a:accent3>
        <a:srgbClr val="000000"/>
      </a:accent3>
      <a:accent4>
        <a:srgbClr val="00336A"/>
      </a:accent4>
      <a:accent5>
        <a:srgbClr val="CC0000"/>
      </a:accent5>
      <a:accent6>
        <a:srgbClr val="164794"/>
      </a:accent6>
      <a:hlink>
        <a:srgbClr val="002D5D"/>
      </a:hlink>
      <a:folHlink>
        <a:srgbClr val="1788FF"/>
      </a:folHlink>
    </a:clrScheme>
    <a:fontScheme name="DRE Fo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E" id="{8CC4B0B3-5163-4679-B833-3280A1D51F42}" vid="{201E2C93-1949-41FB-9CC4-DE76C7BC56D1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31DCCF0BBFCB640886DBD6AA5C4DF7C" ma:contentTypeVersion="20" ma:contentTypeDescription="Create a new document." ma:contentTypeScope="" ma:versionID="c48114ac0c51b36d66285bf2f6f44c61">
  <xsd:schema xmlns:xsd="http://www.w3.org/2001/XMLSchema" xmlns:xs="http://www.w3.org/2001/XMLSchema" xmlns:p="http://schemas.microsoft.com/office/2006/metadata/properties" xmlns:ns1="http://schemas.microsoft.com/sharepoint/v3" xmlns:ns2="d1f51b4b-47f1-4e3b-a064-a1e52dfcf961" xmlns:ns3="bb67591a-a4e0-4be5-8606-6b03c887204c" targetNamespace="http://schemas.microsoft.com/office/2006/metadata/properties" ma:root="true" ma:fieldsID="5d29e4caccaf2cf77bae175b74f9e921" ns1:_="" ns2:_="" ns3:_="">
    <xsd:import namespace="http://schemas.microsoft.com/sharepoint/v3"/>
    <xsd:import namespace="d1f51b4b-47f1-4e3b-a064-a1e52dfcf961"/>
    <xsd:import namespace="bb67591a-a4e0-4be5-8606-6b03c887204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LengthInSeconds" minOccurs="0"/>
                <xsd:element ref="ns1:_ip_UnifiedCompliancePolicyProperties" minOccurs="0"/>
                <xsd:element ref="ns1:_ip_UnifiedCompliancePolicyUIAc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2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3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51b4b-47f1-4e3b-a064-a1e52dfcf9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2fb2d66a-8a76-45f0-bdd8-73588bd3e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67591a-a4e0-4be5-8606-6b03c887204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05b25a2b-8c2b-4d04-9457-f84f85fcc237}" ma:internalName="TaxCatchAll" ma:showField="CatchAllData" ma:web="bb67591a-a4e0-4be5-8606-6b03c887204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2DA6BA-89A3-45A8-875E-73942308B002}"/>
</file>

<file path=customXml/itemProps2.xml><?xml version="1.0" encoding="utf-8"?>
<ds:datastoreItem xmlns:ds="http://schemas.openxmlformats.org/officeDocument/2006/customXml" ds:itemID="{5BCC23F0-66E9-42A6-8A0E-3109ABC0CCA9}"/>
</file>

<file path=docProps/app.xml><?xml version="1.0" encoding="utf-8"?>
<Properties xmlns="http://schemas.openxmlformats.org/officeDocument/2006/extended-properties" xmlns:vt="http://schemas.openxmlformats.org/officeDocument/2006/docPropsVTypes">
  <Template>nhi_wbt_module_template_v1_2007</Template>
  <TotalTime>42119</TotalTime>
  <Words>641</Words>
  <Application>Microsoft Office PowerPoint</Application>
  <PresentationFormat>On-screen Show (4:3)</PresentationFormat>
  <Paragraphs>252</Paragraphs>
  <Slides>21</Slides>
  <Notes>21</Notes>
  <HiddenSlides>0</HiddenSlides>
  <MMClips>1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0" baseType="lpstr">
      <vt:lpstr>Arial</vt:lpstr>
      <vt:lpstr>Arial Black</vt:lpstr>
      <vt:lpstr>Arial Narrow</vt:lpstr>
      <vt:lpstr>Calibri</vt:lpstr>
      <vt:lpstr>Courier New</vt:lpstr>
      <vt:lpstr>Trebuchet MS</vt:lpstr>
      <vt:lpstr>Wingdings 2</vt:lpstr>
      <vt:lpstr>DRE</vt:lpstr>
      <vt:lpstr>Drawing</vt:lpstr>
      <vt:lpstr>Session 14 </vt:lpstr>
      <vt:lpstr>Learning Objectives</vt:lpstr>
      <vt:lpstr>Overview of Hallucinogens</vt:lpstr>
      <vt:lpstr>Synesthesia</vt:lpstr>
      <vt:lpstr>Sensory Perceptions</vt:lpstr>
      <vt:lpstr>Hallucinogens Sub-Categories</vt:lpstr>
      <vt:lpstr>Natural Hallucinogens</vt:lpstr>
      <vt:lpstr>Synthetically-Manufactured Hallucinogens</vt:lpstr>
      <vt:lpstr>Psychedelic Amphetamines</vt:lpstr>
      <vt:lpstr>Methods of Administration</vt:lpstr>
      <vt:lpstr>Possible Effects of Hallucinogens </vt:lpstr>
      <vt:lpstr>Salvia Divinorum Effects</vt:lpstr>
      <vt:lpstr>Time Factors of Hallucinogens </vt:lpstr>
      <vt:lpstr>Overdose Signs and Symptoms</vt:lpstr>
      <vt:lpstr>Hallucinogen Symptomatology Chart</vt:lpstr>
      <vt:lpstr>Evaluation of Subjects Under the Influence of Hallucinogens</vt:lpstr>
      <vt:lpstr>Drug Evaluation and Classification</vt:lpstr>
      <vt:lpstr>Hallucinogens</vt:lpstr>
      <vt:lpstr>Questions?</vt:lpstr>
      <vt:lpstr>Test Your Knowledge</vt:lpstr>
      <vt:lpstr>Test Your Knowledge</vt:lpstr>
    </vt:vector>
  </TitlesOfParts>
  <Company>Self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rocky.wehling@dot.gov</dc:creator>
  <cp:lastModifiedBy>Ziegler, Amy (TSI)</cp:lastModifiedBy>
  <cp:revision>997</cp:revision>
  <cp:lastPrinted>2013-11-20T14:46:01Z</cp:lastPrinted>
  <dcterms:created xsi:type="dcterms:W3CDTF">2005-12-09T17:41:03Z</dcterms:created>
  <dcterms:modified xsi:type="dcterms:W3CDTF">2022-09-21T16:40:42Z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EDD9F51A-9A8A-4D41-9E98-1210D29BB359</vt:lpwstr>
  </property>
  <property fmtid="{D5CDD505-2E9C-101B-9397-08002B2CF9AE}" pid="3" name="ArticulatePath">
    <vt:lpwstr>DRE_PPT_01 January 2020</vt:lpwstr>
  </property>
</Properties>
</file>