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12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13.xml" ContentType="application/vnd.openxmlformats-officedocument.presentationml.tags+xml"/>
  <Override PartName="/ppt/tags/tag9.xml" ContentType="application/vnd.openxmlformats-officedocument.presentationml.tags+xml"/>
  <Override PartName="/ppt/tags/tag15.xml" ContentType="application/vnd.openxmlformats-officedocument.presentationml.tags+xml"/>
  <Override PartName="/ppt/tags/tag6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10"/>
  </p:notesMasterIdLst>
  <p:handoutMasterIdLst>
    <p:handoutMasterId r:id="rId11"/>
  </p:handoutMasterIdLst>
  <p:sldIdLst>
    <p:sldId id="558" r:id="rId2"/>
    <p:sldId id="559" r:id="rId3"/>
    <p:sldId id="560" r:id="rId4"/>
    <p:sldId id="571" r:id="rId5"/>
    <p:sldId id="572" r:id="rId6"/>
    <p:sldId id="573" r:id="rId7"/>
    <p:sldId id="574" r:id="rId8"/>
    <p:sldId id="567" r:id="rId9"/>
  </p:sldIdLst>
  <p:sldSz cx="9144000" cy="6858000" type="screen4x3"/>
  <p:notesSz cx="7315200" cy="96012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13358" y="3116455"/>
            <a:ext cx="6511697" cy="6044034"/>
          </a:xfrm>
        </p:spPr>
        <p:txBody>
          <a:bodyPr/>
          <a:lstStyle/>
          <a:p>
            <a:endParaRPr lang="en-US" altLang="en-US" b="1" i="1" dirty="0">
              <a:latin typeface="+mn-lt"/>
              <a:ea typeface="Calibri" pitchFamily="34" charset="0"/>
              <a:cs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1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684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2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042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3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168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4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74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5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366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6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40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7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124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5"/>
            <a:ext cx="6474119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18</a:t>
            </a:r>
          </a:p>
          <a:p>
            <a:pPr>
              <a:defRPr/>
            </a:pPr>
            <a:r>
              <a:rPr lang="en-US"/>
              <a:t>Page </a:t>
            </a:r>
            <a:fld id="{662385F0-1D24-4C8F-A140-0C762891C7CA}" type="slidenum">
              <a:rPr lang="en-US" smtClean="0"/>
              <a:pPr>
                <a:defRPr/>
              </a:pPr>
              <a:t>8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63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399"/>
            <a:ext cx="3810000" cy="47035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47035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290513" indent="-290513"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18-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18-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0" y="28991"/>
            <a:ext cx="8262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18: Practice - Test Interpretation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6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569913" indent="-338138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914400" indent="-352425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258888" indent="-357188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204661" y="1754632"/>
            <a:ext cx="3657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kern="0" dirty="0">
                <a:solidFill>
                  <a:schemeClr val="tx2"/>
                </a:solidFill>
              </a:rPr>
              <a:t>Session 18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46049" y="2808288"/>
            <a:ext cx="38574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Practice - </a:t>
            </a:r>
            <a:b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Test Interpretation</a:t>
            </a:r>
          </a:p>
        </p:txBody>
      </p:sp>
      <p:pic>
        <p:nvPicPr>
          <p:cNvPr id="7" name="Picture 7" descr="laura and ti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1018" y="1608859"/>
            <a:ext cx="4491038" cy="2862263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9F90F1C-8D90-4BE0-B3EA-AEC369A41350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17BAD64D-187D-4219-9685-2F671697AF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8540A36-DE2E-48AF-BE05-2142DD8CD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09C6E27-9C27-498D-99C7-EBC062176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86817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 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/>
              <a:t>Analyze results of a complete drug influence evaluation and identify category(</a:t>
            </a:r>
            <a:r>
              <a:rPr lang="en-US" altLang="en-US" dirty="0" err="1"/>
              <a:t>ies</a:t>
            </a:r>
            <a:r>
              <a:rPr lang="en-US" altLang="en-US" dirty="0"/>
              <a:t>) of drugs affecting individual examined</a:t>
            </a:r>
          </a:p>
          <a:p>
            <a:pPr lvl="1"/>
            <a:r>
              <a:rPr lang="en-US" altLang="en-US" dirty="0"/>
              <a:t>Articulate basis for drug category identification</a:t>
            </a:r>
          </a:p>
          <a:p>
            <a:endParaRPr lang="en-US" alt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202A7FA-9A95-4E8D-ADD0-1B23BEA3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18-</a:t>
            </a:r>
            <a:fld id="{DA88165B-7D3D-4EA8-A6DB-F48E3CEFC5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021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322879" y="1537867"/>
            <a:ext cx="4052887" cy="3349625"/>
          </a:xfrm>
        </p:spPr>
        <p:txBody>
          <a:bodyPr/>
          <a:lstStyle/>
          <a:p>
            <a:r>
              <a:rPr lang="en-US" altLang="en-US" dirty="0"/>
              <a:t>Practice: Test Interpretation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No. 1: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Martinez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1B5B-7551-4CE8-A660-E9CCEA020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18-</a:t>
            </a:r>
            <a:fld id="{DA88165B-7D3D-4EA8-A6DB-F48E3CEFC5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055746-7DE6-404D-82A2-20DD7A126B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880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322879" y="1537867"/>
            <a:ext cx="4052887" cy="3349625"/>
          </a:xfrm>
        </p:spPr>
        <p:txBody>
          <a:bodyPr/>
          <a:lstStyle/>
          <a:p>
            <a:r>
              <a:rPr lang="en-US" altLang="en-US" dirty="0"/>
              <a:t>Practice: Test Interpretation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No. 2: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Groves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8617B3-A5A4-47D6-BA94-5AC200658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18-</a:t>
            </a:r>
            <a:fld id="{DA88165B-7D3D-4EA8-A6DB-F48E3CEFC5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7B6B64-A9AE-41B8-AC61-3839F31EB3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63503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322879" y="1537867"/>
            <a:ext cx="4052887" cy="3349625"/>
          </a:xfrm>
        </p:spPr>
        <p:txBody>
          <a:bodyPr/>
          <a:lstStyle/>
          <a:p>
            <a:r>
              <a:rPr lang="en-US" altLang="en-US" dirty="0"/>
              <a:t>Practice: Test Interpretation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No. 3: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 err="1">
                <a:solidFill>
                  <a:schemeClr val="accent3"/>
                </a:solidFill>
              </a:rPr>
              <a:t>Hatos</a:t>
            </a:r>
            <a:endParaRPr lang="en-US" altLang="en-US" sz="2600" b="0" dirty="0">
              <a:solidFill>
                <a:schemeClr val="accent3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14D65-CA8A-4162-84FF-5B8377D9A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18-</a:t>
            </a:r>
            <a:fld id="{DA88165B-7D3D-4EA8-A6DB-F48E3CEFC56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54AD95-FFF1-4A97-A2BC-07537B2003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9069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322879" y="1537867"/>
            <a:ext cx="4052887" cy="3349625"/>
          </a:xfrm>
        </p:spPr>
        <p:txBody>
          <a:bodyPr/>
          <a:lstStyle/>
          <a:p>
            <a:r>
              <a:rPr lang="en-US" altLang="en-US" dirty="0"/>
              <a:t>Practice: Test Interpretation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No. 4: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Jackson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F1680-6F94-4B8B-9672-08C5A2A5F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18-</a:t>
            </a:r>
            <a:fld id="{DA88165B-7D3D-4EA8-A6DB-F48E3CEFC56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78BD24-9AC5-4A6D-A0D6-801685B2D3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2964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07A5888-52E6-4174-B0C1-07BCBEAA86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322879" y="1537867"/>
            <a:ext cx="4052887" cy="3349625"/>
          </a:xfrm>
        </p:spPr>
        <p:txBody>
          <a:bodyPr/>
          <a:lstStyle/>
          <a:p>
            <a:r>
              <a:rPr lang="en-US" altLang="en-US" dirty="0"/>
              <a:t>Practice: Test Interpretation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No. 5: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Stevens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7C0F5-C92F-47FC-9E70-98DC1691A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18-</a:t>
            </a:r>
            <a:fld id="{DA88165B-7D3D-4EA8-A6DB-F48E3CEFC56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8564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F75D22-3DC4-4527-AA07-61A66B68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18-</a:t>
            </a:r>
            <a:fld id="{DA88165B-7D3D-4EA8-A6DB-F48E3CEFC56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838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DB68DAD4-3CA0-4A9B-AB71-0D259568B292}"/>
</file>

<file path=customXml/itemProps2.xml><?xml version="1.0" encoding="utf-8"?>
<ds:datastoreItem xmlns:ds="http://schemas.openxmlformats.org/officeDocument/2006/customXml" ds:itemID="{4033FA55-3007-412A-AA3C-44F9505F0B56}"/>
</file>

<file path=customXml/itemProps3.xml><?xml version="1.0" encoding="utf-8"?>
<ds:datastoreItem xmlns:ds="http://schemas.openxmlformats.org/officeDocument/2006/customXml" ds:itemID="{16FF849F-9E1F-496E-AB1A-2B58D23C411A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41888</TotalTime>
  <Words>244</Words>
  <Application>Microsoft Office PowerPoint</Application>
  <PresentationFormat>On-screen Show (4:3)</PresentationFormat>
  <Paragraphs>66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PowerPoint Presentation</vt:lpstr>
      <vt:lpstr>Learning Objectives </vt:lpstr>
      <vt:lpstr>Practice: Test Interpretation  Case No. 1: Martinez</vt:lpstr>
      <vt:lpstr>Practice: Test Interpretation  Case No. 2: Groves</vt:lpstr>
      <vt:lpstr>Practice: Test Interpretation  Case No. 3: Hatos</vt:lpstr>
      <vt:lpstr>Practice: Test Interpretation  Case No. 4: Jackson</vt:lpstr>
      <vt:lpstr>Practice: Test Interpretation  Case No. 5: Stevens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984</cp:revision>
  <cp:lastPrinted>2013-11-20T14:46:01Z</cp:lastPrinted>
  <dcterms:created xsi:type="dcterms:W3CDTF">2005-12-09T17:41:03Z</dcterms:created>
  <dcterms:modified xsi:type="dcterms:W3CDTF">2022-09-21T16:45:08Z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