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0" r:id="rId1"/>
  </p:sldMasterIdLst>
  <p:notesMasterIdLst>
    <p:notesMasterId r:id="rId18"/>
  </p:notesMasterIdLst>
  <p:handoutMasterIdLst>
    <p:handoutMasterId r:id="rId19"/>
  </p:handoutMasterIdLst>
  <p:sldIdLst>
    <p:sldId id="539" r:id="rId2"/>
    <p:sldId id="538" r:id="rId3"/>
    <p:sldId id="590" r:id="rId4"/>
    <p:sldId id="574" r:id="rId5"/>
    <p:sldId id="576" r:id="rId6"/>
    <p:sldId id="578" r:id="rId7"/>
    <p:sldId id="592" r:id="rId8"/>
    <p:sldId id="579" r:id="rId9"/>
    <p:sldId id="600" r:id="rId10"/>
    <p:sldId id="601" r:id="rId11"/>
    <p:sldId id="603" r:id="rId12"/>
    <p:sldId id="584" r:id="rId13"/>
    <p:sldId id="596" r:id="rId14"/>
    <p:sldId id="597" r:id="rId15"/>
    <p:sldId id="571" r:id="rId16"/>
    <p:sldId id="595" r:id="rId17"/>
  </p:sldIdLst>
  <p:sldSz cx="9144000" cy="6858000" type="screen4x3"/>
  <p:notesSz cx="7315200" cy="9601200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50">
          <p15:clr>
            <a:srgbClr val="A4A3A4"/>
          </p15:clr>
        </p15:guide>
        <p15:guide id="2" pos="2257">
          <p15:clr>
            <a:srgbClr val="A4A3A4"/>
          </p15:clr>
        </p15:guide>
        <p15:guide id="3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7E8EC"/>
    <a:srgbClr val="000000"/>
    <a:srgbClr val="00516F"/>
    <a:srgbClr val="002060"/>
    <a:srgbClr val="C1E0FF"/>
    <a:srgbClr val="0056AC"/>
    <a:srgbClr val="B5ECF9"/>
    <a:srgbClr val="0071E2"/>
    <a:srgbClr val="E0F3F4"/>
    <a:srgbClr val="8BC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E3906-76B5-724D-BDDB-7079F88D34CF}" v="13" dt="2023-01-26T14:52:44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05" autoAdjust="0"/>
    <p:restoredTop sz="95918" autoAdjust="0"/>
  </p:normalViewPr>
  <p:slideViewPr>
    <p:cSldViewPr snapToGrid="0">
      <p:cViewPr>
        <p:scale>
          <a:sx n="82" d="100"/>
          <a:sy n="82" d="100"/>
        </p:scale>
        <p:origin x="2648" y="1048"/>
      </p:cViewPr>
      <p:guideLst>
        <p:guide orient="horz" pos="3950"/>
        <p:guide pos="2257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804" y="132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le Clark" userId="8386f11d-aac6-4cfc-9b3b-2b64aed7b16f" providerId="ADAL" clId="{5BEE3906-76B5-724D-BDDB-7079F88D34CF}"/>
    <pc:docChg chg="modSld">
      <pc:chgData name="Kyle Clark" userId="8386f11d-aac6-4cfc-9b3b-2b64aed7b16f" providerId="ADAL" clId="{5BEE3906-76B5-724D-BDDB-7079F88D34CF}" dt="2023-01-26T14:52:50.002" v="25" actId="1076"/>
      <pc:docMkLst>
        <pc:docMk/>
      </pc:docMkLst>
      <pc:sldChg chg="modSp mod">
        <pc:chgData name="Kyle Clark" userId="8386f11d-aac6-4cfc-9b3b-2b64aed7b16f" providerId="ADAL" clId="{5BEE3906-76B5-724D-BDDB-7079F88D34CF}" dt="2023-01-26T14:52:50.002" v="25" actId="1076"/>
        <pc:sldMkLst>
          <pc:docMk/>
          <pc:sldMk cId="2851099620" sldId="603"/>
        </pc:sldMkLst>
        <pc:spChg chg="mod">
          <ac:chgData name="Kyle Clark" userId="8386f11d-aac6-4cfc-9b3b-2b64aed7b16f" providerId="ADAL" clId="{5BEE3906-76B5-724D-BDDB-7079F88D34CF}" dt="2023-01-26T14:50:00.436" v="11" actId="167"/>
          <ac:spMkLst>
            <pc:docMk/>
            <pc:sldMk cId="2851099620" sldId="603"/>
            <ac:spMk id="6" creationId="{00000000-0000-0000-0000-000000000000}"/>
          </ac:spMkLst>
        </pc:spChg>
        <pc:spChg chg="mod">
          <ac:chgData name="Kyle Clark" userId="8386f11d-aac6-4cfc-9b3b-2b64aed7b16f" providerId="ADAL" clId="{5BEE3906-76B5-724D-BDDB-7079F88D34CF}" dt="2023-01-26T14:52:06.828" v="18" actId="167"/>
          <ac:spMkLst>
            <pc:docMk/>
            <pc:sldMk cId="2851099620" sldId="603"/>
            <ac:spMk id="7" creationId="{00000000-0000-0000-0000-000000000000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8" creationId="{918CD763-4E08-4C2B-A39F-C2FFB601486B}"/>
          </ac:spMkLst>
        </pc:spChg>
        <pc:spChg chg="mod">
          <ac:chgData name="Kyle Clark" userId="8386f11d-aac6-4cfc-9b3b-2b64aed7b16f" providerId="ADAL" clId="{5BEE3906-76B5-724D-BDDB-7079F88D34CF}" dt="2023-01-26T14:51:56.328" v="16" actId="1037"/>
          <ac:spMkLst>
            <pc:docMk/>
            <pc:sldMk cId="2851099620" sldId="603"/>
            <ac:spMk id="10" creationId="{86D94BBC-3D14-4406-9F0C-B47B9CB3635A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1" creationId="{F26FDFAF-96D7-4B5D-88E2-EF67913F8C77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2" creationId="{4BC3FE87-C329-4658-B3CA-A17E5EFBA20E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3" creationId="{CFBBBE51-8560-4388-83D8-C54CE558698B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4" creationId="{EE9FE9AF-63A0-4AEF-A046-5427A754F798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5" creationId="{28B61820-AF9B-4873-BABA-D7DC71B54B50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6" creationId="{6F5EACD3-4CD2-4CD3-B582-E8A94A1D8D73}"/>
          </ac:spMkLst>
        </pc:spChg>
        <pc:spChg chg="mod">
          <ac:chgData name="Kyle Clark" userId="8386f11d-aac6-4cfc-9b3b-2b64aed7b16f" providerId="ADAL" clId="{5BEE3906-76B5-724D-BDDB-7079F88D34CF}" dt="2023-01-26T14:51:45.702" v="14" actId="1076"/>
          <ac:spMkLst>
            <pc:docMk/>
            <pc:sldMk cId="2851099620" sldId="603"/>
            <ac:spMk id="17" creationId="{D620A313-A880-400E-86B4-79379A1ADD46}"/>
          </ac:spMkLst>
        </pc:spChg>
        <pc:spChg chg="mod">
          <ac:chgData name="Kyle Clark" userId="8386f11d-aac6-4cfc-9b3b-2b64aed7b16f" providerId="ADAL" clId="{5BEE3906-76B5-724D-BDDB-7079F88D34CF}" dt="2023-01-26T14:52:50.002" v="25" actId="1076"/>
          <ac:spMkLst>
            <pc:docMk/>
            <pc:sldMk cId="2851099620" sldId="603"/>
            <ac:spMk id="18" creationId="{D00C5CA4-C648-4A77-B9E8-CB03A38ED880}"/>
          </ac:spMkLst>
        </pc:spChg>
        <pc:spChg chg="mod">
          <ac:chgData name="Kyle Clark" userId="8386f11d-aac6-4cfc-9b3b-2b64aed7b16f" providerId="ADAL" clId="{5BEE3906-76B5-724D-BDDB-7079F88D34CF}" dt="2023-01-26T14:50:25.856" v="12" actId="167"/>
          <ac:spMkLst>
            <pc:docMk/>
            <pc:sldMk cId="2851099620" sldId="603"/>
            <ac:spMk id="19" creationId="{2DACBFD9-449A-4E12-9CA5-1456DEC1D0C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BC982F-AA4E-4E17-9BE3-FCD2E928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900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5013" y="471488"/>
            <a:ext cx="3305175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90144" y="3116455"/>
            <a:ext cx="6534912" cy="60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5648" y="9160489"/>
            <a:ext cx="3803904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n-US" dirty="0"/>
              <a:t>Drug Recognition Expert 7-Day School</a:t>
            </a:r>
          </a:p>
          <a:p>
            <a:pPr algn="ctr">
              <a:defRPr/>
            </a:pPr>
            <a:r>
              <a:rPr lang="en-US" dirty="0"/>
              <a:t>Introduction and Overview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59552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algn="r"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Session 1</a:t>
            </a:r>
          </a:p>
          <a:p>
            <a:pPr>
              <a:defRPr/>
            </a:pPr>
            <a:r>
              <a:rPr lang="en-US" dirty="0"/>
              <a:t>Page </a:t>
            </a:r>
            <a:fld id="{5A44A6A0-AF83-4D8A-9E0F-871DE4311F47}" type="slidenum">
              <a:rPr lang="en-US" smtClean="0"/>
              <a:pPr>
                <a:defRPr/>
              </a:pPr>
              <a:t>‹#›</a:t>
            </a:fld>
            <a:r>
              <a:rPr lang="en-US" dirty="0"/>
              <a:t> of 40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0" y="9160489"/>
            <a:ext cx="1755648" cy="377752"/>
          </a:xfrm>
          <a:prstGeom prst="rect">
            <a:avLst/>
          </a:prstGeom>
        </p:spPr>
        <p:txBody>
          <a:bodyPr vert="horz" lIns="95747" tIns="47873" rIns="95747" bIns="47873" rtlCol="0" anchor="t"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Revised:</a:t>
            </a:r>
          </a:p>
          <a:p>
            <a:pPr algn="l"/>
            <a:r>
              <a:rPr lang="en-US" dirty="0"/>
              <a:t>02/2018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" y="3022017"/>
            <a:ext cx="6339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6116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xfrm>
            <a:off x="582615" y="4560891"/>
            <a:ext cx="6186487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10</a:t>
            </a:fld>
            <a:r>
              <a:rPr lang="en-US"/>
              <a:t> of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78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11</a:t>
            </a:fld>
            <a:r>
              <a:rPr lang="en-US"/>
              <a:t> of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749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12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06400" y="3116455"/>
            <a:ext cx="6518656" cy="604403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13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14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15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16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>
            <a:noAutofit/>
          </a:bodyPr>
          <a:lstStyle/>
          <a:p>
            <a:pPr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+mn-lt"/>
              <a:ea typeface="Calibri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2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7200" y="3116455"/>
            <a:ext cx="6467856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3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080819"/>
            <a:ext cx="6477000" cy="6044034"/>
          </a:xfrm>
        </p:spPr>
        <p:txBody>
          <a:bodyPr>
            <a:noAutofit/>
          </a:bodyPr>
          <a:lstStyle/>
          <a:p>
            <a:pPr marL="359051" indent="-35905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78734" algn="l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4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5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  <a:ln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6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ln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7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>
                <a:tab pos="478734" algn="l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8</a:t>
            </a:fld>
            <a:r>
              <a:rPr lang="en-US"/>
              <a:t> of 37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Inhalants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19</a:t>
            </a:r>
          </a:p>
          <a:p>
            <a:pPr>
              <a:defRPr/>
            </a:pPr>
            <a:r>
              <a:rPr lang="en-US"/>
              <a:t>Page </a:t>
            </a:r>
            <a:fld id="{04DBD71A-8129-47A9-AD3A-4C50E7B1BCEF}" type="slidenum">
              <a:rPr lang="en-US" smtClean="0"/>
              <a:pPr>
                <a:defRPr/>
              </a:pPr>
              <a:t>9</a:t>
            </a:fld>
            <a:r>
              <a:rPr lang="en-US"/>
              <a:t> of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829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1" y="1862153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73688" y="8636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23" y="5505018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7" y="5729128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3" y="5913755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794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317" y="5416873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21" y="5640983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947" y="5825610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575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434" y="2062570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60794" y="4056826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9665" y="9210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13" y="5292076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117" y="5516186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43" y="5700813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770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5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 algn="ctr">
              <a:buNone/>
              <a:defRPr/>
            </a:lvl1pPr>
            <a:lvl2pPr marL="201168" indent="0">
              <a:buNone/>
              <a:defRPr/>
            </a:lvl2pPr>
            <a:lvl3pPr marL="384048" indent="0">
              <a:buNone/>
              <a:defRPr/>
            </a:lvl3pPr>
            <a:lvl4pPr marL="566928" indent="0">
              <a:buNone/>
              <a:defRPr/>
            </a:lvl4pPr>
            <a:lvl5pPr marL="74980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9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8076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76399"/>
            <a:ext cx="3810000" cy="456027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76400"/>
            <a:ext cx="3810000" cy="45602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26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50392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290513" indent="-290513">
              <a:defRPr sz="2600" b="0"/>
            </a:lvl1pPr>
            <a:lvl2pPr>
              <a:defRPr sz="2600" b="0"/>
            </a:lvl2pPr>
            <a:lvl3pPr>
              <a:defRPr sz="2600" b="0"/>
            </a:lvl3pPr>
            <a:lvl4pPr>
              <a:defRPr sz="2600" b="0"/>
            </a:lvl4pPr>
            <a:lvl5pPr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4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2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4480"/>
            <a:ext cx="82296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83782"/>
            <a:ext cx="1708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spc="3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pPr>
              <a:defRPr/>
            </a:pPr>
            <a:r>
              <a:rPr lang="en-US" dirty="0"/>
              <a:t>19-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0293CF-47CF-4360-A4CF-A4A8D772425E}"/>
              </a:ext>
            </a:extLst>
          </p:cNvPr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8B5515-6603-4FF6-880A-DBCE1D8D5483}"/>
              </a:ext>
            </a:extLst>
          </p:cNvPr>
          <p:cNvSpPr txBox="1"/>
          <p:nvPr/>
        </p:nvSpPr>
        <p:spPr>
          <a:xfrm>
            <a:off x="72990" y="28991"/>
            <a:ext cx="7082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solidFill>
                  <a:schemeClr val="bg1"/>
                </a:solidFill>
                <a:latin typeface="Arial Narrow" panose="020B0606020202030204" pitchFamily="34" charset="0"/>
              </a:rPr>
              <a:t>Session 19: Inhalants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6665B67-E349-4B33-8920-891BD60CF5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248" y="30480"/>
            <a:ext cx="222126" cy="274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025A2-6565-48F6-AC3E-BA7323E4550E}"/>
              </a:ext>
            </a:extLst>
          </p:cNvPr>
          <p:cNvSpPr txBox="1"/>
          <p:nvPr userDrawn="1"/>
        </p:nvSpPr>
        <p:spPr>
          <a:xfrm>
            <a:off x="0" y="6515325"/>
            <a:ext cx="170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lack" panose="020B0A04020102020204" pitchFamily="34" charset="0"/>
              </a:rPr>
              <a:t>DRE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253274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7" r:id="rId6"/>
    <p:sldLayoutId id="2147484358" r:id="rId7"/>
    <p:sldLayoutId id="2147484360" r:id="rId8"/>
    <p:sldLayoutId id="2147484361" r:id="rId9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600" b="1" kern="1200" spc="-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6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569913" indent="-342900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914400" indent="-344488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Arial" panose="020B0604020202020204" pitchFamily="34" charset="0"/>
        <a:buChar char="–"/>
        <a:defRPr sz="26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258888" indent="-355600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Wingdings 2" panose="05020102010507070707" pitchFamily="18" charset="2"/>
        <a:buChar char="P"/>
        <a:defRPr sz="26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26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4" Type="http://schemas.openxmlformats.org/officeDocument/2006/relationships/image" Target="../media/image3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1.xml"/><Relationship Id="rId6" Type="http://schemas.openxmlformats.org/officeDocument/2006/relationships/image" Target="../media/image41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Relationship Id="rId6" Type="http://schemas.openxmlformats.org/officeDocument/2006/relationships/image" Target="../media/image20.jpeg"/><Relationship Id="rId11" Type="http://schemas.openxmlformats.org/officeDocument/2006/relationships/hyperlink" Target="https://diy.stackexchange.com/questions/11541/where-can-i-get-an-air-compressor-that-can-blow-air-not-just-inflate-tires" TargetMode="External"/><Relationship Id="rId5" Type="http://schemas.openxmlformats.org/officeDocument/2006/relationships/image" Target="../media/image19.png"/><Relationship Id="rId10" Type="http://schemas.openxmlformats.org/officeDocument/2006/relationships/image" Target="../media/image24.jp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676073" y="1323423"/>
            <a:ext cx="4813877" cy="854075"/>
          </a:xfrm>
        </p:spPr>
        <p:txBody>
          <a:bodyPr/>
          <a:lstStyle/>
          <a:p>
            <a:pPr algn="l"/>
            <a:r>
              <a:rPr lang="en-US" altLang="en-US" dirty="0"/>
              <a:t>Session 19 </a:t>
            </a:r>
          </a:p>
        </p:txBody>
      </p:sp>
      <p:sp>
        <p:nvSpPr>
          <p:cNvPr id="9219" name="Subtitle 2"/>
          <p:cNvSpPr txBox="1">
            <a:spLocks/>
          </p:cNvSpPr>
          <p:nvPr/>
        </p:nvSpPr>
        <p:spPr bwMode="auto">
          <a:xfrm>
            <a:off x="3676073" y="2177498"/>
            <a:ext cx="6204527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+mj-lt"/>
                <a:cs typeface="+mn-cs"/>
              </a:rPr>
              <a:t>Inhalants</a:t>
            </a:r>
          </a:p>
        </p:txBody>
      </p:sp>
      <p:pic>
        <p:nvPicPr>
          <p:cNvPr id="5" name="Picture 6" descr="spray paint"/>
          <p:cNvPicPr>
            <a:picLocks noChangeAspect="1" noChangeArrowheads="1"/>
          </p:cNvPicPr>
          <p:nvPr/>
        </p:nvPicPr>
        <p:blipFill>
          <a:blip r:embed="rId4"/>
          <a:srcRect l="26143" t="17599" r="22571" b="13400"/>
          <a:stretch>
            <a:fillRect/>
          </a:stretch>
        </p:blipFill>
        <p:spPr bwMode="auto">
          <a:xfrm>
            <a:off x="749835" y="895926"/>
            <a:ext cx="2189296" cy="21033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7" descr="inhalant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836" y="3326982"/>
            <a:ext cx="3137650" cy="19277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126" name="Picture 7" descr="Inhalants34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403" y="3088170"/>
            <a:ext cx="2934803" cy="216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F3FC98F-3B9B-4D28-B2F7-DB4B71AA798D}"/>
              </a:ext>
            </a:extLst>
          </p:cNvPr>
          <p:cNvGrpSpPr/>
          <p:nvPr/>
        </p:nvGrpSpPr>
        <p:grpSpPr>
          <a:xfrm>
            <a:off x="2461085" y="5380755"/>
            <a:ext cx="4221830" cy="1066909"/>
            <a:chOff x="4826437" y="5380755"/>
            <a:chExt cx="4221830" cy="1066909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986F1D8D-BA62-438A-A4D8-1B17F0BF66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6212" y="5380755"/>
              <a:ext cx="1109027" cy="1066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63C8F6A-3439-4D06-B150-86535DB3A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1624" y="5534582"/>
              <a:ext cx="1136643" cy="75925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06015F-45D0-406C-999C-515D687C2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26437" y="5685609"/>
              <a:ext cx="1143390" cy="45720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Overdose Signs and Symptoms</a:t>
            </a:r>
          </a:p>
        </p:txBody>
      </p:sp>
      <p:pic>
        <p:nvPicPr>
          <p:cNvPr id="10" name="Picture 9" descr="A person sitting on a couch&#10;&#10;Description automatically generated">
            <a:extLst>
              <a:ext uri="{FF2B5EF4-FFF2-40B4-BE49-F238E27FC236}">
                <a16:creationId xmlns:a16="http://schemas.microsoft.com/office/drawing/2014/main" id="{3EBE5DE9-DB44-4B4D-925A-F94063748D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55" y="1874654"/>
            <a:ext cx="7359290" cy="384522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C23752-51CD-4FB1-9ACE-897B841B3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6644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8312" y="5681566"/>
            <a:ext cx="7191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7338" indent="-287338" eaLnBrk="0" hangingPunct="0">
              <a:buChar char="•"/>
              <a:tabLst>
                <a:tab pos="231775" algn="l"/>
              </a:tabLst>
              <a:defRPr sz="3200" b="1">
                <a:solidFill>
                  <a:srgbClr val="003366"/>
                </a:solidFill>
                <a:latin typeface="Arial" charset="0"/>
              </a:defRPr>
            </a:lvl1pPr>
            <a:lvl2pPr marL="742950" indent="-285750" eaLnBrk="0" hangingPunct="0">
              <a:buFont typeface="Wingdings" pitchFamily="2" charset="2"/>
              <a:buChar char="ü"/>
              <a:tabLst>
                <a:tab pos="231775" algn="l"/>
              </a:tabLst>
              <a:defRPr sz="2800" b="1">
                <a:solidFill>
                  <a:srgbClr val="003366"/>
                </a:solidFill>
                <a:latin typeface="Arial" charset="0"/>
              </a:defRPr>
            </a:lvl2pPr>
            <a:lvl3pPr marL="1143000" indent="-228600" eaLnBrk="0" hangingPunct="0">
              <a:buFont typeface="Trebuchet MS" pitchFamily="34" charset="0"/>
              <a:buChar char="―"/>
              <a:tabLst>
                <a:tab pos="231775" algn="l"/>
              </a:tabLst>
              <a:defRPr sz="2400">
                <a:solidFill>
                  <a:srgbClr val="003366"/>
                </a:solidFill>
                <a:latin typeface="Arial" charset="0"/>
              </a:defRPr>
            </a:lvl3pPr>
            <a:lvl4pPr marL="1600200" indent="-228600" eaLnBrk="0" hangingPunct="0">
              <a:buFont typeface="Wingdings" pitchFamily="2" charset="2"/>
              <a:buChar char="Ø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4pPr>
            <a:lvl5pPr marL="2057400" indent="-228600" eaLnBrk="0" hangingPunct="0">
              <a:buFont typeface="Trebuchet MS" pitchFamily="34" charset="0"/>
              <a:buChar char="―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tabLst>
                <a:tab pos="231775" algn="l"/>
              </a:tabLst>
              <a:defRPr sz="2000">
                <a:solidFill>
                  <a:srgbClr val="0033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0" baseline="30000" dirty="0">
                <a:solidFill>
                  <a:schemeClr val="accent3"/>
                </a:solidFill>
              </a:rPr>
              <a:t>(5) </a:t>
            </a:r>
            <a:r>
              <a:rPr lang="en-US" altLang="en-US" sz="2000" b="0" dirty="0">
                <a:solidFill>
                  <a:schemeClr val="accent3"/>
                </a:solidFill>
              </a:rPr>
              <a:t>Down with anesthetic gases – </a:t>
            </a:r>
            <a:br>
              <a:rPr lang="en-US" altLang="en-US" sz="2000" b="0" dirty="0">
                <a:solidFill>
                  <a:schemeClr val="accent3"/>
                </a:solidFill>
              </a:rPr>
            </a:br>
            <a:r>
              <a:rPr lang="en-US" altLang="en-US" sz="2000" b="0" dirty="0">
                <a:solidFill>
                  <a:schemeClr val="accent3"/>
                </a:solidFill>
              </a:rPr>
              <a:t>Up with volatile solvents and aerosols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ACBFD9-449A-4E12-9CA5-1456DEC1D0CC}"/>
              </a:ext>
            </a:extLst>
          </p:cNvPr>
          <p:cNvSpPr/>
          <p:nvPr/>
        </p:nvSpPr>
        <p:spPr>
          <a:xfrm>
            <a:off x="559289" y="5743028"/>
            <a:ext cx="7009420" cy="64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04800" y="415774"/>
            <a:ext cx="8534400" cy="879626"/>
          </a:xfrm>
        </p:spPr>
        <p:txBody>
          <a:bodyPr anchor="t"/>
          <a:lstStyle/>
          <a:p>
            <a:r>
              <a:rPr lang="en-US" altLang="en-US" dirty="0"/>
              <a:t>Inhalants Symptomatology Chart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8312" y="5275166"/>
            <a:ext cx="6065837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buChar char="•"/>
              <a:defRPr sz="3200" b="1">
                <a:solidFill>
                  <a:srgbClr val="003366"/>
                </a:solidFill>
                <a:latin typeface="Arial" charset="0"/>
              </a:defRPr>
            </a:lvl1pPr>
            <a:lvl2pPr marL="742950" indent="-285750" eaLnBrk="0" hangingPunct="0"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Arial" charset="0"/>
              </a:defRPr>
            </a:lvl2pPr>
            <a:lvl3pPr marL="1143000" indent="-228600" eaLnBrk="0" hangingPunct="0"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Arial" charset="0"/>
              </a:defRPr>
            </a:lvl3pPr>
            <a:lvl4pPr marL="1600200" indent="-228600" eaLnBrk="0" hangingPunct="0"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Arial" charset="0"/>
              </a:defRPr>
            </a:lvl4pPr>
            <a:lvl5pPr marL="2057400" indent="-228600" eaLnBrk="0" hangingPunct="0"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0" baseline="30000" dirty="0">
                <a:solidFill>
                  <a:schemeClr val="accent3"/>
                </a:solidFill>
              </a:rPr>
              <a:t>(4) </a:t>
            </a:r>
            <a:r>
              <a:rPr lang="en-US" altLang="en-US" sz="2000" b="0" dirty="0">
                <a:solidFill>
                  <a:schemeClr val="accent3"/>
                </a:solidFill>
              </a:rPr>
              <a:t>Possibly dilated</a:t>
            </a:r>
            <a:endParaRPr lang="en-US" altLang="en-US" sz="2000" b="0" dirty="0">
              <a:solidFill>
                <a:schemeClr val="accent3"/>
              </a:solidFill>
              <a:latin typeface="Trebuchet MS" pitchFamily="34" charset="0"/>
            </a:endParaRPr>
          </a:p>
        </p:txBody>
      </p:sp>
      <p:graphicFrame>
        <p:nvGraphicFramePr>
          <p:cNvPr id="9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2067318"/>
              </p:ext>
            </p:extLst>
          </p:nvPr>
        </p:nvGraphicFramePr>
        <p:xfrm>
          <a:off x="468312" y="1340140"/>
          <a:ext cx="8207375" cy="38406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9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7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HGN</a:t>
                      </a:r>
                      <a:endParaRPr lang="en-US" sz="2200" b="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 marL="91451" marR="91451" marT="45732" marB="45732" anchor="ctr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Present</a:t>
                      </a:r>
                      <a:endParaRPr lang="en-US" sz="2200" b="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 marL="91451" marR="91451" marT="45732" marB="45732" anchor="ctr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VGN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Present  (High dose for that individual)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LOC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Present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Pupil Size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Normal</a:t>
                      </a:r>
                      <a:r>
                        <a:rPr lang="en-US" sz="2200" b="0" baseline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 </a:t>
                      </a:r>
                      <a:r>
                        <a:rPr lang="en-US" sz="2200" b="0" baseline="3000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(4)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Reaction to Light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Slow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Pulse Rate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Up</a:t>
                      </a:r>
                      <a:endParaRPr lang="en-US" sz="2200" b="0" baseline="30000" dirty="0">
                        <a:solidFill>
                          <a:schemeClr val="accent3"/>
                        </a:solidFill>
                        <a:latin typeface="Arial" charset="0"/>
                      </a:endParaRP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Blood Pressure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Up/Down </a:t>
                      </a:r>
                      <a:r>
                        <a:rPr lang="en-US" sz="2200" b="0" baseline="3000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(5)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Temperature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Up,</a:t>
                      </a:r>
                      <a:r>
                        <a:rPr lang="en-US" sz="2200" b="0" baseline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 Down or Normal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Muscle Tone</a:t>
                      </a: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0" dirty="0">
                          <a:solidFill>
                            <a:schemeClr val="accent3"/>
                          </a:solidFill>
                          <a:latin typeface="Arial" charset="0"/>
                        </a:rPr>
                        <a:t>Normal or Flaccid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91451" marR="91451" marT="45732" marB="45732" anchor="ctr" horzOverflow="overflow"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7D6C4-110C-4C12-B098-84CC5D9392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8CD763-4E08-4C2B-A39F-C2FFB601486B}"/>
              </a:ext>
            </a:extLst>
          </p:cNvPr>
          <p:cNvSpPr/>
          <p:nvPr/>
        </p:nvSpPr>
        <p:spPr>
          <a:xfrm>
            <a:off x="4584916" y="1348324"/>
            <a:ext cx="3354992" cy="368391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D94BBC-3D14-4406-9F0C-B47B9CB3635A}"/>
              </a:ext>
            </a:extLst>
          </p:cNvPr>
          <p:cNvSpPr/>
          <p:nvPr/>
        </p:nvSpPr>
        <p:spPr>
          <a:xfrm>
            <a:off x="3804676" y="1836258"/>
            <a:ext cx="4777578" cy="317424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6FDFAF-96D7-4B5D-88E2-EF67913F8C77}"/>
              </a:ext>
            </a:extLst>
          </p:cNvPr>
          <p:cNvSpPr/>
          <p:nvPr/>
        </p:nvSpPr>
        <p:spPr>
          <a:xfrm>
            <a:off x="4707165" y="2231726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C3FE87-C329-4658-B3CA-A17E5EFBA20E}"/>
              </a:ext>
            </a:extLst>
          </p:cNvPr>
          <p:cNvSpPr/>
          <p:nvPr/>
        </p:nvSpPr>
        <p:spPr>
          <a:xfrm>
            <a:off x="4177054" y="2676379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FBBBE51-8560-4388-83D8-C54CE558698B}"/>
              </a:ext>
            </a:extLst>
          </p:cNvPr>
          <p:cNvSpPr/>
          <p:nvPr/>
        </p:nvSpPr>
        <p:spPr>
          <a:xfrm>
            <a:off x="4385017" y="3069453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9FE9AF-63A0-4AEF-A046-5427A754F798}"/>
              </a:ext>
            </a:extLst>
          </p:cNvPr>
          <p:cNvSpPr/>
          <p:nvPr/>
        </p:nvSpPr>
        <p:spPr>
          <a:xfrm>
            <a:off x="4531467" y="3560910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B61820-AF9B-4873-BABA-D7DC71B54B50}"/>
              </a:ext>
            </a:extLst>
          </p:cNvPr>
          <p:cNvSpPr/>
          <p:nvPr/>
        </p:nvSpPr>
        <p:spPr>
          <a:xfrm>
            <a:off x="4937417" y="3962199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5EACD3-4CD2-4CD3-B582-E8A94A1D8D73}"/>
              </a:ext>
            </a:extLst>
          </p:cNvPr>
          <p:cNvSpPr/>
          <p:nvPr/>
        </p:nvSpPr>
        <p:spPr>
          <a:xfrm>
            <a:off x="4459927" y="4398637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20A313-A880-400E-86B4-79379A1ADD46}"/>
              </a:ext>
            </a:extLst>
          </p:cNvPr>
          <p:cNvSpPr/>
          <p:nvPr/>
        </p:nvSpPr>
        <p:spPr>
          <a:xfrm>
            <a:off x="4459927" y="4802012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0C5CA4-C648-4A77-B9E8-CB03A38ED880}"/>
              </a:ext>
            </a:extLst>
          </p:cNvPr>
          <p:cNvSpPr/>
          <p:nvPr/>
        </p:nvSpPr>
        <p:spPr>
          <a:xfrm>
            <a:off x="468312" y="5314016"/>
            <a:ext cx="8129440" cy="317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09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9728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Evaluation of Subjects Under </a:t>
            </a:r>
            <a:br>
              <a:rPr lang="en-US" altLang="en-US" dirty="0"/>
            </a:br>
            <a:r>
              <a:rPr lang="en-US" altLang="en-US" dirty="0"/>
              <a:t> the Influence of Inhalants</a:t>
            </a:r>
          </a:p>
        </p:txBody>
      </p:sp>
      <p:sp>
        <p:nvSpPr>
          <p:cNvPr id="24578" name="Content Placeholder 1"/>
          <p:cNvSpPr>
            <a:spLocks noGrp="1"/>
          </p:cNvSpPr>
          <p:nvPr>
            <p:ph idx="1"/>
          </p:nvPr>
        </p:nvSpPr>
        <p:spPr>
          <a:xfrm>
            <a:off x="457200" y="1796530"/>
            <a:ext cx="8229600" cy="4329950"/>
          </a:xfrm>
        </p:spPr>
        <p:txBody>
          <a:bodyPr/>
          <a:lstStyle/>
          <a:p>
            <a:r>
              <a:rPr lang="en-US" b="1" dirty="0"/>
              <a:t>General Indicators:</a:t>
            </a:r>
          </a:p>
          <a:p>
            <a:pPr lvl="1"/>
            <a:r>
              <a:rPr lang="en-US" dirty="0"/>
              <a:t>Bloodshot eyes  </a:t>
            </a:r>
          </a:p>
          <a:p>
            <a:pPr lvl="1"/>
            <a:r>
              <a:rPr lang="en-US" dirty="0"/>
              <a:t>Confused</a:t>
            </a:r>
          </a:p>
          <a:p>
            <a:pPr lvl="1"/>
            <a:r>
              <a:rPr lang="en-US" dirty="0"/>
              <a:t>Flushed face, possibly sweating</a:t>
            </a:r>
          </a:p>
          <a:p>
            <a:pPr lvl="1"/>
            <a:r>
              <a:rPr lang="en-US" dirty="0"/>
              <a:t>Odor of the inhaled substance</a:t>
            </a:r>
          </a:p>
          <a:p>
            <a:pPr lvl="1"/>
            <a:r>
              <a:rPr lang="en-US" dirty="0"/>
              <a:t>Slow, thick, slurred speech</a:t>
            </a:r>
          </a:p>
          <a:p>
            <a:pPr lvl="1"/>
            <a:r>
              <a:rPr lang="en-US" dirty="0"/>
              <a:t>Watery eyes</a:t>
            </a:r>
          </a:p>
        </p:txBody>
      </p:sp>
      <p:pic>
        <p:nvPicPr>
          <p:cNvPr id="26629" name="Picture 4" descr="how-long-does-it-take-to-become-an-inhalant-addict-300x2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2" y="4365307"/>
            <a:ext cx="28146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E94ED5-F755-4B95-BB6E-5D754DACD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Drug Evaluation and Classification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C0FDFCF-A71D-46CF-A64C-87FD26CF18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Exemplar Demonstrations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DBCE54-C8FA-4499-8D54-9D43D8633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Inhalants</a:t>
            </a:r>
          </a:p>
        </p:txBody>
      </p:sp>
      <p:pic>
        <p:nvPicPr>
          <p:cNvPr id="4" name="Frank">
            <a:hlinkClick r:id="" action="ppaction://media"/>
            <a:extLst>
              <a:ext uri="{FF2B5EF4-FFF2-40B4-BE49-F238E27FC236}">
                <a16:creationId xmlns:a16="http://schemas.microsoft.com/office/drawing/2014/main" id="{452C594F-04F4-4FD7-9855-87B0E264A5FC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554163"/>
            <a:ext cx="6096000" cy="45720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35EFA4-73AB-4C20-BBC9-3B77DA3F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9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4EE0D9-1864-4C80-A9CA-A2FAB67A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91242" y="487310"/>
            <a:ext cx="8534400" cy="762000"/>
          </a:xfrm>
        </p:spPr>
        <p:txBody>
          <a:bodyPr/>
          <a:lstStyle/>
          <a:p>
            <a:r>
              <a:rPr lang="en-US" altLang="en-US" dirty="0"/>
              <a:t>Test Your Knowledge</a:t>
            </a: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87779" y="1441997"/>
            <a:ext cx="8368442" cy="483577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457200" marR="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600" b="0" dirty="0">
                <a:solidFill>
                  <a:schemeClr val="accent3"/>
                </a:solidFill>
                <a:ea typeface="Calibri"/>
                <a:cs typeface="Times New Roman"/>
              </a:rPr>
              <a:t>What are the three subcategories of Inhalants?</a:t>
            </a:r>
          </a:p>
          <a:p>
            <a:pPr marL="457200" marR="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600" b="0" dirty="0">
                <a:solidFill>
                  <a:schemeClr val="accent3"/>
                </a:solidFill>
                <a:ea typeface="Calibri"/>
                <a:cs typeface="Times New Roman"/>
              </a:rPr>
              <a:t>What are some of the principal active ingredients in many Volatile Substances?</a:t>
            </a:r>
          </a:p>
          <a:p>
            <a:pPr marL="457200" marR="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600" b="0" dirty="0">
                <a:solidFill>
                  <a:schemeClr val="accent3"/>
                </a:solidFill>
                <a:ea typeface="Calibri"/>
                <a:cs typeface="Times New Roman"/>
              </a:rPr>
              <a:t>How do the effects of Anesthetic Gases differ from the effects of Volatile Solvents and Aerosols?</a:t>
            </a:r>
          </a:p>
          <a:p>
            <a:pPr marL="463550" marR="0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4"/>
            </a:pPr>
            <a:r>
              <a:rPr lang="en-US" sz="2600" b="0" dirty="0">
                <a:solidFill>
                  <a:schemeClr val="accent3"/>
                </a:solidFill>
                <a:ea typeface="Calibri"/>
                <a:cs typeface="Times New Roman"/>
              </a:rPr>
              <a:t>Do any of the subcategories of Inhalants cause pulse rate to decrease?</a:t>
            </a:r>
          </a:p>
          <a:p>
            <a:pPr marL="463550" marR="0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4"/>
            </a:pPr>
            <a:r>
              <a:rPr lang="en-US" sz="2600" b="0" dirty="0">
                <a:solidFill>
                  <a:schemeClr val="accent3"/>
                </a:solidFill>
                <a:ea typeface="Calibri"/>
                <a:cs typeface="Times New Roman"/>
              </a:rPr>
              <a:t>The effects of Amyl Nitrite and Butyl Nitrite last from a few seconds to up to ______ minutes.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268027-78A4-4B72-9544-52F06E91B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 Objectives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>
          <a:xfrm>
            <a:off x="457200" y="1554480"/>
            <a:ext cx="8229600" cy="4846320"/>
          </a:xfrm>
        </p:spPr>
        <p:txBody>
          <a:bodyPr>
            <a:normAutofit/>
          </a:bodyPr>
          <a:lstStyle/>
          <a:p>
            <a:pPr lvl="1"/>
            <a:r>
              <a:rPr lang="en-US" altLang="en-US" dirty="0"/>
              <a:t>Describe a  brief overview of the Inhalant category of drugs</a:t>
            </a:r>
          </a:p>
          <a:p>
            <a:pPr lvl="1"/>
            <a:r>
              <a:rPr lang="en-US" altLang="en-US" dirty="0"/>
              <a:t>Identify common drug names and terms</a:t>
            </a:r>
          </a:p>
          <a:p>
            <a:pPr lvl="1"/>
            <a:r>
              <a:rPr lang="en-US" altLang="en-US" dirty="0"/>
              <a:t>Identify common methods of administration</a:t>
            </a:r>
          </a:p>
          <a:p>
            <a:pPr lvl="1"/>
            <a:r>
              <a:rPr lang="en-US" altLang="en-US" dirty="0"/>
              <a:t>Describe symptoms, observable signs, and other effects</a:t>
            </a:r>
          </a:p>
          <a:p>
            <a:pPr lvl="1"/>
            <a:r>
              <a:rPr lang="en-US" altLang="en-US" dirty="0"/>
              <a:t>Describe typical time parameters</a:t>
            </a:r>
          </a:p>
          <a:p>
            <a:pPr lvl="1"/>
            <a:r>
              <a:rPr lang="en-US" altLang="en-US" dirty="0"/>
              <a:t>List indicators likely to emerge during a drug influence evaluation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63F257-1F79-4CCF-BFA4-3DDC04310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Overview of Inhalants</a:t>
            </a:r>
          </a:p>
        </p:txBody>
      </p:sp>
      <p:pic>
        <p:nvPicPr>
          <p:cNvPr id="8197" name="Picture 5" descr="depress-inhalants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08" y="1755540"/>
            <a:ext cx="4146061" cy="228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inhalant.bmp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24202" r="3638" b="3455"/>
          <a:stretch/>
        </p:blipFill>
        <p:spPr bwMode="auto">
          <a:xfrm>
            <a:off x="5051739" y="3429000"/>
            <a:ext cx="3635061" cy="283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3E533A-BABC-464A-9253-F159EF81F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04800" y="498230"/>
            <a:ext cx="8534400" cy="762000"/>
          </a:xfrm>
        </p:spPr>
        <p:txBody>
          <a:bodyPr/>
          <a:lstStyle/>
          <a:p>
            <a:r>
              <a:rPr lang="en-US" altLang="en-US" dirty="0"/>
              <a:t>Volatile Solvents </a:t>
            </a:r>
          </a:p>
        </p:txBody>
      </p:sp>
      <p:pic>
        <p:nvPicPr>
          <p:cNvPr id="10245" name="Picture 5" descr="voliti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2" y="1317603"/>
            <a:ext cx="2169471" cy="238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6949" y="1219507"/>
            <a:ext cx="2402219" cy="211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kerosene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9" r="17999"/>
          <a:stretch>
            <a:fillRect/>
          </a:stretch>
        </p:blipFill>
        <p:spPr bwMode="auto">
          <a:xfrm>
            <a:off x="2980893" y="3839264"/>
            <a:ext cx="1361570" cy="212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cemen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2" y="3964330"/>
            <a:ext cx="1743678" cy="198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01539" y="3566675"/>
            <a:ext cx="1682429" cy="252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2" descr="Nailpolish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0" t="8640" r="33121" b="8640"/>
          <a:stretch>
            <a:fillRect/>
          </a:stretch>
        </p:blipFill>
        <p:spPr bwMode="auto">
          <a:xfrm>
            <a:off x="7112657" y="3525833"/>
            <a:ext cx="1074240" cy="252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3" descr="harvey-co-01802012-16-oz-mp6-multipurpose-cement-clear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1494737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A3E246-AE96-4163-87A7-592CB1609D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Abused Aerosols </a:t>
            </a:r>
          </a:p>
        </p:txBody>
      </p:sp>
      <p:pic>
        <p:nvPicPr>
          <p:cNvPr id="12292" name="Picture 5" descr="hair spray"/>
          <p:cNvPicPr>
            <a:picLocks noChangeAspect="1" noChangeArrowheads="1"/>
          </p:cNvPicPr>
          <p:nvPr/>
        </p:nvPicPr>
        <p:blipFill>
          <a:blip r:embed="rId4"/>
          <a:srcRect l="40000" t="18401" r="42857" b="20000"/>
          <a:stretch>
            <a:fillRect/>
          </a:stretch>
        </p:blipFill>
        <p:spPr bwMode="auto">
          <a:xfrm>
            <a:off x="6977169" y="1342102"/>
            <a:ext cx="763587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4" name="Picture 5" descr="Insecticides-3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740" y="3670399"/>
            <a:ext cx="1678444" cy="244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 descr="axe_deodorant_body_spray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0"/>
          <a:stretch>
            <a:fillRect/>
          </a:stretch>
        </p:blipFill>
        <p:spPr bwMode="auto">
          <a:xfrm>
            <a:off x="517417" y="1531808"/>
            <a:ext cx="2535237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 descr="21uy3yzsabl-_sl500_aa300_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0" t="12801" r="38400" b="12801"/>
          <a:stretch>
            <a:fillRect/>
          </a:stretch>
        </p:blipFill>
        <p:spPr bwMode="auto">
          <a:xfrm>
            <a:off x="4856010" y="3429000"/>
            <a:ext cx="951892" cy="277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8" descr="Insecticides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0" t="6400" r="39600" b="11200"/>
          <a:stretch>
            <a:fillRect/>
          </a:stretch>
        </p:blipFill>
        <p:spPr bwMode="auto">
          <a:xfrm>
            <a:off x="837064" y="3429000"/>
            <a:ext cx="951892" cy="26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9" descr="!BzIkU2wB2k~$(KGrHqEOKkME)LVN6KC(BMUqfs,cWQ~~_35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2400" r="22400" b="9599"/>
          <a:stretch>
            <a:fillRect/>
          </a:stretch>
        </p:blipFill>
        <p:spPr bwMode="auto">
          <a:xfrm>
            <a:off x="4071937" y="1410945"/>
            <a:ext cx="1000125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 close up of a bottle&#10;&#10;Description automatically generated">
            <a:extLst>
              <a:ext uri="{FF2B5EF4-FFF2-40B4-BE49-F238E27FC236}">
                <a16:creationId xmlns:a16="http://schemas.microsoft.com/office/drawing/2014/main" id="{2EE36FCB-6515-4340-884F-041A711AE3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346524" y="3767433"/>
            <a:ext cx="2225475" cy="222547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9A3E06-37C6-438B-B8A6-E3D0C023D0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2"/>
          <p:cNvSpPr>
            <a:spLocks noGrp="1"/>
          </p:cNvSpPr>
          <p:nvPr>
            <p:ph type="title"/>
          </p:nvPr>
        </p:nvSpPr>
        <p:spPr>
          <a:xfrm>
            <a:off x="304800" y="655638"/>
            <a:ext cx="8534400" cy="762000"/>
          </a:xfrm>
        </p:spPr>
        <p:txBody>
          <a:bodyPr/>
          <a:lstStyle/>
          <a:p>
            <a:r>
              <a:rPr lang="en-US" altLang="en-US" dirty="0"/>
              <a:t>Anesthetic Gases</a:t>
            </a:r>
            <a:endParaRPr lang="en-US" altLang="en-US" sz="32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26E403-816C-42A5-81E6-4578B4B6BE32}"/>
              </a:ext>
            </a:extLst>
          </p:cNvPr>
          <p:cNvGrpSpPr/>
          <p:nvPr/>
        </p:nvGrpSpPr>
        <p:grpSpPr>
          <a:xfrm>
            <a:off x="625427" y="1908287"/>
            <a:ext cx="7893145" cy="4084846"/>
            <a:chOff x="970231" y="1770307"/>
            <a:chExt cx="7893145" cy="4084846"/>
          </a:xfrm>
        </p:grpSpPr>
        <p:pic>
          <p:nvPicPr>
            <p:cNvPr id="14340" name="Picture 5" descr="nitrous oxid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86" t="39999" r="32857" b="39999"/>
            <a:stretch>
              <a:fillRect/>
            </a:stretch>
          </p:blipFill>
          <p:spPr bwMode="auto">
            <a:xfrm>
              <a:off x="3950801" y="4574993"/>
              <a:ext cx="2946093" cy="128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1" name="Picture 6" descr="nitrous oxide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14" t="31599" r="30995" b="30800"/>
            <a:stretch/>
          </p:blipFill>
          <p:spPr bwMode="auto">
            <a:xfrm>
              <a:off x="7042879" y="1770307"/>
              <a:ext cx="1820496" cy="12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2" name="Picture 7" descr="nitrous oxide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85" t="31599" r="31285" b="31599"/>
            <a:stretch>
              <a:fillRect/>
            </a:stretch>
          </p:blipFill>
          <p:spPr bwMode="auto">
            <a:xfrm>
              <a:off x="7042879" y="3171539"/>
              <a:ext cx="1820496" cy="128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3" name="Picture 8" descr="nitrous oxide3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01" t="31200" r="31814" b="31200"/>
            <a:stretch/>
          </p:blipFill>
          <p:spPr bwMode="auto">
            <a:xfrm>
              <a:off x="7042879" y="4574993"/>
              <a:ext cx="1820497" cy="128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5" name="Picture 8" descr="100px-N2O_Medical_Tanks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9031" y="1770307"/>
              <a:ext cx="1500895" cy="408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9" descr="inhalents-nitrous-oxide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88" r="14008"/>
            <a:stretch/>
          </p:blipFill>
          <p:spPr bwMode="auto">
            <a:xfrm>
              <a:off x="3948356" y="1770307"/>
              <a:ext cx="2946093" cy="2679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10" descr="ether-Friday-2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01" t="8524" r="19014" b="8524"/>
            <a:stretch>
              <a:fillRect/>
            </a:stretch>
          </p:blipFill>
          <p:spPr bwMode="auto">
            <a:xfrm>
              <a:off x="1118661" y="4158116"/>
              <a:ext cx="881063" cy="169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11" descr="ether_summary1.jp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68" r="38400" b="12801"/>
            <a:stretch>
              <a:fillRect/>
            </a:stretch>
          </p:blipFill>
          <p:spPr bwMode="auto">
            <a:xfrm>
              <a:off x="970231" y="1770307"/>
              <a:ext cx="1177925" cy="215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3C043-245C-4B0F-9D40-45A907F908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2"/>
          <p:cNvSpPr>
            <a:spLocks noGrp="1"/>
          </p:cNvSpPr>
          <p:nvPr>
            <p:ph type="title"/>
          </p:nvPr>
        </p:nvSpPr>
        <p:spPr>
          <a:xfrm>
            <a:off x="304800" y="480645"/>
            <a:ext cx="8534400" cy="762000"/>
          </a:xfrm>
        </p:spPr>
        <p:txBody>
          <a:bodyPr/>
          <a:lstStyle/>
          <a:p>
            <a:r>
              <a:rPr lang="en-US" altLang="en-US" dirty="0"/>
              <a:t>Methods of Administration</a:t>
            </a:r>
          </a:p>
        </p:txBody>
      </p:sp>
      <p:pic>
        <p:nvPicPr>
          <p:cNvPr id="10" name="Picture 4" descr="huff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7" y="4166978"/>
            <a:ext cx="2371725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huffer whi it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71"/>
          <a:stretch>
            <a:fillRect/>
          </a:stretch>
        </p:blipFill>
        <p:spPr bwMode="auto">
          <a:xfrm>
            <a:off x="4739160" y="1664853"/>
            <a:ext cx="2827011" cy="200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huffing_freon_a_deadly_addiction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7" b="5460"/>
          <a:stretch/>
        </p:blipFill>
        <p:spPr bwMode="auto">
          <a:xfrm>
            <a:off x="6152666" y="4382653"/>
            <a:ext cx="2827011" cy="1608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735" y="1664853"/>
            <a:ext cx="2540000" cy="27178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14439E-3481-4F73-9319-00EF38F267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Possible Effects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A5BEE-2552-47C7-99DD-EA69B630713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676399"/>
            <a:ext cx="7174523" cy="4560277"/>
          </a:xfrm>
        </p:spPr>
        <p:txBody>
          <a:bodyPr>
            <a:normAutofit/>
          </a:bodyPr>
          <a:lstStyle/>
          <a:p>
            <a:pPr marL="342900" lvl="1"/>
            <a:r>
              <a:rPr lang="en-US" dirty="0"/>
              <a:t>Bizarre thoughts</a:t>
            </a:r>
          </a:p>
          <a:p>
            <a:pPr marL="342900" lvl="1"/>
            <a:r>
              <a:rPr lang="en-US" dirty="0"/>
              <a:t>Dizziness and numbness </a:t>
            </a:r>
          </a:p>
          <a:p>
            <a:pPr marL="342900" lvl="1"/>
            <a:r>
              <a:rPr lang="en-US" dirty="0"/>
              <a:t>Drowsiness</a:t>
            </a:r>
          </a:p>
          <a:p>
            <a:pPr marL="342900" lvl="1"/>
            <a:r>
              <a:rPr lang="en-US" dirty="0"/>
              <a:t>Excessive salivation</a:t>
            </a:r>
          </a:p>
          <a:p>
            <a:pPr marL="342900" lvl="1"/>
            <a:r>
              <a:rPr lang="en-US" dirty="0"/>
              <a:t>Floating sensations</a:t>
            </a:r>
          </a:p>
          <a:p>
            <a:pPr marL="342900" lvl="1"/>
            <a:r>
              <a:rPr lang="en-US" dirty="0"/>
              <a:t>Hallucinations</a:t>
            </a:r>
          </a:p>
          <a:p>
            <a:pPr marL="342900" lvl="1"/>
            <a:r>
              <a:rPr lang="en-US" dirty="0"/>
              <a:t>Impaired perceptions of time and distance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2D776-02E1-4205-BF13-C04AD0734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Onset and Duration of Effects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A8B2D4-8C70-4586-9B5C-D0AD35137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19-</a:t>
            </a:r>
            <a:fld id="{DA88165B-7D3D-4EA8-A6DB-F48E3CEFC566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B41DE7-3D6B-402D-AD70-6A1EF3A9EB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768768">
            <a:off x="150756" y="2096122"/>
            <a:ext cx="3761806" cy="4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599B9A4-04A1-47B9-8A4C-8C3DA23915F9}"/>
              </a:ext>
            </a:extLst>
          </p:cNvPr>
          <p:cNvGrpSpPr/>
          <p:nvPr/>
        </p:nvGrpSpPr>
        <p:grpSpPr>
          <a:xfrm>
            <a:off x="5095061" y="2324853"/>
            <a:ext cx="3607197" cy="3491748"/>
            <a:chOff x="5806421" y="2900380"/>
            <a:chExt cx="2743438" cy="274343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E9F8532-4530-4C14-BC38-5C5E9A8A3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21" y="2900380"/>
              <a:ext cx="2743438" cy="2743438"/>
            </a:xfrm>
            <a:prstGeom prst="rect">
              <a:avLst/>
            </a:prstGeom>
          </p:spPr>
        </p:pic>
        <p:sp>
          <p:nvSpPr>
            <p:cNvPr id="12" name="Pie 8">
              <a:extLst>
                <a:ext uri="{FF2B5EF4-FFF2-40B4-BE49-F238E27FC236}">
                  <a16:creationId xmlns:a16="http://schemas.microsoft.com/office/drawing/2014/main" id="{793151FD-CDEB-4781-909A-A6045DF60CA5}"/>
                </a:ext>
              </a:extLst>
            </p:cNvPr>
            <p:cNvSpPr/>
            <p:nvPr/>
          </p:nvSpPr>
          <p:spPr>
            <a:xfrm flipH="1">
              <a:off x="5972079" y="3092533"/>
              <a:ext cx="2412123" cy="2359133"/>
            </a:xfrm>
            <a:prstGeom prst="pie">
              <a:avLst>
                <a:gd name="adj1" fmla="val 5369002"/>
                <a:gd name="adj2" fmla="val 14515366"/>
              </a:avLst>
            </a:prstGeom>
            <a:solidFill>
              <a:srgbClr val="FF0000">
                <a:alpha val="7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Pie 1">
              <a:extLst>
                <a:ext uri="{FF2B5EF4-FFF2-40B4-BE49-F238E27FC236}">
                  <a16:creationId xmlns:a16="http://schemas.microsoft.com/office/drawing/2014/main" id="{AAA694B5-E0F4-439B-9589-62140683F03E}"/>
                </a:ext>
              </a:extLst>
            </p:cNvPr>
            <p:cNvSpPr/>
            <p:nvPr/>
          </p:nvSpPr>
          <p:spPr>
            <a:xfrm>
              <a:off x="5972080" y="3092533"/>
              <a:ext cx="2412122" cy="2359133"/>
            </a:xfrm>
            <a:prstGeom prst="pie">
              <a:avLst>
                <a:gd name="adj1" fmla="val 16135313"/>
                <a:gd name="adj2" fmla="val 17847200"/>
              </a:avLst>
            </a:prstGeom>
            <a:solidFill>
              <a:srgbClr val="92D050">
                <a:alpha val="7607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40542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34700PHOTO" val=""/>
  <p:tag name="MMPROD_134700LOGO" val=""/>
  <p:tag name="MMPROD_NEXTUNIQUEID" val="10753"/>
  <p:tag name="MMPROD_0PHOTO" val=""/>
  <p:tag name="MMPROD_0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178546PHOTO" val=""/>
  <p:tag name="MMPROD_178546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THEME_BG_IMAGE" val="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Incorrect - Click anywhere to try again.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have provided an incomplete answer. Click anywhere to try again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1&amp;quot; IsItalic=&amp;quot;0&amp;quot; IsUnderline=&amp;quot;0&amp;quot; FontSize=&amp;quot;12&amp;quot;/&amp;gt;&amp;lt;Answer FontName=&amp;quot;Arial&amp;quot; IsBold=&amp;quot;1&amp;quot; IsItalic=&amp;quot;0&amp;quot; IsUnderline=&amp;quot;0&amp;quot; FontSize=&amp;quot;1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72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72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722&quot;&gt;&lt;object type=&quot;10050&quot; unique_id=&quot;10723&quot;&gt;&lt;property id=&quot;10020&quot; value=&quot;2&quot;/&gt;&lt;property id=&quot;10102&quot; value=&quot;0&quot;/&gt;&lt;property id=&quot;10191&quot; value=&quot;-1&quot;/&gt;&lt;/object&gt;&lt;object type=&quot;10051&quot; unique_id=&quot;1072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AG_VCONFIG" val="PD94bWwgdmVyc2lvbj0iMS4wIj8+DQo8Y29uZmlndXJhdGlvbj4NCgk8YnJhbmRpbmc+DQoJCTx1aWZvbnQgbmFtZT0iRk9OVF9OT1RFU19URVhUIiB2YWx1ZT0iVmVyZGFuYSwxNCxmYWxzZSxmYWxzZSxmYWxzZSIvPg0KCTwvYnJhbmRpbmc+DQoJPGNvbG9ycz4NCgkJPHVpY29sb3IgbmFtZT0icHJpbWFyeSIgdmFsdWU9IjB4QThCOUJEIi8+DQoJCTx1aWNvbG9yIG5hbWU9Imdsb3ciIHZhbHVlPSIweDM1RDMzNCIvPg0KCQk8dWljb2xvciBuYW1lPSJ0ZXh0IiB2YWx1ZT0iMHhGRkZGRkYiLz4NCgkJPHVpY29sb3IgbmFtZT0ibGlnaHQiIHZhbHVlPSIweDFGNjY4RiIvPg0KCQk8dWljb2xvciBuYW1lPSJzaGFkb3ciIHZhbHVlPSIweDAwMDAwMCIvPg0KCQk8dWljb2xvciBuYW1lPSJiYWNrZ3JvdW5kIiB2YWx1ZT0iMHg4NzlFQTUiLz4NCgk8L2NvbG9ycz4NCgk8bGF5b3V0Pg0KCQk8dWlzaG93IG5hbWU9InByZXNlbnRhdGlvbnRpdGxlIiB2YWx1ZT0idHJ1ZSIvPg0KCQk8dWlzaG93IG5hbWU9InByZXNlbnRlcnBob3RvIiB2YWx1ZT0iZmFsc2UiLz4NCgkJPHVpc2hvdyBuYW1lPSJwcmVzZW50ZXJuYW1lIiB2YWx1ZT0idHJ1ZSIvPg0KCQk8dWlzaG93IG5hbWU9InByZXNlbnRlcnRpdGxlIiB2YWx1ZT0idHJ1ZSIvPg0KCQk8dWlzaG93IG5hbWU9InByZXNlbnRlcmVtYWlsIiB2YWx1ZT0iZmFsc2UiLz4NCgkJPHVpc2hvdyBuYW1lPSJwcmVzZW50ZXJiaW8iIHZhbHVlPSJmYWxzZSIvPg0KCQk8dWlzaG93IG5hbWU9ImNvbXBhbnlsb2dvIiB2YWx1ZT0idHJ1ZSIvPg0KCQk8dWlzaG93IG5hbWU9InNpZGViYXIiIHZhbHVlPSJ0cnVlIi8+DQoJCTx1aXNob3cgbmFtZT0ib3V0bGluZSIgdmFsdWU9InRydWUiLz4NCgkJPHVpc2hvdyBuYW1lPSJ0aHVtYm5haWwiIHZhbHVlPSJ0cnVlIi8+DQoJCTx1aXNob3cgbmFtZT0ibm90ZXMiIHZhbHVlPSJ0cnVlIi8+DQoJCTx1aXNob3cgbmFtZT0ic2VhcmNoIiB2YWx1ZT0idHJ1ZSIvPg0KCQk8dWlzaG93IG5hbWU9InF1aXoiIHZhbHVlPSJ0cnVlIi8+DQoJCTx1aXNob3cgbmFtZT0iYXR0YWNobWVudHMiIHZhbHVlPSJ0cnVlIi8+DQoJCTx1aXNob3cgbmFtZT0idXRpbHMiIHZhbHVlPSJ0cnVlIi8+DQoJCTx1aXNob3cgbmFtZT0idm9sdW1lIiB2YWx1ZT0idHJ1ZSIvPg0KCQk8dWlzaG93IG5hbWU9InBsYXliYXIiIHZhbHVlPSJ0cnVlIi8+DQoJCTx1aXNob3cgbmFtZT0idGFsa2luZ2hlYWQiIHZhbHVlPSJ0cnVlIi8+DQoJCTx1aXNob3cgbmFtZT0ic2lkZWJhcm9ucmlnaHQiIHZhbHVlPSJ0cnVlIi8+DQoJCTx1aXNob3cgbmFtZT0idmlld2NoYW5nZSIgdmFsdWU9InRydWUiLz4NCgkJPHVpc2hvdyBuYW1lPSJhbHdheXNTY3J1bmNoIiB2YWx1ZT0iZmFsc2UiLz4NCgkJPHVpc2hvdyBuYW1lPSJpbml0aWFsZGlzcGxheW1vZGVpc25vcm1hbCIgdmFsdWU9InRydWUiLz4NCgkJPHVpcmVwbGFjZSBuYW1lPSJsb2dvIiB2YWx1ZT0iIi8+DQoJCTx1aXJlcGxhY2UgbmFtZT0iYmdpbWFnZSIgdmFsdWU9IiIvPg0KCQk8dWlyZXBsYWNlIG5hbWU9ImluaXRpYWx0YWIiIHZhbHVlPSJvdXRsaW5lIi8+DQoJCTx1aXNob3cgbmFtZT0iY2N0ZXh0aGlnaGxpZ2h0aW5nIiB2YWx1ZT0idHJ1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DQoNCk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g0KDQp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g0KDQp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DQoNCi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DQoNCu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NCg0K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DQoNCk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DQoNCl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DQoNCk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DQoNCu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g"/>
  <p:tag name="MMPROD_UIDATA" val="&lt;database version=&quot;11.0&quot;&gt;&lt;object type=&quot;1&quot; unique_id=&quot;10001&quot;&gt;&lt;property id=&quot;20141&quot; value=&quot;Module 1: Fundamentals&quot;/&gt;&lt;property id=&quot;20144&quot; value=&quot;1&quot;/&gt;&lt;property id=&quot;20146&quot; value=&quot;0&quot;/&gt;&lt;property id=&quot;20147&quot; value=&quot;0&quot;/&gt;&lt;property id=&quot;20148&quot; value=&quot;10&quot;/&gt;&lt;property id=&quot;20180&quot; value=&quot;0&quot;/&gt;&lt;property id=&quot;20181&quot; value=&quot;0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Kathleen\Desktop\HSIP Courses\HSIP Prototype\&quot;/&gt;&lt;property id=&quot;20224&quot; value=&quot;C:\Documents and Settings\wmckee\Desktop\NHI stuff&quot;/&gt;&lt;property id=&quot;20225&quot; value=&quot;C:\Documents and Settings\kmonagha.FHWA1\My Documents\WBT Project\310115\Updated Production Modules\Attachments\&quot;/&gt;&lt;property id=&quot;20226&quot; value=&quot;C:\Users\rocky.wehling\Desktop\DEC Program\DRE\PPT\a-DRE_PPT_01 April 2021.pptx&quot;/&gt;&lt;property id=&quot;20250&quot; value=&quot;0&quot;/&gt;&lt;property id=&quot;20251&quot; value=&quot;0&quot;/&gt;&lt;property id=&quot;20259&quot; value=&quot;0&quot;/&gt;&lt;property id=&quot;20262&quot; value=&quot;754406453&quot;/&gt;&lt;object type=&quot;8&quot; unique_id=&quot;10002&quot;&gt;&lt;/object&gt;&lt;object type=&quot;2&quot; unique_id=&quot;10003&quot;&gt;&lt;object type=&quot;3&quot; unique_id=&quot;178550&quot;&gt;&lt;property id=&quot;20148&quot; value=&quot;5&quot;/&gt;&lt;property id=&quot;20300&quot; value=&quot;Slide 2 - &amp;quot;Drug Recognition Expert&amp;quot;&quot;/&gt;&lt;property id=&quot;20307&quot; value=&quot;537&quot;/&gt;&lt;/object&gt;&lt;object type=&quot;3&quot; unique_id=&quot;178552&quot;&gt;&lt;property id=&quot;20148&quot; value=&quot;5&quot;/&gt;&lt;property id=&quot;20300&quot; value=&quot;Slide 4 - &amp;quot;Housekeeping &amp;quot;&quot;/&gt;&lt;property id=&quot;20307&quot; value=&quot;571&quot;/&gt;&lt;/object&gt;&lt;object type=&quot;3&quot; unique_id=&quot;178555&quot;&gt;&lt;property id=&quot;20148&quot; value=&quot;5&quot;/&gt;&lt;property id=&quot;20300&quot; value=&quot;Slide 7 - &amp;quot;Course Goal&amp;quot;&quot;/&gt;&lt;property id=&quot;20307&quot; value=&quot;540&quot;/&gt;&lt;/object&gt;&lt;object type=&quot;3&quot; unique_id=&quot;178557&quot;&gt;&lt;property id=&quot;20148&quot; value=&quot;5&quot;/&gt;&lt;property id=&quot;20300&quot; value=&quot;Slide 10&quot;/&gt;&lt;property id=&quot;20307&quot; value=&quot;541&quot;/&gt;&lt;/object&gt;&lt;object type=&quot;3&quot; unique_id=&quot;178558&quot;&gt;&lt;property id=&quot;20148&quot; value=&quot;5&quot;/&gt;&lt;property id=&quot;20300&quot; value=&quot;Slide 11&quot;/&gt;&lt;property id=&quot;20307&quot; value=&quot;550&quot;/&gt;&lt;/object&gt;&lt;object type=&quot;3&quot; unique_id=&quot;178559&quot;&gt;&lt;property id=&quot;20148&quot; value=&quot;5&quot;/&gt;&lt;property id=&quot;20300&quot; value=&quot;Slide 13&quot;/&gt;&lt;property id=&quot;20307&quot; value=&quot;543&quot;/&gt;&lt;/object&gt;&lt;object type=&quot;3&quot; unique_id=&quot;178560&quot;&gt;&lt;property id=&quot;20148&quot; value=&quot;5&quot;/&gt;&lt;property id=&quot;20300&quot; value=&quot;Slide 12 - &amp;quot;Washington State (2006)&amp;quot;&quot;/&gt;&lt;property id=&quot;20307&quot; value=&quot;555&quot;/&gt;&lt;/object&gt;&lt;object type=&quot;3&quot; unique_id=&quot;178561&quot;&gt;&lt;property id=&quot;20148&quot; value=&quot;5&quot;/&gt;&lt;property id=&quot;20300&quot; value=&quot;Slide 14 - &amp;quot;Drugged-Driving Incidence&amp;quot;&quot;/&gt;&lt;property id=&quot;20307&quot; value=&quot;551&quot;/&gt;&lt;/object&gt;&lt;object type=&quot;3&quot; unique_id=&quot;178564&quot;&gt;&lt;property id=&quot;20148&quot; value=&quot;5&quot;/&gt;&lt;property id=&quot;20300&quot; value=&quot;Slide 16 - &amp;quot;Classroom Training Goals &amp;quot;&quot;/&gt;&lt;property id=&quot;20307&quot; value=&quot;567&quot;/&gt;&lt;/object&gt;&lt;object type=&quot;3&quot; unique_id=&quot;178566&quot;&gt;&lt;property id=&quot;20148&quot; value=&quot;5&quot;/&gt;&lt;property id=&quot;20300&quot; value=&quot;Slide 17 - &amp;quot;Classroom Training Objectives &amp;quot;&quot;/&gt;&lt;property id=&quot;20307&quot; value=&quot;552&quot;/&gt;&lt;/object&gt;&lt;object type=&quot;3&quot; unique_id=&quot;178567&quot;&gt;&lt;property id=&quot;20148&quot; value=&quot;5&quot;/&gt;&lt;property id=&quot;20300&quot; value=&quot;Slide 18 - &amp;quot;Classroom Training Objectives &amp;quot;&quot;/&gt;&lt;property id=&quot;20307&quot; value=&quot;556&quot;/&gt;&lt;/object&gt;&lt;object type=&quot;3&quot; unique_id=&quot;178569&quot;&gt;&lt;property id=&quot;20148&quot; value=&quot;5&quot;/&gt;&lt;property id=&quot;20300&quot; value=&quot;Slide 19 - &amp;quot;Course Content  &amp;quot;&quot;/&gt;&lt;property id=&quot;20307&quot; value=&quot;558&quot;/&gt;&lt;/object&gt;&lt;object type=&quot;3&quot; unique_id=&quot;178570&quot;&gt;&lt;property id=&quot;20148&quot; value=&quot;5&quot;/&gt;&lt;property id=&quot;20300&quot; value=&quot;Slide 20 - &amp;quot;Course Content&amp;quot;&quot;/&gt;&lt;property id=&quot;20307&quot; value=&quot;569&quot;/&gt;&lt;/object&gt;&lt;object type=&quot;3&quot; unique_id=&quot;178574&quot;&gt;&lt;property id=&quot;20148&quot; value=&quot;5&quot;/&gt;&lt;property id=&quot;20300&quot; value=&quot;Slide 22 - &amp;quot;Participant Manual &amp;quot;&quot;/&gt;&lt;property id=&quot;20307&quot; value=&quot;560&quot;/&gt;&lt;/object&gt;&lt;object type=&quot;3&quot; unique_id=&quot;178575&quot;&gt;&lt;property id=&quot;20148&quot; value=&quot;5&quot;/&gt;&lt;property id=&quot;20300&quot; value=&quot;Slide 23 - &amp;quot;Criteria for Passing &amp;quot;&quot;/&gt;&lt;property id=&quot;20307&quot; value=&quot;561&quot;/&gt;&lt;/object&gt;&lt;object type=&quot;3&quot; unique_id=&quot;178576&quot;&gt;&lt;property id=&quot;20148&quot; value=&quot;5&quot;/&gt;&lt;property id=&quot;20300&quot; value=&quot;Slide 24 - &amp;quot;Glossary of Terms &amp;quot;&quot;/&gt;&lt;property id=&quot;20307&quot; value=&quot;554&quot;/&gt;&lt;/object&gt;&lt;object type=&quot;3&quot; unique_id=&quot;178578&quot;&gt;&lt;property id=&quot;20148&quot; value=&quot;5&quot;/&gt;&lt;property id=&quot;20300&quot; value=&quot;Slide 25 - &amp;quot;QUESTIONS AND PRE-TEST&amp;quot;&quot;/&gt;&lt;property id=&quot;20307&quot; value=&quot;549&quot;/&gt;&lt;/object&gt;&lt;object type=&quot;3&quot; unique_id=&quot;178936&quot;&gt;&lt;property id=&quot;20148&quot; value=&quot;5&quot;/&gt;&lt;property id=&quot;20300&quot; value=&quot;Slide 1&quot;/&gt;&lt;property id=&quot;20307&quot; value=&quot;575&quot;/&gt;&lt;/object&gt;&lt;object type=&quot;3&quot; unique_id=&quot;178937&quot;&gt;&lt;property id=&quot;20148&quot; value=&quot;5&quot;/&gt;&lt;property id=&quot;20300&quot; value=&quot;Slide 3 - &amp;quot;Learning Objectives&amp;quot;&quot;/&gt;&lt;property id=&quot;20307&quot; value=&quot;584&quot;/&gt;&lt;/object&gt;&lt;object type=&quot;3&quot; unique_id=&quot;178938&quot;&gt;&lt;property id=&quot;20148&quot; value=&quot;5&quot;/&gt;&lt;property id=&quot;20300&quot; value=&quot;Slide 5 - &amp;quot;Participant Introductions &amp;quot;&quot;/&gt;&lt;property id=&quot;20307&quot; value=&quot;585&quot;/&gt;&lt;/object&gt;&lt;object type=&quot;3&quot; unique_id=&quot;178939&quot;&gt;&lt;property id=&quot;20148&quot; value=&quot;5&quot;/&gt;&lt;property id=&quot;20300&quot; value=&quot;Slide 6 - &amp;quot;Drug Recognition Expert (DRE) Certification Phases&amp;quot;&quot;/&gt;&lt;property id=&quot;20307&quot; value=&quot;576&quot;/&gt;&lt;/object&gt;&lt;object type=&quot;3&quot; unique_id=&quot;178940&quot;&gt;&lt;property id=&quot;20148&quot; value=&quot;5&quot;/&gt;&lt;property id=&quot;20300&quot; value=&quot;Slide 8&quot;/&gt;&lt;property id=&quot;20307&quot; value=&quot;583&quot;/&gt;&lt;/object&gt;&lt;object type=&quot;3&quot; unique_id=&quot;178941&quot;&gt;&lt;property id=&quot;20148&quot; value=&quot;5&quot;/&gt;&lt;property id=&quot;20300&quot; value=&quot;Slide 9 - &amp;quot;Incidence of  Drug-Impaired Driving&amp;quot;&quot;/&gt;&lt;property id=&quot;20307&quot; value=&quot;579&quot;/&gt;&lt;/object&gt;&lt;object type=&quot;3&quot; unique_id=&quot;178942&quot;&gt;&lt;property id=&quot;20148&quot; value=&quot;5&quot;/&gt;&lt;property id=&quot;20300&quot; value=&quot;Slide 15 - &amp;quot;DEC Program &amp;quot;&quot;/&gt;&lt;property id=&quot;20307&quot; value=&quot;580&quot;/&gt;&lt;/object&gt;&lt;object type=&quot;3&quot; unique_id=&quot;178943&quot;&gt;&lt;property id=&quot;20148&quot; value=&quot;5&quot;/&gt;&lt;property id=&quot;20300&quot; value=&quot;Slide 21 - &amp;quot;Course Activities &amp;quot;&quot;/&gt;&lt;property id=&quot;20307&quot; value=&quot;581&quot;/&gt;&lt;/object&gt;&lt;/object&gt;&lt;object type=&quot;4&quot; unique_id=&quot;14482&quot;&gt;&lt;object type=&quot;5&quot; unique_id=&quot;178546&quot;&gt;&lt;property id=&quot;20149&quot; value=&quot;Highway Safety Improvement Program&quot;/&gt;&lt;property id=&quot;20150&quot; value=&quot;Data Driven Solutions&quot;/&gt;&lt;property id=&quot;20159&quot; value=&quot;logo.png&quot;/&gt;&lt;/object&gt;&lt;/object&gt;&lt;object type=&quot;10&quot; unique_id=&quot;176290&quot;&gt;&lt;object type=&quot;11&quot; unique_id=&quot;176291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76308&quot;&gt;&lt;/object&gt;&lt;/object&gt;&lt;/object&gt;&lt;/database&gt;"/>
  <p:tag name="ARTICULATE_DESIGN_ID_3_DEFAULT DESIGN" val="RrY0lBzj"/>
  <p:tag name="SECTOMILLISECCONVERTED" val="1"/>
  <p:tag name="ARTICULATE_DESIGN_ID_DRE" val="9XyLxvjb"/>
  <p:tag name="ARTICULATE_SLIDE_COUNT" val="1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RE">
  <a:themeElements>
    <a:clrScheme name="DEC">
      <a:dk1>
        <a:srgbClr val="003D7D"/>
      </a:dk1>
      <a:lt1>
        <a:srgbClr val="FFFFFF"/>
      </a:lt1>
      <a:dk2>
        <a:srgbClr val="003D7D"/>
      </a:dk2>
      <a:lt2>
        <a:srgbClr val="38939B"/>
      </a:lt2>
      <a:accent1>
        <a:srgbClr val="F49415"/>
      </a:accent1>
      <a:accent2>
        <a:srgbClr val="FFC100"/>
      </a:accent2>
      <a:accent3>
        <a:srgbClr val="000000"/>
      </a:accent3>
      <a:accent4>
        <a:srgbClr val="00336A"/>
      </a:accent4>
      <a:accent5>
        <a:srgbClr val="CC0000"/>
      </a:accent5>
      <a:accent6>
        <a:srgbClr val="164794"/>
      </a:accent6>
      <a:hlink>
        <a:srgbClr val="002D5D"/>
      </a:hlink>
      <a:folHlink>
        <a:srgbClr val="1788FF"/>
      </a:folHlink>
    </a:clrScheme>
    <a:fontScheme name="DR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E" id="{8CC4B0B3-5163-4679-B833-3280A1D51F42}" vid="{201E2C93-1949-41FB-9CC4-DE76C7BC56D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DCCF0BBFCB640886DBD6AA5C4DF7C" ma:contentTypeVersion="20" ma:contentTypeDescription="Create a new document." ma:contentTypeScope="" ma:versionID="c48114ac0c51b36d66285bf2f6f44c61">
  <xsd:schema xmlns:xsd="http://www.w3.org/2001/XMLSchema" xmlns:xs="http://www.w3.org/2001/XMLSchema" xmlns:p="http://schemas.microsoft.com/office/2006/metadata/properties" xmlns:ns1="http://schemas.microsoft.com/sharepoint/v3" xmlns:ns2="d1f51b4b-47f1-4e3b-a064-a1e52dfcf961" xmlns:ns3="bb67591a-a4e0-4be5-8606-6b03c887204c" targetNamespace="http://schemas.microsoft.com/office/2006/metadata/properties" ma:root="true" ma:fieldsID="5d29e4caccaf2cf77bae175b74f9e921" ns1:_="" ns2:_="" ns3:_="">
    <xsd:import namespace="http://schemas.microsoft.com/sharepoint/v3"/>
    <xsd:import namespace="d1f51b4b-47f1-4e3b-a064-a1e52dfcf961"/>
    <xsd:import namespace="bb67591a-a4e0-4be5-8606-6b03c8872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51b4b-47f1-4e3b-a064-a1e52dfcf9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fb2d66a-8a76-45f0-bdd8-73588bd3e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7591a-a4e0-4be5-8606-6b03c887204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05b25a2b-8c2b-4d04-9457-f84f85fcc237}" ma:internalName="TaxCatchAll" ma:showField="CatchAllData" ma:web="bb67591a-a4e0-4be5-8606-6b03c88720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22382-2108-401A-A259-EE29DDC85202}"/>
</file>

<file path=customXml/itemProps2.xml><?xml version="1.0" encoding="utf-8"?>
<ds:datastoreItem xmlns:ds="http://schemas.openxmlformats.org/officeDocument/2006/customXml" ds:itemID="{94E229A9-FF87-49ED-8882-57B5203BB787}"/>
</file>

<file path=docProps/app.xml><?xml version="1.0" encoding="utf-8"?>
<Properties xmlns="http://schemas.openxmlformats.org/officeDocument/2006/extended-properties" xmlns:vt="http://schemas.openxmlformats.org/officeDocument/2006/docPropsVTypes">
  <Template>nhi_wbt_module_template_v1_2007</Template>
  <TotalTime>41901</TotalTime>
  <Words>512</Words>
  <Application>Microsoft Macintosh PowerPoint</Application>
  <PresentationFormat>On-screen Show (4:3)</PresentationFormat>
  <Paragraphs>174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Arial Narrow</vt:lpstr>
      <vt:lpstr>Calibri</vt:lpstr>
      <vt:lpstr>Trebuchet MS</vt:lpstr>
      <vt:lpstr>Wingdings 2</vt:lpstr>
      <vt:lpstr>DRE</vt:lpstr>
      <vt:lpstr>Session 19 </vt:lpstr>
      <vt:lpstr>Learning Objectives</vt:lpstr>
      <vt:lpstr>Overview of Inhalants</vt:lpstr>
      <vt:lpstr>Volatile Solvents </vt:lpstr>
      <vt:lpstr>Abused Aerosols </vt:lpstr>
      <vt:lpstr>Anesthetic Gases</vt:lpstr>
      <vt:lpstr>Methods of Administration</vt:lpstr>
      <vt:lpstr>Possible Effects</vt:lpstr>
      <vt:lpstr>Onset and Duration of Effects </vt:lpstr>
      <vt:lpstr>Overdose Signs and Symptoms</vt:lpstr>
      <vt:lpstr>Inhalants Symptomatology Chart</vt:lpstr>
      <vt:lpstr>Evaluation of Subjects Under   the Influence of Inhalants</vt:lpstr>
      <vt:lpstr>Drug Evaluation and Classification</vt:lpstr>
      <vt:lpstr>Inhalants</vt:lpstr>
      <vt:lpstr>Questions?</vt:lpstr>
      <vt:lpstr>Test Your Knowledge</vt:lpstr>
    </vt:vector>
  </TitlesOfParts>
  <Company>Self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rocky.wehling@dot.gov</dc:creator>
  <cp:lastModifiedBy>Kyle Clark</cp:lastModifiedBy>
  <cp:revision>987</cp:revision>
  <cp:lastPrinted>2013-11-20T14:46:01Z</cp:lastPrinted>
  <dcterms:created xsi:type="dcterms:W3CDTF">2005-12-09T17:41:03Z</dcterms:created>
  <dcterms:modified xsi:type="dcterms:W3CDTF">2023-01-26T14:52:54Z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EDD9F51A-9A8A-4D41-9E98-1210D29BB359</vt:lpwstr>
  </property>
  <property fmtid="{D5CDD505-2E9C-101B-9397-08002B2CF9AE}" pid="3" name="ArticulatePath">
    <vt:lpwstr>DRE_PPT_01 January 2020</vt:lpwstr>
  </property>
</Properties>
</file>