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59" r:id="rId5"/>
    <p:sldId id="261" r:id="rId6"/>
    <p:sldId id="264" r:id="rId7"/>
    <p:sldId id="265" r:id="rId8"/>
    <p:sldId id="296" r:id="rId9"/>
    <p:sldId id="267" r:id="rId10"/>
    <p:sldId id="283" r:id="rId11"/>
    <p:sldId id="281" r:id="rId12"/>
    <p:sldId id="314" r:id="rId13"/>
    <p:sldId id="313" r:id="rId14"/>
    <p:sldId id="301" r:id="rId15"/>
    <p:sldId id="302" r:id="rId16"/>
    <p:sldId id="303" r:id="rId17"/>
    <p:sldId id="304" r:id="rId18"/>
    <p:sldId id="305" r:id="rId19"/>
    <p:sldId id="308" r:id="rId20"/>
    <p:sldId id="309" r:id="rId21"/>
    <p:sldId id="310" r:id="rId22"/>
    <p:sldId id="311" r:id="rId23"/>
    <p:sldId id="315" r:id="rId24"/>
    <p:sldId id="317" r:id="rId25"/>
    <p:sldId id="318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70C0"/>
    <a:srgbClr val="40C055"/>
    <a:srgbClr val="009900"/>
    <a:srgbClr val="0066FF"/>
    <a:srgbClr val="669900"/>
    <a:srgbClr val="33CC33"/>
    <a:srgbClr val="008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245" autoAdjust="0"/>
  </p:normalViewPr>
  <p:slideViewPr>
    <p:cSldViewPr>
      <p:cViewPr varScale="1">
        <p:scale>
          <a:sx n="61" d="100"/>
          <a:sy n="61" d="100"/>
        </p:scale>
        <p:origin x="-102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704" y="-10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FAC99-BC9E-4AD8-B270-F53AB5BE870B}" type="doc">
      <dgm:prSet loTypeId="urn:microsoft.com/office/officeart/2005/8/layout/radial6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5146C37-E989-42C6-9A9B-07C2A91F705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SAE develops international standards</a:t>
          </a:r>
        </a:p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 accordance with WTO Technical Barrier to Trade agreement (TBT)</a:t>
          </a:r>
          <a:endParaRPr lang="en-US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CD61B3-9FA1-4E7E-A04F-8CEFF8329691}" type="parTrans" cxnId="{EFD0D893-FDD5-4DA3-AD31-E6E13AC15883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7FFFF62D-B98B-479A-A24D-7E243311F36E}" type="sibTrans" cxnId="{EFD0D893-FDD5-4DA3-AD31-E6E13AC15883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000C36F5-BA7C-449A-9560-2AD87566A5A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Transparency</a:t>
          </a:r>
          <a:endParaRPr lang="en-US" sz="1200" b="1" dirty="0">
            <a:solidFill>
              <a:schemeClr val="bg1"/>
            </a:solidFill>
          </a:endParaRPr>
        </a:p>
      </dgm:t>
    </dgm:pt>
    <dgm:pt modelId="{33FCCF1A-844E-4102-8821-FA2F2400CAC6}" type="parTrans" cxnId="{508B5E56-6D70-4854-9E36-5683989B6F15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5CAB5843-D97E-4459-8ED1-DB4E44C96808}" type="sibTrans" cxnId="{508B5E56-6D70-4854-9E36-5683989B6F1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ADAA9B97-09E3-4B05-B614-2779012E40D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Impartiality &amp; </a:t>
          </a:r>
        </a:p>
        <a:p>
          <a:r>
            <a:rPr lang="en-US" sz="1200" b="1" dirty="0" smtClean="0">
              <a:solidFill>
                <a:schemeClr val="bg1"/>
              </a:solidFill>
            </a:rPr>
            <a:t>Consensus</a:t>
          </a:r>
          <a:endParaRPr lang="en-US" sz="1200" b="1" dirty="0">
            <a:solidFill>
              <a:schemeClr val="bg1"/>
            </a:solidFill>
          </a:endParaRPr>
        </a:p>
      </dgm:t>
    </dgm:pt>
    <dgm:pt modelId="{4F0E9B0D-074B-4458-ABAC-C5D80678E383}" type="parTrans" cxnId="{1610B3EA-1BCD-45E5-BD1A-D618E8F72C64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E511E547-68D5-4DF4-A070-EBED474072DE}" type="sibTrans" cxnId="{1610B3EA-1BCD-45E5-BD1A-D618E8F72C64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A041DFE3-5B89-415E-A270-A47D1D04669F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Addressing the concerns of developing countries</a:t>
          </a:r>
          <a:endParaRPr lang="en-US" sz="1200" b="1" dirty="0">
            <a:solidFill>
              <a:schemeClr val="bg1"/>
            </a:solidFill>
          </a:endParaRPr>
        </a:p>
      </dgm:t>
    </dgm:pt>
    <dgm:pt modelId="{0ECA702A-CAE6-409B-A16D-6FC5E4B4E62E}" type="parTrans" cxnId="{201FFA1E-B2E1-47B1-A666-6B6067ADADBE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9A13613F-F54B-408E-8EF1-BAC0152ACCD8}" type="sibTrans" cxnId="{201FFA1E-B2E1-47B1-A666-6B6067ADADB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FAEDF60F-B3A8-427B-B5D2-E24FAC40A01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Openness</a:t>
          </a:r>
          <a:endParaRPr lang="en-US" sz="1200" b="1" dirty="0">
            <a:solidFill>
              <a:schemeClr val="bg1"/>
            </a:solidFill>
          </a:endParaRPr>
        </a:p>
      </dgm:t>
    </dgm:pt>
    <dgm:pt modelId="{0F84343D-90B4-44C6-A24B-004D0531A9A8}" type="parTrans" cxnId="{A1C10697-154E-4B94-A10F-3A4CDEA53210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AD2AF4A6-B93B-4BB8-91F6-D8B49FD4A260}" type="sibTrans" cxnId="{A1C10697-154E-4B94-A10F-3A4CDEA5321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734FEC3A-96CE-42A6-99A9-F190CC31F4F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Effectiveness &amp;</a:t>
          </a:r>
        </a:p>
        <a:p>
          <a:r>
            <a:rPr lang="en-US" sz="1200" b="1" dirty="0" smtClean="0">
              <a:solidFill>
                <a:schemeClr val="bg1"/>
              </a:solidFill>
            </a:rPr>
            <a:t>Relevance</a:t>
          </a:r>
          <a:endParaRPr lang="en-US" sz="1200" b="1" dirty="0">
            <a:solidFill>
              <a:schemeClr val="bg1"/>
            </a:solidFill>
          </a:endParaRPr>
        </a:p>
      </dgm:t>
    </dgm:pt>
    <dgm:pt modelId="{57213797-2E84-45B6-A154-FD8F1258F062}" type="parTrans" cxnId="{67E7C6EE-2634-4F97-ABC8-1772EAC384FF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DD525479-8DD5-414A-8D58-3B228DA32F22}" type="sibTrans" cxnId="{67E7C6EE-2634-4F97-ABC8-1772EAC384F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A42ECD69-7BE3-4DF5-B959-F158F0A9B4BB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Coherence</a:t>
          </a:r>
          <a:endParaRPr lang="en-US" sz="1200" b="1" dirty="0">
            <a:solidFill>
              <a:schemeClr val="bg1"/>
            </a:solidFill>
          </a:endParaRPr>
        </a:p>
      </dgm:t>
    </dgm:pt>
    <dgm:pt modelId="{E2DD8E12-F59F-4BBA-BF29-A6FFA6910C93}" type="parTrans" cxnId="{8434A4CA-9562-41F2-998F-BDB01BF2F8EA}">
      <dgm:prSet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D154B70A-B506-4F78-946B-A56DE914A132}" type="sibTrans" cxnId="{8434A4CA-9562-41F2-998F-BDB01BF2F8EA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5BAD9273-2A21-4EA8-BF0B-22BEAEAD57EE}" type="pres">
      <dgm:prSet presAssocID="{6FBFAC99-BC9E-4AD8-B270-F53AB5BE87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3468F7-5406-45A0-A4DC-D0315DDE43C5}" type="pres">
      <dgm:prSet presAssocID="{D5146C37-E989-42C6-9A9B-07C2A91F705C}" presName="centerShape" presStyleLbl="node0" presStyleIdx="0" presStyleCnt="1" custScaleX="131231" custScaleY="128281"/>
      <dgm:spPr/>
      <dgm:t>
        <a:bodyPr/>
        <a:lstStyle/>
        <a:p>
          <a:endParaRPr lang="en-US"/>
        </a:p>
      </dgm:t>
    </dgm:pt>
    <dgm:pt modelId="{B769E741-AAD2-47D1-86E5-EC0F4A8CCA6C}" type="pres">
      <dgm:prSet presAssocID="{A42ECD69-7BE3-4DF5-B959-F158F0A9B4BB}" presName="node" presStyleLbl="node1" presStyleIdx="0" presStyleCnt="6" custRadScaleRad="96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82976-7AFD-4EED-83E7-9EA81C626D1D}" type="pres">
      <dgm:prSet presAssocID="{A42ECD69-7BE3-4DF5-B959-F158F0A9B4BB}" presName="dummy" presStyleCnt="0"/>
      <dgm:spPr/>
      <dgm:t>
        <a:bodyPr/>
        <a:lstStyle/>
        <a:p>
          <a:endParaRPr lang="en-US"/>
        </a:p>
      </dgm:t>
    </dgm:pt>
    <dgm:pt modelId="{340C592C-C958-4F27-AAD1-E7E7649BFCF4}" type="pres">
      <dgm:prSet presAssocID="{D154B70A-B506-4F78-946B-A56DE914A13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8D3B89F6-1FC3-4465-9BB3-DA0B652CEED2}" type="pres">
      <dgm:prSet presAssocID="{000C36F5-BA7C-449A-9560-2AD87566A5AB}" presName="node" presStyleLbl="node1" presStyleIdx="1" presStyleCnt="6" custScaleX="104019" custRadScaleRad="107540" custRadScaleInc="5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CB1D6-EABF-4AB0-A7B4-4A284B7E934D}" type="pres">
      <dgm:prSet presAssocID="{000C36F5-BA7C-449A-9560-2AD87566A5AB}" presName="dummy" presStyleCnt="0"/>
      <dgm:spPr/>
      <dgm:t>
        <a:bodyPr/>
        <a:lstStyle/>
        <a:p>
          <a:endParaRPr lang="en-US"/>
        </a:p>
      </dgm:t>
    </dgm:pt>
    <dgm:pt modelId="{9B9992A6-E190-46F1-AF78-E822BE772E16}" type="pres">
      <dgm:prSet presAssocID="{5CAB5843-D97E-4459-8ED1-DB4E44C96808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604F087-B9A1-4F97-B849-206F879C9798}" type="pres">
      <dgm:prSet presAssocID="{ADAA9B97-09E3-4B05-B614-2779012E40DB}" presName="node" presStyleLbl="node1" presStyleIdx="2" presStyleCnt="6" custRadScaleRad="104894" custRadScaleInc="10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8A517-E3BA-4B41-9742-23E4B8FA8A45}" type="pres">
      <dgm:prSet presAssocID="{ADAA9B97-09E3-4B05-B614-2779012E40DB}" presName="dummy" presStyleCnt="0"/>
      <dgm:spPr/>
      <dgm:t>
        <a:bodyPr/>
        <a:lstStyle/>
        <a:p>
          <a:endParaRPr lang="en-US"/>
        </a:p>
      </dgm:t>
    </dgm:pt>
    <dgm:pt modelId="{9121F188-21D2-4530-86EA-264D3FBD57EB}" type="pres">
      <dgm:prSet presAssocID="{E511E547-68D5-4DF4-A070-EBED474072DE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6971C0B-2C0B-486E-A7F6-849A1677CCC9}" type="pres">
      <dgm:prSet presAssocID="{734FEC3A-96CE-42A6-99A9-F190CC31F4FE}" presName="node" presStyleLbl="node1" presStyleIdx="3" presStyleCnt="6" custRadScaleRad="103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5065C-2EC7-4BBD-93AC-CD191ADB3B81}" type="pres">
      <dgm:prSet presAssocID="{734FEC3A-96CE-42A6-99A9-F190CC31F4FE}" presName="dummy" presStyleCnt="0"/>
      <dgm:spPr/>
      <dgm:t>
        <a:bodyPr/>
        <a:lstStyle/>
        <a:p>
          <a:endParaRPr lang="en-US"/>
        </a:p>
      </dgm:t>
    </dgm:pt>
    <dgm:pt modelId="{04B1C605-D5D1-4C86-A6B5-D8E948754629}" type="pres">
      <dgm:prSet presAssocID="{DD525479-8DD5-414A-8D58-3B228DA32F22}" presName="sibTrans" presStyleLbl="sibTrans2D1" presStyleIdx="3" presStyleCnt="6"/>
      <dgm:spPr/>
      <dgm:t>
        <a:bodyPr/>
        <a:lstStyle/>
        <a:p>
          <a:endParaRPr lang="en-US"/>
        </a:p>
      </dgm:t>
    </dgm:pt>
    <dgm:pt modelId="{BEE9F330-F5F4-4746-A626-A3CAC816F7C4}" type="pres">
      <dgm:prSet presAssocID="{A041DFE3-5B89-415E-A270-A47D1D04669F}" presName="node" presStyleLbl="node1" presStyleIdx="4" presStyleCnt="6" custRadScaleRad="106999" custRadScaleInc="-7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8CAEB-D645-402D-86F5-1E08E9F38024}" type="pres">
      <dgm:prSet presAssocID="{A041DFE3-5B89-415E-A270-A47D1D04669F}" presName="dummy" presStyleCnt="0"/>
      <dgm:spPr/>
      <dgm:t>
        <a:bodyPr/>
        <a:lstStyle/>
        <a:p>
          <a:endParaRPr lang="en-US"/>
        </a:p>
      </dgm:t>
    </dgm:pt>
    <dgm:pt modelId="{3F7E04FF-561F-4613-AEC0-3F8F4195B777}" type="pres">
      <dgm:prSet presAssocID="{9A13613F-F54B-408E-8EF1-BAC0152ACCD8}" presName="sibTrans" presStyleLbl="sibTrans2D1" presStyleIdx="4" presStyleCnt="6"/>
      <dgm:spPr/>
      <dgm:t>
        <a:bodyPr/>
        <a:lstStyle/>
        <a:p>
          <a:endParaRPr lang="en-US"/>
        </a:p>
      </dgm:t>
    </dgm:pt>
    <dgm:pt modelId="{0F419E31-01F8-4589-AB41-07D6BB679445}" type="pres">
      <dgm:prSet presAssocID="{FAEDF60F-B3A8-427B-B5D2-E24FAC40A018}" presName="node" presStyleLbl="node1" presStyleIdx="5" presStyleCnt="6" custRadScaleRad="102793" custRadScaleInc="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EEC5A-2541-4D4B-B23D-B190FA665D3F}" type="pres">
      <dgm:prSet presAssocID="{FAEDF60F-B3A8-427B-B5D2-E24FAC40A018}" presName="dummy" presStyleCnt="0"/>
      <dgm:spPr/>
      <dgm:t>
        <a:bodyPr/>
        <a:lstStyle/>
        <a:p>
          <a:endParaRPr lang="en-US"/>
        </a:p>
      </dgm:t>
    </dgm:pt>
    <dgm:pt modelId="{47308D0E-A392-4D14-9AF7-2CBF27E64162}" type="pres">
      <dgm:prSet presAssocID="{AD2AF4A6-B93B-4BB8-91F6-D8B49FD4A260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51C4AA71-2DB6-4E00-B4BF-F4A3A60789C4}" type="presOf" srcId="{000C36F5-BA7C-449A-9560-2AD87566A5AB}" destId="{8D3B89F6-1FC3-4465-9BB3-DA0B652CEED2}" srcOrd="0" destOrd="0" presId="urn:microsoft.com/office/officeart/2005/8/layout/radial6"/>
    <dgm:cxn modelId="{58C9196B-4E03-4D6E-B026-DBDF42B4373C}" type="presOf" srcId="{AD2AF4A6-B93B-4BB8-91F6-D8B49FD4A260}" destId="{47308D0E-A392-4D14-9AF7-2CBF27E64162}" srcOrd="0" destOrd="0" presId="urn:microsoft.com/office/officeart/2005/8/layout/radial6"/>
    <dgm:cxn modelId="{67E7C6EE-2634-4F97-ABC8-1772EAC384FF}" srcId="{D5146C37-E989-42C6-9A9B-07C2A91F705C}" destId="{734FEC3A-96CE-42A6-99A9-F190CC31F4FE}" srcOrd="3" destOrd="0" parTransId="{57213797-2E84-45B6-A154-FD8F1258F062}" sibTransId="{DD525479-8DD5-414A-8D58-3B228DA32F22}"/>
    <dgm:cxn modelId="{8434A4CA-9562-41F2-998F-BDB01BF2F8EA}" srcId="{D5146C37-E989-42C6-9A9B-07C2A91F705C}" destId="{A42ECD69-7BE3-4DF5-B959-F158F0A9B4BB}" srcOrd="0" destOrd="0" parTransId="{E2DD8E12-F59F-4BBA-BF29-A6FFA6910C93}" sibTransId="{D154B70A-B506-4F78-946B-A56DE914A132}"/>
    <dgm:cxn modelId="{201FFA1E-B2E1-47B1-A666-6B6067ADADBE}" srcId="{D5146C37-E989-42C6-9A9B-07C2A91F705C}" destId="{A041DFE3-5B89-415E-A270-A47D1D04669F}" srcOrd="4" destOrd="0" parTransId="{0ECA702A-CAE6-409B-A16D-6FC5E4B4E62E}" sibTransId="{9A13613F-F54B-408E-8EF1-BAC0152ACCD8}"/>
    <dgm:cxn modelId="{3AF032B0-7729-495B-91BF-0280B0B06C57}" type="presOf" srcId="{6FBFAC99-BC9E-4AD8-B270-F53AB5BE870B}" destId="{5BAD9273-2A21-4EA8-BF0B-22BEAEAD57EE}" srcOrd="0" destOrd="0" presId="urn:microsoft.com/office/officeart/2005/8/layout/radial6"/>
    <dgm:cxn modelId="{BDF5D7A6-BFB0-4683-91B8-D5672A7647EB}" type="presOf" srcId="{ADAA9B97-09E3-4B05-B614-2779012E40DB}" destId="{9604F087-B9A1-4F97-B849-206F879C9798}" srcOrd="0" destOrd="0" presId="urn:microsoft.com/office/officeart/2005/8/layout/radial6"/>
    <dgm:cxn modelId="{9597717F-FEDC-4AEA-A9A4-72DE0A650D2E}" type="presOf" srcId="{DD525479-8DD5-414A-8D58-3B228DA32F22}" destId="{04B1C605-D5D1-4C86-A6B5-D8E948754629}" srcOrd="0" destOrd="0" presId="urn:microsoft.com/office/officeart/2005/8/layout/radial6"/>
    <dgm:cxn modelId="{1610B3EA-1BCD-45E5-BD1A-D618E8F72C64}" srcId="{D5146C37-E989-42C6-9A9B-07C2A91F705C}" destId="{ADAA9B97-09E3-4B05-B614-2779012E40DB}" srcOrd="2" destOrd="0" parTransId="{4F0E9B0D-074B-4458-ABAC-C5D80678E383}" sibTransId="{E511E547-68D5-4DF4-A070-EBED474072DE}"/>
    <dgm:cxn modelId="{B3E0BEFF-FCC9-4909-A0DA-B2F5663F1AE0}" type="presOf" srcId="{5CAB5843-D97E-4459-8ED1-DB4E44C96808}" destId="{9B9992A6-E190-46F1-AF78-E822BE772E16}" srcOrd="0" destOrd="0" presId="urn:microsoft.com/office/officeart/2005/8/layout/radial6"/>
    <dgm:cxn modelId="{508B5E56-6D70-4854-9E36-5683989B6F15}" srcId="{D5146C37-E989-42C6-9A9B-07C2A91F705C}" destId="{000C36F5-BA7C-449A-9560-2AD87566A5AB}" srcOrd="1" destOrd="0" parTransId="{33FCCF1A-844E-4102-8821-FA2F2400CAC6}" sibTransId="{5CAB5843-D97E-4459-8ED1-DB4E44C96808}"/>
    <dgm:cxn modelId="{9E06BE8D-8245-416A-B6F3-71206A1F3AC2}" type="presOf" srcId="{A42ECD69-7BE3-4DF5-B959-F158F0A9B4BB}" destId="{B769E741-AAD2-47D1-86E5-EC0F4A8CCA6C}" srcOrd="0" destOrd="0" presId="urn:microsoft.com/office/officeart/2005/8/layout/radial6"/>
    <dgm:cxn modelId="{A1C10697-154E-4B94-A10F-3A4CDEA53210}" srcId="{D5146C37-E989-42C6-9A9B-07C2A91F705C}" destId="{FAEDF60F-B3A8-427B-B5D2-E24FAC40A018}" srcOrd="5" destOrd="0" parTransId="{0F84343D-90B4-44C6-A24B-004D0531A9A8}" sibTransId="{AD2AF4A6-B93B-4BB8-91F6-D8B49FD4A260}"/>
    <dgm:cxn modelId="{0BACD2D9-651D-45F9-ABFB-B84863C98716}" type="presOf" srcId="{D154B70A-B506-4F78-946B-A56DE914A132}" destId="{340C592C-C958-4F27-AAD1-E7E7649BFCF4}" srcOrd="0" destOrd="0" presId="urn:microsoft.com/office/officeart/2005/8/layout/radial6"/>
    <dgm:cxn modelId="{CD509C60-C86C-4DDC-9312-C903E5A7BD8E}" type="presOf" srcId="{D5146C37-E989-42C6-9A9B-07C2A91F705C}" destId="{F53468F7-5406-45A0-A4DC-D0315DDE43C5}" srcOrd="0" destOrd="0" presId="urn:microsoft.com/office/officeart/2005/8/layout/radial6"/>
    <dgm:cxn modelId="{8162CE6A-AD24-4215-A3C2-976EC211DB2F}" type="presOf" srcId="{FAEDF60F-B3A8-427B-B5D2-E24FAC40A018}" destId="{0F419E31-01F8-4589-AB41-07D6BB679445}" srcOrd="0" destOrd="0" presId="urn:microsoft.com/office/officeart/2005/8/layout/radial6"/>
    <dgm:cxn modelId="{594A8830-B580-4A8B-BDC5-6F8C3C79E458}" type="presOf" srcId="{A041DFE3-5B89-415E-A270-A47D1D04669F}" destId="{BEE9F330-F5F4-4746-A626-A3CAC816F7C4}" srcOrd="0" destOrd="0" presId="urn:microsoft.com/office/officeart/2005/8/layout/radial6"/>
    <dgm:cxn modelId="{80EA9439-D53B-4A68-813B-82564A21DA7E}" type="presOf" srcId="{E511E547-68D5-4DF4-A070-EBED474072DE}" destId="{9121F188-21D2-4530-86EA-264D3FBD57EB}" srcOrd="0" destOrd="0" presId="urn:microsoft.com/office/officeart/2005/8/layout/radial6"/>
    <dgm:cxn modelId="{0B8FCAFA-6ED2-4FD9-8877-A9ECE574A297}" type="presOf" srcId="{734FEC3A-96CE-42A6-99A9-F190CC31F4FE}" destId="{66971C0B-2C0B-486E-A7F6-849A1677CCC9}" srcOrd="0" destOrd="0" presId="urn:microsoft.com/office/officeart/2005/8/layout/radial6"/>
    <dgm:cxn modelId="{912D9B30-14EE-4829-88D8-647D004996F9}" type="presOf" srcId="{9A13613F-F54B-408E-8EF1-BAC0152ACCD8}" destId="{3F7E04FF-561F-4613-AEC0-3F8F4195B777}" srcOrd="0" destOrd="0" presId="urn:microsoft.com/office/officeart/2005/8/layout/radial6"/>
    <dgm:cxn modelId="{EFD0D893-FDD5-4DA3-AD31-E6E13AC15883}" srcId="{6FBFAC99-BC9E-4AD8-B270-F53AB5BE870B}" destId="{D5146C37-E989-42C6-9A9B-07C2A91F705C}" srcOrd="0" destOrd="0" parTransId="{74CD61B3-9FA1-4E7E-A04F-8CEFF8329691}" sibTransId="{7FFFF62D-B98B-479A-A24D-7E243311F36E}"/>
    <dgm:cxn modelId="{3DAB4D1E-0E0C-4D57-8F27-96E38DEE96D2}" type="presParOf" srcId="{5BAD9273-2A21-4EA8-BF0B-22BEAEAD57EE}" destId="{F53468F7-5406-45A0-A4DC-D0315DDE43C5}" srcOrd="0" destOrd="0" presId="urn:microsoft.com/office/officeart/2005/8/layout/radial6"/>
    <dgm:cxn modelId="{6C9626DB-65F6-481E-8082-5BD70EB8E7D8}" type="presParOf" srcId="{5BAD9273-2A21-4EA8-BF0B-22BEAEAD57EE}" destId="{B769E741-AAD2-47D1-86E5-EC0F4A8CCA6C}" srcOrd="1" destOrd="0" presId="urn:microsoft.com/office/officeart/2005/8/layout/radial6"/>
    <dgm:cxn modelId="{C035FA59-70FA-4392-8DBE-CCF024A392AA}" type="presParOf" srcId="{5BAD9273-2A21-4EA8-BF0B-22BEAEAD57EE}" destId="{64E82976-7AFD-4EED-83E7-9EA81C626D1D}" srcOrd="2" destOrd="0" presId="urn:microsoft.com/office/officeart/2005/8/layout/radial6"/>
    <dgm:cxn modelId="{326176EA-79C1-4036-9679-D13BA7CB59AA}" type="presParOf" srcId="{5BAD9273-2A21-4EA8-BF0B-22BEAEAD57EE}" destId="{340C592C-C958-4F27-AAD1-E7E7649BFCF4}" srcOrd="3" destOrd="0" presId="urn:microsoft.com/office/officeart/2005/8/layout/radial6"/>
    <dgm:cxn modelId="{8CFD3350-736B-4724-8B87-4A40BD3F8517}" type="presParOf" srcId="{5BAD9273-2A21-4EA8-BF0B-22BEAEAD57EE}" destId="{8D3B89F6-1FC3-4465-9BB3-DA0B652CEED2}" srcOrd="4" destOrd="0" presId="urn:microsoft.com/office/officeart/2005/8/layout/radial6"/>
    <dgm:cxn modelId="{DB31CAE6-0A9A-4AD6-B81E-8979031C4050}" type="presParOf" srcId="{5BAD9273-2A21-4EA8-BF0B-22BEAEAD57EE}" destId="{D4ACB1D6-EABF-4AB0-A7B4-4A284B7E934D}" srcOrd="5" destOrd="0" presId="urn:microsoft.com/office/officeart/2005/8/layout/radial6"/>
    <dgm:cxn modelId="{3A1D9FA1-C47F-4E10-8EDE-E26AF421E273}" type="presParOf" srcId="{5BAD9273-2A21-4EA8-BF0B-22BEAEAD57EE}" destId="{9B9992A6-E190-46F1-AF78-E822BE772E16}" srcOrd="6" destOrd="0" presId="urn:microsoft.com/office/officeart/2005/8/layout/radial6"/>
    <dgm:cxn modelId="{0027C39B-8F80-4B57-9E14-3C5A335458CF}" type="presParOf" srcId="{5BAD9273-2A21-4EA8-BF0B-22BEAEAD57EE}" destId="{9604F087-B9A1-4F97-B849-206F879C9798}" srcOrd="7" destOrd="0" presId="urn:microsoft.com/office/officeart/2005/8/layout/radial6"/>
    <dgm:cxn modelId="{69037A12-C71E-4B00-83D3-092FC23CCAB8}" type="presParOf" srcId="{5BAD9273-2A21-4EA8-BF0B-22BEAEAD57EE}" destId="{CC88A517-E3BA-4B41-9742-23E4B8FA8A45}" srcOrd="8" destOrd="0" presId="urn:microsoft.com/office/officeart/2005/8/layout/radial6"/>
    <dgm:cxn modelId="{2294848D-A79F-41BF-8918-E23356FC1AC9}" type="presParOf" srcId="{5BAD9273-2A21-4EA8-BF0B-22BEAEAD57EE}" destId="{9121F188-21D2-4530-86EA-264D3FBD57EB}" srcOrd="9" destOrd="0" presId="urn:microsoft.com/office/officeart/2005/8/layout/radial6"/>
    <dgm:cxn modelId="{77E336C3-BCDC-4A1A-9D3B-EC7DA8D79B56}" type="presParOf" srcId="{5BAD9273-2A21-4EA8-BF0B-22BEAEAD57EE}" destId="{66971C0B-2C0B-486E-A7F6-849A1677CCC9}" srcOrd="10" destOrd="0" presId="urn:microsoft.com/office/officeart/2005/8/layout/radial6"/>
    <dgm:cxn modelId="{F9261109-3904-41F6-B63F-1B2B4BEDB39D}" type="presParOf" srcId="{5BAD9273-2A21-4EA8-BF0B-22BEAEAD57EE}" destId="{BFF5065C-2EC7-4BBD-93AC-CD191ADB3B81}" srcOrd="11" destOrd="0" presId="urn:microsoft.com/office/officeart/2005/8/layout/radial6"/>
    <dgm:cxn modelId="{53E929CB-427E-4472-B6CD-517E18BCEC1E}" type="presParOf" srcId="{5BAD9273-2A21-4EA8-BF0B-22BEAEAD57EE}" destId="{04B1C605-D5D1-4C86-A6B5-D8E948754629}" srcOrd="12" destOrd="0" presId="urn:microsoft.com/office/officeart/2005/8/layout/radial6"/>
    <dgm:cxn modelId="{C85FF982-1C3B-405D-87AE-8FB4C4B5BB61}" type="presParOf" srcId="{5BAD9273-2A21-4EA8-BF0B-22BEAEAD57EE}" destId="{BEE9F330-F5F4-4746-A626-A3CAC816F7C4}" srcOrd="13" destOrd="0" presId="urn:microsoft.com/office/officeart/2005/8/layout/radial6"/>
    <dgm:cxn modelId="{88098D00-9875-49BC-B00F-B72353756F93}" type="presParOf" srcId="{5BAD9273-2A21-4EA8-BF0B-22BEAEAD57EE}" destId="{7448CAEB-D645-402D-86F5-1E08E9F38024}" srcOrd="14" destOrd="0" presId="urn:microsoft.com/office/officeart/2005/8/layout/radial6"/>
    <dgm:cxn modelId="{160B2A4D-2211-4703-851E-44363A041A9B}" type="presParOf" srcId="{5BAD9273-2A21-4EA8-BF0B-22BEAEAD57EE}" destId="{3F7E04FF-561F-4613-AEC0-3F8F4195B777}" srcOrd="15" destOrd="0" presId="urn:microsoft.com/office/officeart/2005/8/layout/radial6"/>
    <dgm:cxn modelId="{615879FE-B266-4161-9600-B6053ED77DC2}" type="presParOf" srcId="{5BAD9273-2A21-4EA8-BF0B-22BEAEAD57EE}" destId="{0F419E31-01F8-4589-AB41-07D6BB679445}" srcOrd="16" destOrd="0" presId="urn:microsoft.com/office/officeart/2005/8/layout/radial6"/>
    <dgm:cxn modelId="{B0141F27-0659-4D19-9483-E64563FB50BA}" type="presParOf" srcId="{5BAD9273-2A21-4EA8-BF0B-22BEAEAD57EE}" destId="{5A0EEC5A-2541-4D4B-B23D-B190FA665D3F}" srcOrd="17" destOrd="0" presId="urn:microsoft.com/office/officeart/2005/8/layout/radial6"/>
    <dgm:cxn modelId="{74FC466E-32D3-4E47-8A9A-94283A495EEA}" type="presParOf" srcId="{5BAD9273-2A21-4EA8-BF0B-22BEAEAD57EE}" destId="{47308D0E-A392-4D14-9AF7-2CBF27E6416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7E3A00-44F3-4123-B08B-9702AE2BC968}" type="doc">
      <dgm:prSet loTypeId="urn:microsoft.com/office/officeart/2005/8/layout/radial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52890F0-635E-493A-8344-D0644D28C19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Advanced Battery Concepts</a:t>
          </a:r>
          <a:endParaRPr lang="en-US" sz="1050" b="1" dirty="0"/>
        </a:p>
      </dgm:t>
    </dgm:pt>
    <dgm:pt modelId="{A013B047-C599-430B-B6AD-754C3806A833}" type="parTrans" cxnId="{8EF88D13-EF2E-426C-9679-C182F9A6E6D8}">
      <dgm:prSet/>
      <dgm:spPr/>
      <dgm:t>
        <a:bodyPr/>
        <a:lstStyle/>
        <a:p>
          <a:endParaRPr lang="en-US"/>
        </a:p>
      </dgm:t>
    </dgm:pt>
    <dgm:pt modelId="{65C10CCC-D330-4B23-940E-7989E8C996E7}" type="sibTrans" cxnId="{8EF88D13-EF2E-426C-9679-C182F9A6E6D8}">
      <dgm:prSet/>
      <dgm:spPr/>
      <dgm:t>
        <a:bodyPr/>
        <a:lstStyle/>
        <a:p>
          <a:endParaRPr lang="en-US"/>
        </a:p>
      </dgm:t>
    </dgm:pt>
    <dgm:pt modelId="{7F58ED01-A167-43F0-919A-3C43A6BB61D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Battery  Safety</a:t>
          </a:r>
          <a:endParaRPr lang="en-US" sz="1050" b="1" dirty="0"/>
        </a:p>
      </dgm:t>
    </dgm:pt>
    <dgm:pt modelId="{81615DAC-734F-4AD7-8F2D-70DE258763AE}" type="parTrans" cxnId="{0E17D397-E500-4959-9EDA-B1634DB36D61}">
      <dgm:prSet/>
      <dgm:spPr/>
      <dgm:t>
        <a:bodyPr/>
        <a:lstStyle/>
        <a:p>
          <a:endParaRPr lang="en-US"/>
        </a:p>
      </dgm:t>
    </dgm:pt>
    <dgm:pt modelId="{8C7A2A87-E101-45C4-BC82-6B51A2455BBA}" type="sibTrans" cxnId="{0E17D397-E500-4959-9EDA-B1634DB36D61}">
      <dgm:prSet/>
      <dgm:spPr/>
      <dgm:t>
        <a:bodyPr/>
        <a:lstStyle/>
        <a:p>
          <a:endParaRPr lang="en-US"/>
        </a:p>
      </dgm:t>
    </dgm:pt>
    <dgm:pt modelId="{676E4A79-DC8C-4516-88FF-CD0781B94CA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Battery Recycling</a:t>
          </a:r>
          <a:endParaRPr lang="en-US" sz="1050" b="1" dirty="0"/>
        </a:p>
      </dgm:t>
    </dgm:pt>
    <dgm:pt modelId="{BE2AE19A-7361-4EB3-BB56-1C4CF055B9D8}" type="parTrans" cxnId="{53EF6935-190A-44E4-93EE-210C971DF76A}">
      <dgm:prSet/>
      <dgm:spPr/>
      <dgm:t>
        <a:bodyPr/>
        <a:lstStyle/>
        <a:p>
          <a:endParaRPr lang="en-US"/>
        </a:p>
      </dgm:t>
    </dgm:pt>
    <dgm:pt modelId="{DF9CCCD3-0323-4082-A1A6-D0A3AFC8FEFB}" type="sibTrans" cxnId="{53EF6935-190A-44E4-93EE-210C971DF76A}">
      <dgm:prSet/>
      <dgm:spPr/>
      <dgm:t>
        <a:bodyPr/>
        <a:lstStyle/>
        <a:p>
          <a:endParaRPr lang="en-US"/>
        </a:p>
      </dgm:t>
    </dgm:pt>
    <dgm:pt modelId="{88A1489C-5856-4F16-BABD-9665781130C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Truck and Bus Batteries</a:t>
          </a:r>
          <a:endParaRPr lang="en-US" sz="1050" b="1" dirty="0"/>
        </a:p>
      </dgm:t>
    </dgm:pt>
    <dgm:pt modelId="{CB46D7D5-11C3-4895-A362-EA92A5B165E2}" type="parTrans" cxnId="{F9CE24ED-2FFC-4551-A9DF-A5E59E902B31}">
      <dgm:prSet/>
      <dgm:spPr/>
      <dgm:t>
        <a:bodyPr/>
        <a:lstStyle/>
        <a:p>
          <a:endParaRPr lang="en-US"/>
        </a:p>
      </dgm:t>
    </dgm:pt>
    <dgm:pt modelId="{9587EB7F-1B63-4A1E-A35A-EE10CAD8375C}" type="sibTrans" cxnId="{F9CE24ED-2FFC-4551-A9DF-A5E59E902B31}">
      <dgm:prSet/>
      <dgm:spPr/>
      <dgm:t>
        <a:bodyPr/>
        <a:lstStyle/>
        <a:p>
          <a:endParaRPr lang="en-US"/>
        </a:p>
      </dgm:t>
    </dgm:pt>
    <dgm:pt modelId="{058AC81E-8539-48BA-BDBB-4F46CF17FF4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Starter Battery</a:t>
          </a:r>
          <a:endParaRPr lang="en-US" sz="1050" b="1" dirty="0"/>
        </a:p>
      </dgm:t>
    </dgm:pt>
    <dgm:pt modelId="{63AF435C-3777-4701-8DDF-8294ADE040EE}" type="parTrans" cxnId="{C041F882-25C3-46E7-B8F3-6D3B4AE12721}">
      <dgm:prSet/>
      <dgm:spPr/>
      <dgm:t>
        <a:bodyPr/>
        <a:lstStyle/>
        <a:p>
          <a:endParaRPr lang="en-US"/>
        </a:p>
      </dgm:t>
    </dgm:pt>
    <dgm:pt modelId="{A78044A2-0798-481F-BD40-E821B961BA39}" type="sibTrans" cxnId="{C041F882-25C3-46E7-B8F3-6D3B4AE12721}">
      <dgm:prSet/>
      <dgm:spPr/>
      <dgm:t>
        <a:bodyPr/>
        <a:lstStyle/>
        <a:p>
          <a:endParaRPr lang="en-US"/>
        </a:p>
      </dgm:t>
    </dgm:pt>
    <dgm:pt modelId="{E9F45A8B-50A7-4076-8C62-F51E4299466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Hybrid Battery Testing </a:t>
          </a:r>
          <a:endParaRPr lang="en-US" sz="1050" b="1" dirty="0"/>
        </a:p>
      </dgm:t>
    </dgm:pt>
    <dgm:pt modelId="{07CD8398-78E9-4CE3-817D-8B008D5375B1}" type="parTrans" cxnId="{247FC706-853D-4D98-B0C5-499DF9531E54}">
      <dgm:prSet/>
      <dgm:spPr/>
      <dgm:t>
        <a:bodyPr/>
        <a:lstStyle/>
        <a:p>
          <a:endParaRPr lang="en-US"/>
        </a:p>
      </dgm:t>
    </dgm:pt>
    <dgm:pt modelId="{37959487-491B-4DDE-BCC2-6C62D7F4CA80}" type="sibTrans" cxnId="{247FC706-853D-4D98-B0C5-499DF9531E54}">
      <dgm:prSet/>
      <dgm:spPr/>
      <dgm:t>
        <a:bodyPr/>
        <a:lstStyle/>
        <a:p>
          <a:endParaRPr lang="en-US"/>
        </a:p>
      </dgm:t>
    </dgm:pt>
    <dgm:pt modelId="{13145BB7-FC55-4496-BAFB-D4999AC4D70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Battery Labeling</a:t>
          </a:r>
          <a:endParaRPr lang="en-US" sz="1050" b="1" dirty="0"/>
        </a:p>
      </dgm:t>
    </dgm:pt>
    <dgm:pt modelId="{C5585E03-76D9-4617-8D49-B79F3D726B24}" type="parTrans" cxnId="{A0ABE7E4-50DE-4A90-A7CB-974C15A08BDF}">
      <dgm:prSet/>
      <dgm:spPr/>
      <dgm:t>
        <a:bodyPr/>
        <a:lstStyle/>
        <a:p>
          <a:endParaRPr lang="en-US"/>
        </a:p>
      </dgm:t>
    </dgm:pt>
    <dgm:pt modelId="{D0FF4B54-76D3-43D4-A101-BDD8209AC6DE}" type="sibTrans" cxnId="{A0ABE7E4-50DE-4A90-A7CB-974C15A08BDF}">
      <dgm:prSet/>
      <dgm:spPr/>
      <dgm:t>
        <a:bodyPr/>
        <a:lstStyle/>
        <a:p>
          <a:endParaRPr lang="en-US"/>
        </a:p>
      </dgm:t>
    </dgm:pt>
    <dgm:pt modelId="{1D837200-533F-45F9-A158-8E39CEA6FF2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Battery Electronic Fuel Gauging</a:t>
          </a:r>
        </a:p>
      </dgm:t>
    </dgm:pt>
    <dgm:pt modelId="{0525D194-9BC0-40FE-99E7-7A60FBA848D5}" type="parTrans" cxnId="{02E1EC2B-2F34-48ED-BDBA-DBDD3FD229F3}">
      <dgm:prSet/>
      <dgm:spPr/>
      <dgm:t>
        <a:bodyPr/>
        <a:lstStyle/>
        <a:p>
          <a:endParaRPr lang="en-US"/>
        </a:p>
      </dgm:t>
    </dgm:pt>
    <dgm:pt modelId="{876F13D0-0586-4BAA-967B-4C89251F52AC}" type="sibTrans" cxnId="{02E1EC2B-2F34-48ED-BDBA-DBDD3FD229F3}">
      <dgm:prSet/>
      <dgm:spPr/>
      <dgm:t>
        <a:bodyPr/>
        <a:lstStyle/>
        <a:p>
          <a:endParaRPr lang="en-US"/>
        </a:p>
      </dgm:t>
    </dgm:pt>
    <dgm:pt modelId="{094551B5-5AE6-41BC-B6F8-3973D931854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Battery Transport</a:t>
          </a:r>
          <a:endParaRPr lang="en-US" sz="1050" b="1" dirty="0"/>
        </a:p>
      </dgm:t>
    </dgm:pt>
    <dgm:pt modelId="{B8794E2D-A277-49E3-995F-2B69BB5CB88B}" type="parTrans" cxnId="{2A997C95-6937-4700-921E-20AB20A59AAE}">
      <dgm:prSet/>
      <dgm:spPr/>
      <dgm:t>
        <a:bodyPr/>
        <a:lstStyle/>
        <a:p>
          <a:endParaRPr lang="en-US"/>
        </a:p>
      </dgm:t>
    </dgm:pt>
    <dgm:pt modelId="{5308DE4C-A54C-447E-834F-66C46AE0C5DB}" type="sibTrans" cxnId="{2A997C95-6937-4700-921E-20AB20A59AAE}">
      <dgm:prSet/>
      <dgm:spPr/>
      <dgm:t>
        <a:bodyPr/>
        <a:lstStyle/>
        <a:p>
          <a:endParaRPr lang="en-US"/>
        </a:p>
      </dgm:t>
    </dgm:pt>
    <dgm:pt modelId="{FE8EDB3E-C1B1-4007-BBD9-339E5A8FD90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Battery  Packaging</a:t>
          </a:r>
          <a:endParaRPr lang="en-US" sz="1050" b="1" dirty="0"/>
        </a:p>
      </dgm:t>
    </dgm:pt>
    <dgm:pt modelId="{E8DFDAE2-B8A9-438B-B0A2-641C658CF960}" type="parTrans" cxnId="{3154929D-2E2F-4AC6-8E38-C6FBFA604020}">
      <dgm:prSet/>
      <dgm:spPr/>
      <dgm:t>
        <a:bodyPr/>
        <a:lstStyle/>
        <a:p>
          <a:endParaRPr lang="en-US"/>
        </a:p>
      </dgm:t>
    </dgm:pt>
    <dgm:pt modelId="{24EDA27D-A435-4387-BDFC-25E00C6BD9D8}" type="sibTrans" cxnId="{3154929D-2E2F-4AC6-8E38-C6FBFA604020}">
      <dgm:prSet/>
      <dgm:spPr/>
      <dgm:t>
        <a:bodyPr/>
        <a:lstStyle/>
        <a:p>
          <a:endParaRPr lang="en-US"/>
        </a:p>
      </dgm:t>
    </dgm:pt>
    <dgm:pt modelId="{756D28F8-4D68-4BB7-9E75-7372480A2D0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Small Task Oriented Vehicle Batteries</a:t>
          </a:r>
          <a:endParaRPr lang="en-US" sz="1050" b="1" dirty="0"/>
        </a:p>
      </dgm:t>
    </dgm:pt>
    <dgm:pt modelId="{634D79D5-D982-4A97-84BB-770E854F3FED}" type="parTrans" cxnId="{170D3AC2-44C6-4F5B-BA8C-A6D7BA59C9A9}">
      <dgm:prSet/>
      <dgm:spPr/>
      <dgm:t>
        <a:bodyPr/>
        <a:lstStyle/>
        <a:p>
          <a:endParaRPr lang="en-US"/>
        </a:p>
      </dgm:t>
    </dgm:pt>
    <dgm:pt modelId="{BC87FA5C-6B82-42AF-9818-7AD17B6E65D2}" type="sibTrans" cxnId="{170D3AC2-44C6-4F5B-BA8C-A6D7BA59C9A9}">
      <dgm:prSet/>
      <dgm:spPr/>
      <dgm:t>
        <a:bodyPr/>
        <a:lstStyle/>
        <a:p>
          <a:endParaRPr lang="en-US"/>
        </a:p>
      </dgm:t>
    </dgm:pt>
    <dgm:pt modelId="{4D1C4675-ECA7-475C-9D3D-4CA03E6B981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Battery Materials Testing</a:t>
          </a:r>
          <a:endParaRPr lang="en-US" sz="1050" b="1" dirty="0"/>
        </a:p>
      </dgm:t>
    </dgm:pt>
    <dgm:pt modelId="{A9C68658-DAF6-42EB-A51C-9E53434E3700}" type="parTrans" cxnId="{27CCE5AE-7782-4824-B786-E1B5965FF730}">
      <dgm:prSet/>
      <dgm:spPr/>
      <dgm:t>
        <a:bodyPr/>
        <a:lstStyle/>
        <a:p>
          <a:endParaRPr lang="en-US"/>
        </a:p>
      </dgm:t>
    </dgm:pt>
    <dgm:pt modelId="{14C4DD91-5544-4816-8D77-46EF497584F8}" type="sibTrans" cxnId="{27CCE5AE-7782-4824-B786-E1B5965FF730}">
      <dgm:prSet/>
      <dgm:spPr/>
      <dgm:t>
        <a:bodyPr/>
        <a:lstStyle/>
        <a:p>
          <a:endParaRPr lang="en-US"/>
        </a:p>
      </dgm:t>
    </dgm:pt>
    <dgm:pt modelId="{A22C926E-242C-4DED-9DF4-BC867AEFF92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Battery Terminology</a:t>
          </a:r>
          <a:endParaRPr lang="en-US" sz="1050" b="1" dirty="0"/>
        </a:p>
      </dgm:t>
    </dgm:pt>
    <dgm:pt modelId="{77C896CC-190F-469B-86B2-A82FA56B0CB1}" type="parTrans" cxnId="{9242B976-93D6-43D2-B9ED-AB6CA7D2F996}">
      <dgm:prSet/>
      <dgm:spPr/>
      <dgm:t>
        <a:bodyPr/>
        <a:lstStyle/>
        <a:p>
          <a:endParaRPr lang="en-US"/>
        </a:p>
      </dgm:t>
    </dgm:pt>
    <dgm:pt modelId="{51AA5407-7AA9-4747-9886-4BF41E5FEA1C}" type="sibTrans" cxnId="{9242B976-93D6-43D2-B9ED-AB6CA7D2F996}">
      <dgm:prSet/>
      <dgm:spPr/>
      <dgm:t>
        <a:bodyPr/>
        <a:lstStyle/>
        <a:p>
          <a:endParaRPr lang="en-US"/>
        </a:p>
      </dgm:t>
    </dgm:pt>
    <dgm:pt modelId="{50D1739A-268A-40BE-849F-0FF163630F5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Battery Testing Equipment</a:t>
          </a:r>
          <a:endParaRPr lang="en-US" sz="1050" b="1" dirty="0"/>
        </a:p>
      </dgm:t>
    </dgm:pt>
    <dgm:pt modelId="{44C4B909-902E-4834-B349-99656A199549}" type="parTrans" cxnId="{141AEE1B-32EA-4D7E-8108-A8AC7E35CEB2}">
      <dgm:prSet/>
      <dgm:spPr/>
      <dgm:t>
        <a:bodyPr/>
        <a:lstStyle/>
        <a:p>
          <a:endParaRPr lang="en-US"/>
        </a:p>
      </dgm:t>
    </dgm:pt>
    <dgm:pt modelId="{126CEB7B-14C8-4881-9524-740C6709C9CF}" type="sibTrans" cxnId="{141AEE1B-32EA-4D7E-8108-A8AC7E35CEB2}">
      <dgm:prSet/>
      <dgm:spPr/>
      <dgm:t>
        <a:bodyPr/>
        <a:lstStyle/>
        <a:p>
          <a:endParaRPr lang="en-US"/>
        </a:p>
      </dgm:t>
    </dgm:pt>
    <dgm:pt modelId="{91772A7D-16B2-453B-B0CD-E5A8D2B7352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200" b="1" dirty="0" smtClean="0"/>
            <a:t>SAE Battery Standards Steering Committee</a:t>
          </a:r>
          <a:endParaRPr lang="en-US" sz="1200" b="1" dirty="0"/>
        </a:p>
      </dgm:t>
    </dgm:pt>
    <dgm:pt modelId="{022A375D-8B60-4CB6-9C55-5F1348731BB5}" type="sibTrans" cxnId="{9A8B2F40-309C-4413-8CC0-A0DC6744D996}">
      <dgm:prSet/>
      <dgm:spPr/>
      <dgm:t>
        <a:bodyPr/>
        <a:lstStyle/>
        <a:p>
          <a:endParaRPr lang="en-US"/>
        </a:p>
      </dgm:t>
    </dgm:pt>
    <dgm:pt modelId="{9B38246E-B782-4941-A3DE-825B648CE385}" type="parTrans" cxnId="{9A8B2F40-309C-4413-8CC0-A0DC6744D996}">
      <dgm:prSet/>
      <dgm:spPr/>
      <dgm:t>
        <a:bodyPr/>
        <a:lstStyle/>
        <a:p>
          <a:endParaRPr lang="en-US"/>
        </a:p>
      </dgm:t>
    </dgm:pt>
    <dgm:pt modelId="{2C3CCD0F-014E-426E-B610-78757CF0F76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Disconnect &amp; Discharge</a:t>
          </a:r>
          <a:endParaRPr lang="en-US" sz="1050" b="1" dirty="0"/>
        </a:p>
      </dgm:t>
    </dgm:pt>
    <dgm:pt modelId="{1BFB08D0-6EE5-410E-B4FC-5BDC198D5FA0}" type="parTrans" cxnId="{F80AA837-50D3-4AFE-833C-017916A73259}">
      <dgm:prSet/>
      <dgm:spPr/>
      <dgm:t>
        <a:bodyPr/>
        <a:lstStyle/>
        <a:p>
          <a:endParaRPr lang="en-US"/>
        </a:p>
      </dgm:t>
    </dgm:pt>
    <dgm:pt modelId="{85291B0F-C87E-4EEE-B8D8-A780E46C02CF}" type="sibTrans" cxnId="{F80AA837-50D3-4AFE-833C-017916A73259}">
      <dgm:prSet/>
      <dgm:spPr/>
      <dgm:t>
        <a:bodyPr/>
        <a:lstStyle/>
        <a:p>
          <a:endParaRPr lang="en-US"/>
        </a:p>
      </dgm:t>
    </dgm:pt>
    <dgm:pt modelId="{442A37A2-CF52-4943-85D3-52F551A69DE3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Start/Stop</a:t>
          </a:r>
          <a:endParaRPr lang="en-US" sz="1050" b="1" dirty="0"/>
        </a:p>
      </dgm:t>
    </dgm:pt>
    <dgm:pt modelId="{E6503E46-C9CD-42E1-B5EB-48D741AEAE79}" type="parTrans" cxnId="{57517697-0209-4A5E-BB2C-2A939604A678}">
      <dgm:prSet/>
      <dgm:spPr/>
      <dgm:t>
        <a:bodyPr/>
        <a:lstStyle/>
        <a:p>
          <a:endParaRPr lang="en-US"/>
        </a:p>
      </dgm:t>
    </dgm:pt>
    <dgm:pt modelId="{2EDFCA0F-58AB-4DB9-9655-879802DB35CD}" type="sibTrans" cxnId="{57517697-0209-4A5E-BB2C-2A939604A678}">
      <dgm:prSet/>
      <dgm:spPr/>
      <dgm:t>
        <a:bodyPr/>
        <a:lstStyle/>
        <a:p>
          <a:endParaRPr lang="en-US"/>
        </a:p>
      </dgm:t>
    </dgm:pt>
    <dgm:pt modelId="{E68EDDE2-6D23-4EA8-8D59-18E06E6A6499}">
      <dgm:prSet phldrT="[Text]" custScaleX="135577"/>
      <dgm:spPr>
        <a:prstGeom prst="roundRect">
          <a:avLst/>
        </a:prstGeom>
        <a:solidFill>
          <a:srgbClr val="0070C0"/>
        </a:solidFill>
      </dgm:spPr>
      <dgm:t>
        <a:bodyPr/>
        <a:lstStyle/>
        <a:p>
          <a:endParaRPr lang="en-US"/>
        </a:p>
      </dgm:t>
    </dgm:pt>
    <dgm:pt modelId="{E9912B6E-9838-4CDF-84A4-A51096862772}" type="parTrans" cxnId="{5A25755D-A189-44E4-8B81-3FEB8B506F6B}">
      <dgm:prSet/>
      <dgm:spPr/>
      <dgm:t>
        <a:bodyPr/>
        <a:lstStyle/>
        <a:p>
          <a:endParaRPr lang="en-US"/>
        </a:p>
      </dgm:t>
    </dgm:pt>
    <dgm:pt modelId="{2D603E42-2C80-4D20-9EE7-929DFDF8E91B}" type="sibTrans" cxnId="{5A25755D-A189-44E4-8B81-3FEB8B506F6B}">
      <dgm:prSet/>
      <dgm:spPr/>
      <dgm:t>
        <a:bodyPr/>
        <a:lstStyle/>
        <a:p>
          <a:endParaRPr lang="en-US"/>
        </a:p>
      </dgm:t>
    </dgm:pt>
    <dgm:pt modelId="{35154CF1-1AB0-4CA2-84BF-1D2F4BD6EBA2}">
      <dgm:prSet phldrT="[Text]" custScaleX="135577"/>
      <dgm:spPr>
        <a:prstGeom prst="roundRect">
          <a:avLst/>
        </a:prstGeom>
        <a:solidFill>
          <a:srgbClr val="0070C0"/>
        </a:solidFill>
      </dgm:spPr>
      <dgm:t>
        <a:bodyPr/>
        <a:lstStyle/>
        <a:p>
          <a:endParaRPr lang="en-US"/>
        </a:p>
      </dgm:t>
    </dgm:pt>
    <dgm:pt modelId="{7E253CEF-67B8-4841-9852-F5A552DC3083}" type="parTrans" cxnId="{6148B901-8851-4915-BB00-473AE8A02B37}">
      <dgm:prSet/>
      <dgm:spPr/>
      <dgm:t>
        <a:bodyPr/>
        <a:lstStyle/>
        <a:p>
          <a:endParaRPr lang="en-US"/>
        </a:p>
      </dgm:t>
    </dgm:pt>
    <dgm:pt modelId="{C2A306A0-EE92-4AA1-97CA-7815B8D91573}" type="sibTrans" cxnId="{6148B901-8851-4915-BB00-473AE8A02B37}">
      <dgm:prSet/>
      <dgm:spPr/>
      <dgm:t>
        <a:bodyPr/>
        <a:lstStyle/>
        <a:p>
          <a:endParaRPr lang="en-US"/>
        </a:p>
      </dgm:t>
    </dgm:pt>
    <dgm:pt modelId="{5E71E81C-E54E-4AFA-86E7-7F8A57C2099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Secondary Use</a:t>
          </a:r>
          <a:endParaRPr lang="en-US" sz="1050" b="1" dirty="0"/>
        </a:p>
      </dgm:t>
    </dgm:pt>
    <dgm:pt modelId="{1F3D5EC4-C1E1-4E72-95CC-B92B7FE98D6F}" type="parTrans" cxnId="{680D4E88-1FB0-45A1-A206-AA61D9A84812}">
      <dgm:prSet/>
      <dgm:spPr/>
      <dgm:t>
        <a:bodyPr/>
        <a:lstStyle/>
        <a:p>
          <a:endParaRPr lang="en-US"/>
        </a:p>
      </dgm:t>
    </dgm:pt>
    <dgm:pt modelId="{38CA60B3-4249-465F-8BF1-A768BA0C5B51}" type="sibTrans" cxnId="{680D4E88-1FB0-45A1-A206-AA61D9A84812}">
      <dgm:prSet/>
      <dgm:spPr/>
      <dgm:t>
        <a:bodyPr/>
        <a:lstStyle/>
        <a:p>
          <a:endParaRPr lang="en-US"/>
        </a:p>
      </dgm:t>
    </dgm:pt>
    <dgm:pt modelId="{E82CAA8C-11C6-4664-A5FC-F3A385643C23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 smtClean="0"/>
            <a:t>Capacitive Energy</a:t>
          </a:r>
          <a:endParaRPr lang="en-US" sz="1050" b="1" dirty="0"/>
        </a:p>
      </dgm:t>
    </dgm:pt>
    <dgm:pt modelId="{6DF00876-DE8C-4047-BE1C-A5D72FA1BF59}" type="parTrans" cxnId="{FB1C2546-8BC8-47CA-9B53-68EBFC17A5B5}">
      <dgm:prSet/>
      <dgm:spPr/>
      <dgm:t>
        <a:bodyPr/>
        <a:lstStyle/>
        <a:p>
          <a:endParaRPr lang="en-US"/>
        </a:p>
      </dgm:t>
    </dgm:pt>
    <dgm:pt modelId="{E5A8BEA0-E743-44F9-AFFC-D549100059A4}" type="sibTrans" cxnId="{FB1C2546-8BC8-47CA-9B53-68EBFC17A5B5}">
      <dgm:prSet/>
      <dgm:spPr/>
      <dgm:t>
        <a:bodyPr/>
        <a:lstStyle/>
        <a:p>
          <a:endParaRPr lang="en-US"/>
        </a:p>
      </dgm:t>
    </dgm:pt>
    <dgm:pt modelId="{5C4FE7A1-A7D1-4EC8-A0E5-E7CB00AA51BD}" type="pres">
      <dgm:prSet presAssocID="{717E3A00-44F3-4123-B08B-9702AE2BC9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D99300-D060-44C3-B2EB-068643738884}" type="pres">
      <dgm:prSet presAssocID="{91772A7D-16B2-453B-B0CD-E5A8D2B73525}" presName="centerShape" presStyleLbl="node0" presStyleIdx="0" presStyleCnt="1" custScaleX="184560" custScaleY="111321" custLinFactNeighborX="516" custLinFactNeighborY="-4681"/>
      <dgm:spPr/>
      <dgm:t>
        <a:bodyPr/>
        <a:lstStyle/>
        <a:p>
          <a:endParaRPr lang="en-US"/>
        </a:p>
      </dgm:t>
    </dgm:pt>
    <dgm:pt modelId="{830B92FB-FCE1-46F9-8A52-30BCF9E94251}" type="pres">
      <dgm:prSet presAssocID="{B52890F0-635E-493A-8344-D0644D28C19D}" presName="node" presStyleLbl="node1" presStyleIdx="0" presStyleCnt="18" custScaleX="1355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EEF09DD-7025-45F9-B9DC-FFE51B1A31F4}" type="pres">
      <dgm:prSet presAssocID="{B52890F0-635E-493A-8344-D0644D28C19D}" presName="dummy" presStyleCnt="0"/>
      <dgm:spPr/>
      <dgm:t>
        <a:bodyPr/>
        <a:lstStyle/>
        <a:p>
          <a:endParaRPr lang="en-US"/>
        </a:p>
      </dgm:t>
    </dgm:pt>
    <dgm:pt modelId="{DC34FB50-90C5-4B3E-BD84-0492D2AC2265}" type="pres">
      <dgm:prSet presAssocID="{65C10CCC-D330-4B23-940E-7989E8C996E7}" presName="sibTrans" presStyleLbl="sibTrans2D1" presStyleIdx="0" presStyleCnt="18"/>
      <dgm:spPr/>
      <dgm:t>
        <a:bodyPr/>
        <a:lstStyle/>
        <a:p>
          <a:endParaRPr lang="en-US"/>
        </a:p>
      </dgm:t>
    </dgm:pt>
    <dgm:pt modelId="{5113C0A9-CAEB-4257-9D63-67AD8AE47BF5}" type="pres">
      <dgm:prSet presAssocID="{50D1739A-268A-40BE-849F-0FF163630F5A}" presName="node" presStyleLbl="node1" presStyleIdx="1" presStyleCnt="18" custScaleX="135577" custRadScaleRad="98283" custRadScaleInc="168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74BB940-0A7F-47F7-B7DE-386A516757CF}" type="pres">
      <dgm:prSet presAssocID="{50D1739A-268A-40BE-849F-0FF163630F5A}" presName="dummy" presStyleCnt="0"/>
      <dgm:spPr/>
      <dgm:t>
        <a:bodyPr/>
        <a:lstStyle/>
        <a:p>
          <a:endParaRPr lang="en-US"/>
        </a:p>
      </dgm:t>
    </dgm:pt>
    <dgm:pt modelId="{91CDEAD2-ACEE-49F3-9773-4CA73D4AC1AF}" type="pres">
      <dgm:prSet presAssocID="{126CEB7B-14C8-4881-9524-740C6709C9CF}" presName="sibTrans" presStyleLbl="sibTrans2D1" presStyleIdx="1" presStyleCnt="18"/>
      <dgm:spPr/>
      <dgm:t>
        <a:bodyPr/>
        <a:lstStyle/>
        <a:p>
          <a:endParaRPr lang="en-US"/>
        </a:p>
      </dgm:t>
    </dgm:pt>
    <dgm:pt modelId="{E64EC105-42B3-4810-9BD6-37BAAEE9C02D}" type="pres">
      <dgm:prSet presAssocID="{7F58ED01-A167-43F0-919A-3C43A6BB61DE}" presName="node" presStyleLbl="node1" presStyleIdx="2" presStyleCnt="18" custScaleX="135577" custRadScaleRad="98862" custRadScaleInc="856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18BD0DD-BE6F-4AC8-800D-9628D7E16FFE}" type="pres">
      <dgm:prSet presAssocID="{7F58ED01-A167-43F0-919A-3C43A6BB61DE}" presName="dummy" presStyleCnt="0"/>
      <dgm:spPr/>
      <dgm:t>
        <a:bodyPr/>
        <a:lstStyle/>
        <a:p>
          <a:endParaRPr lang="en-US"/>
        </a:p>
      </dgm:t>
    </dgm:pt>
    <dgm:pt modelId="{4894689B-9D4E-41D3-8F2F-BB6EDF160563}" type="pres">
      <dgm:prSet presAssocID="{8C7A2A87-E101-45C4-BC82-6B51A2455BBA}" presName="sibTrans" presStyleLbl="sibTrans2D1" presStyleIdx="2" presStyleCnt="18"/>
      <dgm:spPr/>
      <dgm:t>
        <a:bodyPr/>
        <a:lstStyle/>
        <a:p>
          <a:endParaRPr lang="en-US"/>
        </a:p>
      </dgm:t>
    </dgm:pt>
    <dgm:pt modelId="{CAA56CAB-6A70-4876-9FC4-798CCD185168}" type="pres">
      <dgm:prSet presAssocID="{FE8EDB3E-C1B1-4007-BBD9-339E5A8FD90E}" presName="node" presStyleLbl="node1" presStyleIdx="3" presStyleCnt="18" custScaleX="135577" custRadScaleRad="100873" custRadScaleInc="932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682C6D3-1094-4FDF-B34E-48FCF4958AD4}" type="pres">
      <dgm:prSet presAssocID="{FE8EDB3E-C1B1-4007-BBD9-339E5A8FD90E}" presName="dummy" presStyleCnt="0"/>
      <dgm:spPr/>
      <dgm:t>
        <a:bodyPr/>
        <a:lstStyle/>
        <a:p>
          <a:endParaRPr lang="en-US"/>
        </a:p>
      </dgm:t>
    </dgm:pt>
    <dgm:pt modelId="{DCB097F6-C142-4C14-9B19-DE0D96CB5926}" type="pres">
      <dgm:prSet presAssocID="{24EDA27D-A435-4387-BDFC-25E00C6BD9D8}" presName="sibTrans" presStyleLbl="sibTrans2D1" presStyleIdx="3" presStyleCnt="18"/>
      <dgm:spPr/>
      <dgm:t>
        <a:bodyPr/>
        <a:lstStyle/>
        <a:p>
          <a:endParaRPr lang="en-US"/>
        </a:p>
      </dgm:t>
    </dgm:pt>
    <dgm:pt modelId="{D5220336-6C67-4234-9240-A914AC5DB05B}" type="pres">
      <dgm:prSet presAssocID="{756D28F8-4D68-4BB7-9E75-7372480A2D01}" presName="node" presStyleLbl="node1" presStyleIdx="4" presStyleCnt="18" custScaleX="144669" custScaleY="120146" custRadScaleRad="102257" custRadScaleInc="494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6B93B2B-C540-4E89-85C9-0D0EB295D3B0}" type="pres">
      <dgm:prSet presAssocID="{756D28F8-4D68-4BB7-9E75-7372480A2D01}" presName="dummy" presStyleCnt="0"/>
      <dgm:spPr/>
      <dgm:t>
        <a:bodyPr/>
        <a:lstStyle/>
        <a:p>
          <a:endParaRPr lang="en-US"/>
        </a:p>
      </dgm:t>
    </dgm:pt>
    <dgm:pt modelId="{6A0ECD86-5E6D-4EFA-B8AD-39DB4467C0AC}" type="pres">
      <dgm:prSet presAssocID="{BC87FA5C-6B82-42AF-9818-7AD17B6E65D2}" presName="sibTrans" presStyleLbl="sibTrans2D1" presStyleIdx="4" presStyleCnt="18"/>
      <dgm:spPr/>
      <dgm:t>
        <a:bodyPr/>
        <a:lstStyle/>
        <a:p>
          <a:endParaRPr lang="en-US"/>
        </a:p>
      </dgm:t>
    </dgm:pt>
    <dgm:pt modelId="{CA49AE5D-0E25-4E04-A89C-CE667E4F044F}" type="pres">
      <dgm:prSet presAssocID="{E9F45A8B-50A7-4076-8C62-F51E42994665}" presName="node" presStyleLbl="node1" presStyleIdx="5" presStyleCnt="18" custScaleX="135577" custRadScaleRad="103582" custRadScaleInc="-42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FE925FB-5BD2-4577-81CC-045CCF5B4861}" type="pres">
      <dgm:prSet presAssocID="{E9F45A8B-50A7-4076-8C62-F51E42994665}" presName="dummy" presStyleCnt="0"/>
      <dgm:spPr/>
      <dgm:t>
        <a:bodyPr/>
        <a:lstStyle/>
        <a:p>
          <a:endParaRPr lang="en-US"/>
        </a:p>
      </dgm:t>
    </dgm:pt>
    <dgm:pt modelId="{B6F29299-9965-4F80-8748-A938F3132FBC}" type="pres">
      <dgm:prSet presAssocID="{37959487-491B-4DDE-BCC2-6C62D7F4CA80}" presName="sibTrans" presStyleLbl="sibTrans2D1" presStyleIdx="5" presStyleCnt="18"/>
      <dgm:spPr/>
      <dgm:t>
        <a:bodyPr/>
        <a:lstStyle/>
        <a:p>
          <a:endParaRPr lang="en-US"/>
        </a:p>
      </dgm:t>
    </dgm:pt>
    <dgm:pt modelId="{C80C3E85-F334-430B-BEAE-C30EFF1F0601}" type="pres">
      <dgm:prSet presAssocID="{4D1C4675-ECA7-475C-9D3D-4CA03E6B9812}" presName="node" presStyleLbl="node1" presStyleIdx="6" presStyleCnt="18" custScaleX="135577" custRadScaleRad="105142" custRadScaleInc="-539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EA8A276-025B-484D-B54C-EFB367C6C513}" type="pres">
      <dgm:prSet presAssocID="{4D1C4675-ECA7-475C-9D3D-4CA03E6B9812}" presName="dummy" presStyleCnt="0"/>
      <dgm:spPr/>
      <dgm:t>
        <a:bodyPr/>
        <a:lstStyle/>
        <a:p>
          <a:endParaRPr lang="en-US"/>
        </a:p>
      </dgm:t>
    </dgm:pt>
    <dgm:pt modelId="{C339169B-E4FA-4136-A846-6FEAA1E3AA57}" type="pres">
      <dgm:prSet presAssocID="{14C4DD91-5544-4816-8D77-46EF497584F8}" presName="sibTrans" presStyleLbl="sibTrans2D1" presStyleIdx="6" presStyleCnt="18"/>
      <dgm:spPr/>
      <dgm:t>
        <a:bodyPr/>
        <a:lstStyle/>
        <a:p>
          <a:endParaRPr lang="en-US"/>
        </a:p>
      </dgm:t>
    </dgm:pt>
    <dgm:pt modelId="{3BEFA054-BE38-4095-B23E-DF2B83F68719}" type="pres">
      <dgm:prSet presAssocID="{13145BB7-FC55-4496-BAFB-D4999AC4D70D}" presName="node" presStyleLbl="node1" presStyleIdx="7" presStyleCnt="18" custScaleX="135577" custRadScaleRad="104285" custRadScaleInc="-918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53818C3-888D-429F-88B4-C8FF792930A8}" type="pres">
      <dgm:prSet presAssocID="{13145BB7-FC55-4496-BAFB-D4999AC4D70D}" presName="dummy" presStyleCnt="0"/>
      <dgm:spPr/>
      <dgm:t>
        <a:bodyPr/>
        <a:lstStyle/>
        <a:p>
          <a:endParaRPr lang="en-US"/>
        </a:p>
      </dgm:t>
    </dgm:pt>
    <dgm:pt modelId="{CF5432EB-A0C1-4CB0-BF08-760442CCD2F7}" type="pres">
      <dgm:prSet presAssocID="{D0FF4B54-76D3-43D4-A101-BDD8209AC6DE}" presName="sibTrans" presStyleLbl="sibTrans2D1" presStyleIdx="7" presStyleCnt="18"/>
      <dgm:spPr/>
      <dgm:t>
        <a:bodyPr/>
        <a:lstStyle/>
        <a:p>
          <a:endParaRPr lang="en-US"/>
        </a:p>
      </dgm:t>
    </dgm:pt>
    <dgm:pt modelId="{BAB395FA-2C6C-4A04-97C6-ACE23974514F}" type="pres">
      <dgm:prSet presAssocID="{A22C926E-242C-4DED-9DF4-BC867AEFF92D}" presName="node" presStyleLbl="node1" presStyleIdx="8" presStyleCnt="18" custScaleX="156499" custRadScaleRad="103155" custRadScaleInc="-439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559B142-26E9-4BEB-8768-ECB854FFB22C}" type="pres">
      <dgm:prSet presAssocID="{A22C926E-242C-4DED-9DF4-BC867AEFF92D}" presName="dummy" presStyleCnt="0"/>
      <dgm:spPr/>
      <dgm:t>
        <a:bodyPr/>
        <a:lstStyle/>
        <a:p>
          <a:endParaRPr lang="en-US"/>
        </a:p>
      </dgm:t>
    </dgm:pt>
    <dgm:pt modelId="{99161A82-35BD-46CF-AF0B-709A1A144067}" type="pres">
      <dgm:prSet presAssocID="{51AA5407-7AA9-4747-9886-4BF41E5FEA1C}" presName="sibTrans" presStyleLbl="sibTrans2D1" presStyleIdx="8" presStyleCnt="18"/>
      <dgm:spPr/>
      <dgm:t>
        <a:bodyPr/>
        <a:lstStyle/>
        <a:p>
          <a:endParaRPr lang="en-US"/>
        </a:p>
      </dgm:t>
    </dgm:pt>
    <dgm:pt modelId="{875D9680-4DA2-439B-9B10-0901E5B143B6}" type="pres">
      <dgm:prSet presAssocID="{1D837200-533F-45F9-A158-8E39CEA6FF22}" presName="node" presStyleLbl="node1" presStyleIdx="9" presStyleCnt="18" custScaleX="146969" custScaleY="119804" custRadScaleRad="99149" custRadScaleInc="-42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E6B352C-D4B1-4697-A45D-9B2FAB1D3FC6}" type="pres">
      <dgm:prSet presAssocID="{1D837200-533F-45F9-A158-8E39CEA6FF22}" presName="dummy" presStyleCnt="0"/>
      <dgm:spPr/>
      <dgm:t>
        <a:bodyPr/>
        <a:lstStyle/>
        <a:p>
          <a:endParaRPr lang="en-US"/>
        </a:p>
      </dgm:t>
    </dgm:pt>
    <dgm:pt modelId="{E2502A66-E36D-4A95-8DE7-65BAEBCD633A}" type="pres">
      <dgm:prSet presAssocID="{876F13D0-0586-4BAA-967B-4C89251F52AC}" presName="sibTrans" presStyleLbl="sibTrans2D1" presStyleIdx="9" presStyleCnt="18"/>
      <dgm:spPr/>
      <dgm:t>
        <a:bodyPr/>
        <a:lstStyle/>
        <a:p>
          <a:endParaRPr lang="en-US"/>
        </a:p>
      </dgm:t>
    </dgm:pt>
    <dgm:pt modelId="{8FD24F02-2EA3-4C46-9B79-94E4622F336F}" type="pres">
      <dgm:prSet presAssocID="{094551B5-5AE6-41BC-B6F8-3973D9318545}" presName="node" presStyleLbl="node1" presStyleIdx="10" presStyleCnt="18" custScaleX="146056" custRadScaleRad="102697" custRadScaleInc="454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0873502-4470-4F57-93B5-C9C7EC13416A}" type="pres">
      <dgm:prSet presAssocID="{094551B5-5AE6-41BC-B6F8-3973D9318545}" presName="dummy" presStyleCnt="0"/>
      <dgm:spPr/>
      <dgm:t>
        <a:bodyPr/>
        <a:lstStyle/>
        <a:p>
          <a:endParaRPr lang="en-US"/>
        </a:p>
      </dgm:t>
    </dgm:pt>
    <dgm:pt modelId="{952A9C50-E5BB-4D19-8EB1-6A5041FC5EDE}" type="pres">
      <dgm:prSet presAssocID="{5308DE4C-A54C-447E-834F-66C46AE0C5DB}" presName="sibTrans" presStyleLbl="sibTrans2D1" presStyleIdx="10" presStyleCnt="18"/>
      <dgm:spPr/>
      <dgm:t>
        <a:bodyPr/>
        <a:lstStyle/>
        <a:p>
          <a:endParaRPr lang="en-US"/>
        </a:p>
      </dgm:t>
    </dgm:pt>
    <dgm:pt modelId="{01BF99E8-AF40-4AF5-A847-C6E5819C79C7}" type="pres">
      <dgm:prSet presAssocID="{058AC81E-8539-48BA-BDBB-4F46CF17FF40}" presName="node" presStyleLbl="node1" presStyleIdx="11" presStyleCnt="18" custScaleX="135577" custRadScaleRad="105860" custRadScaleInc="819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CC4E4B5-9B33-446F-9822-56ABE7305BB0}" type="pres">
      <dgm:prSet presAssocID="{058AC81E-8539-48BA-BDBB-4F46CF17FF40}" presName="dummy" presStyleCnt="0"/>
      <dgm:spPr/>
      <dgm:t>
        <a:bodyPr/>
        <a:lstStyle/>
        <a:p>
          <a:endParaRPr lang="en-US"/>
        </a:p>
      </dgm:t>
    </dgm:pt>
    <dgm:pt modelId="{70213A93-1A21-423B-B61A-B2D44BB362D7}" type="pres">
      <dgm:prSet presAssocID="{A78044A2-0798-481F-BD40-E821B961BA39}" presName="sibTrans" presStyleLbl="sibTrans2D1" presStyleIdx="11" presStyleCnt="18"/>
      <dgm:spPr/>
      <dgm:t>
        <a:bodyPr/>
        <a:lstStyle/>
        <a:p>
          <a:endParaRPr lang="en-US"/>
        </a:p>
      </dgm:t>
    </dgm:pt>
    <dgm:pt modelId="{0D511B75-12EC-43DE-8E05-FAC940D315D8}" type="pres">
      <dgm:prSet presAssocID="{676E4A79-DC8C-4516-88FF-CD0781B94CAC}" presName="node" presStyleLbl="node1" presStyleIdx="12" presStyleCnt="18" custScaleX="135577" custRadScaleRad="105137" custRadScaleInc="624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D754272-6236-4C35-9A29-F91F9245F6EC}" type="pres">
      <dgm:prSet presAssocID="{676E4A79-DC8C-4516-88FF-CD0781B94CAC}" presName="dummy" presStyleCnt="0"/>
      <dgm:spPr/>
      <dgm:t>
        <a:bodyPr/>
        <a:lstStyle/>
        <a:p>
          <a:endParaRPr lang="en-US"/>
        </a:p>
      </dgm:t>
    </dgm:pt>
    <dgm:pt modelId="{4171FAF1-9A55-417D-AA08-B21E78FF6A3A}" type="pres">
      <dgm:prSet presAssocID="{DF9CCCD3-0323-4082-A1A6-D0A3AFC8FEFB}" presName="sibTrans" presStyleLbl="sibTrans2D1" presStyleIdx="12" presStyleCnt="18"/>
      <dgm:spPr/>
      <dgm:t>
        <a:bodyPr/>
        <a:lstStyle/>
        <a:p>
          <a:endParaRPr lang="en-US"/>
        </a:p>
      </dgm:t>
    </dgm:pt>
    <dgm:pt modelId="{17D79E22-1C3D-4585-9EFA-6D048985E7E2}" type="pres">
      <dgm:prSet presAssocID="{88A1489C-5856-4F16-BABD-9665781130CC}" presName="node" presStyleLbl="node1" presStyleIdx="13" presStyleCnt="18" custScaleX="135577" custRadScaleRad="99010" custRadScaleInc="60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19D9839-0683-4F8A-AB43-7CF3E6A1CADF}" type="pres">
      <dgm:prSet presAssocID="{88A1489C-5856-4F16-BABD-9665781130CC}" presName="dummy" presStyleCnt="0"/>
      <dgm:spPr/>
      <dgm:t>
        <a:bodyPr/>
        <a:lstStyle/>
        <a:p>
          <a:endParaRPr lang="en-US"/>
        </a:p>
      </dgm:t>
    </dgm:pt>
    <dgm:pt modelId="{C085FC5A-F3B5-40FD-970B-1C690A576379}" type="pres">
      <dgm:prSet presAssocID="{9587EB7F-1B63-4A1E-A35A-EE10CAD8375C}" presName="sibTrans" presStyleLbl="sibTrans2D1" presStyleIdx="13" presStyleCnt="18"/>
      <dgm:spPr/>
      <dgm:t>
        <a:bodyPr/>
        <a:lstStyle/>
        <a:p>
          <a:endParaRPr lang="en-US"/>
        </a:p>
      </dgm:t>
    </dgm:pt>
    <dgm:pt modelId="{325CE3F2-208B-4654-8A67-A8CA4F424B60}" type="pres">
      <dgm:prSet presAssocID="{2C3CCD0F-014E-426E-B610-78757CF0F76F}" presName="node" presStyleLbl="node1" presStyleIdx="14" presStyleCnt="18" custScaleX="135577" custRadScaleRad="98877" custRadScaleInc="-316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42C8357-021E-434D-8E17-38CE2BECA801}" type="pres">
      <dgm:prSet presAssocID="{2C3CCD0F-014E-426E-B610-78757CF0F76F}" presName="dummy" presStyleCnt="0"/>
      <dgm:spPr/>
      <dgm:t>
        <a:bodyPr/>
        <a:lstStyle/>
        <a:p>
          <a:endParaRPr lang="en-US"/>
        </a:p>
      </dgm:t>
    </dgm:pt>
    <dgm:pt modelId="{50CAC2E5-2E8B-48BC-86A1-92AF78836387}" type="pres">
      <dgm:prSet presAssocID="{85291B0F-C87E-4EEE-B8D8-A780E46C02CF}" presName="sibTrans" presStyleLbl="sibTrans2D1" presStyleIdx="14" presStyleCnt="18"/>
      <dgm:spPr/>
      <dgm:t>
        <a:bodyPr/>
        <a:lstStyle/>
        <a:p>
          <a:endParaRPr lang="en-US"/>
        </a:p>
      </dgm:t>
    </dgm:pt>
    <dgm:pt modelId="{B4A18E04-ECBE-46BD-8332-0C59E45CD651}" type="pres">
      <dgm:prSet presAssocID="{E82CAA8C-11C6-4664-A5FC-F3A385643C23}" presName="node" presStyleLbl="node1" presStyleIdx="15" presStyleCnt="18" custScaleX="135577" custRadScaleRad="99594" custRadScaleInc="-666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07414BC-5304-4AFA-8E2C-2A66C8366DCD}" type="pres">
      <dgm:prSet presAssocID="{E82CAA8C-11C6-4664-A5FC-F3A385643C23}" presName="dummy" presStyleCnt="0"/>
      <dgm:spPr/>
    </dgm:pt>
    <dgm:pt modelId="{49BD33B0-7D9A-4624-A9E9-B63992EDDA23}" type="pres">
      <dgm:prSet presAssocID="{E5A8BEA0-E743-44F9-AFFC-D549100059A4}" presName="sibTrans" presStyleLbl="sibTrans2D1" presStyleIdx="15" presStyleCnt="18"/>
      <dgm:spPr/>
      <dgm:t>
        <a:bodyPr/>
        <a:lstStyle/>
        <a:p>
          <a:endParaRPr lang="en-US"/>
        </a:p>
      </dgm:t>
    </dgm:pt>
    <dgm:pt modelId="{42E7A045-7B6A-4F7E-9E1E-CCE14A084099}" type="pres">
      <dgm:prSet presAssocID="{5E71E81C-E54E-4AFA-86E7-7F8A57C20997}" presName="node" presStyleLbl="node1" presStyleIdx="16" presStyleCnt="18" custScaleX="135577" custRadScaleRad="98147" custRadScaleInc="-455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65E368D-2E94-4ADB-9575-9831638E7FA5}" type="pres">
      <dgm:prSet presAssocID="{5E71E81C-E54E-4AFA-86E7-7F8A57C20997}" presName="dummy" presStyleCnt="0"/>
      <dgm:spPr/>
    </dgm:pt>
    <dgm:pt modelId="{71294503-D87D-4D85-BC68-C4F38E0F10FA}" type="pres">
      <dgm:prSet presAssocID="{38CA60B3-4249-465F-8BF1-A768BA0C5B51}" presName="sibTrans" presStyleLbl="sibTrans2D1" presStyleIdx="16" presStyleCnt="18"/>
      <dgm:spPr/>
      <dgm:t>
        <a:bodyPr/>
        <a:lstStyle/>
        <a:p>
          <a:endParaRPr lang="en-US"/>
        </a:p>
      </dgm:t>
    </dgm:pt>
    <dgm:pt modelId="{597CF5D7-4D82-4EB4-A20D-68374ECC75B8}" type="pres">
      <dgm:prSet presAssocID="{442A37A2-CF52-4943-85D3-52F551A69DE3}" presName="node" presStyleLbl="node1" presStyleIdx="17" presStyleCnt="18" custScaleX="135577" custRadScaleRad="99953" custRadScaleInc="-10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A0DC888-DDAB-42D5-A7D2-DB45E5BDEA3D}" type="pres">
      <dgm:prSet presAssocID="{442A37A2-CF52-4943-85D3-52F551A69DE3}" presName="dummy" presStyleCnt="0"/>
      <dgm:spPr/>
      <dgm:t>
        <a:bodyPr/>
        <a:lstStyle/>
        <a:p>
          <a:endParaRPr lang="en-US"/>
        </a:p>
      </dgm:t>
    </dgm:pt>
    <dgm:pt modelId="{18FA9EC3-4BED-4A0B-8578-455C12248F95}" type="pres">
      <dgm:prSet presAssocID="{2EDFCA0F-58AB-4DB9-9655-879802DB35CD}" presName="sibTrans" presStyleLbl="sibTrans2D1" presStyleIdx="17" presStyleCnt="18"/>
      <dgm:spPr/>
      <dgm:t>
        <a:bodyPr/>
        <a:lstStyle/>
        <a:p>
          <a:endParaRPr lang="en-US"/>
        </a:p>
      </dgm:t>
    </dgm:pt>
  </dgm:ptLst>
  <dgm:cxnLst>
    <dgm:cxn modelId="{5C0B8BC0-E77F-4A5F-9CD8-96B322A30804}" type="presOf" srcId="{A22C926E-242C-4DED-9DF4-BC867AEFF92D}" destId="{BAB395FA-2C6C-4A04-97C6-ACE23974514F}" srcOrd="0" destOrd="0" presId="urn:microsoft.com/office/officeart/2005/8/layout/radial6"/>
    <dgm:cxn modelId="{C5457B5F-B0E3-42AD-95A4-23CAAA3A9E93}" type="presOf" srcId="{D0FF4B54-76D3-43D4-A101-BDD8209AC6DE}" destId="{CF5432EB-A0C1-4CB0-BF08-760442CCD2F7}" srcOrd="0" destOrd="0" presId="urn:microsoft.com/office/officeart/2005/8/layout/radial6"/>
    <dgm:cxn modelId="{9A8B2F40-309C-4413-8CC0-A0DC6744D996}" srcId="{717E3A00-44F3-4123-B08B-9702AE2BC968}" destId="{91772A7D-16B2-453B-B0CD-E5A8D2B73525}" srcOrd="0" destOrd="0" parTransId="{9B38246E-B782-4941-A3DE-825B648CE385}" sibTransId="{022A375D-8B60-4CB6-9C55-5F1348731BB5}"/>
    <dgm:cxn modelId="{57517697-0209-4A5E-BB2C-2A939604A678}" srcId="{91772A7D-16B2-453B-B0CD-E5A8D2B73525}" destId="{442A37A2-CF52-4943-85D3-52F551A69DE3}" srcOrd="17" destOrd="0" parTransId="{E6503E46-C9CD-42E1-B5EB-48D741AEAE79}" sibTransId="{2EDFCA0F-58AB-4DB9-9655-879802DB35CD}"/>
    <dgm:cxn modelId="{02E1EC2B-2F34-48ED-BDBA-DBDD3FD229F3}" srcId="{91772A7D-16B2-453B-B0CD-E5A8D2B73525}" destId="{1D837200-533F-45F9-A158-8E39CEA6FF22}" srcOrd="9" destOrd="0" parTransId="{0525D194-9BC0-40FE-99E7-7A60FBA848D5}" sibTransId="{876F13D0-0586-4BAA-967B-4C89251F52AC}"/>
    <dgm:cxn modelId="{7F29012C-7D40-459C-B787-6AD371ED557C}" type="presOf" srcId="{7F58ED01-A167-43F0-919A-3C43A6BB61DE}" destId="{E64EC105-42B3-4810-9BD6-37BAAEE9C02D}" srcOrd="0" destOrd="0" presId="urn:microsoft.com/office/officeart/2005/8/layout/radial6"/>
    <dgm:cxn modelId="{BEE98EA4-5FDD-4337-B6F5-F5B9112BB6A7}" type="presOf" srcId="{24EDA27D-A435-4387-BDFC-25E00C6BD9D8}" destId="{DCB097F6-C142-4C14-9B19-DE0D96CB5926}" srcOrd="0" destOrd="0" presId="urn:microsoft.com/office/officeart/2005/8/layout/radial6"/>
    <dgm:cxn modelId="{E67DA912-14E7-4B8C-9966-8EAF6FC3B52A}" type="presOf" srcId="{BC87FA5C-6B82-42AF-9818-7AD17B6E65D2}" destId="{6A0ECD86-5E6D-4EFA-B8AD-39DB4467C0AC}" srcOrd="0" destOrd="0" presId="urn:microsoft.com/office/officeart/2005/8/layout/radial6"/>
    <dgm:cxn modelId="{247FC706-853D-4D98-B0C5-499DF9531E54}" srcId="{91772A7D-16B2-453B-B0CD-E5A8D2B73525}" destId="{E9F45A8B-50A7-4076-8C62-F51E42994665}" srcOrd="5" destOrd="0" parTransId="{07CD8398-78E9-4CE3-817D-8B008D5375B1}" sibTransId="{37959487-491B-4DDE-BCC2-6C62D7F4CA80}"/>
    <dgm:cxn modelId="{C041F882-25C3-46E7-B8F3-6D3B4AE12721}" srcId="{91772A7D-16B2-453B-B0CD-E5A8D2B73525}" destId="{058AC81E-8539-48BA-BDBB-4F46CF17FF40}" srcOrd="11" destOrd="0" parTransId="{63AF435C-3777-4701-8DDF-8294ADE040EE}" sibTransId="{A78044A2-0798-481F-BD40-E821B961BA39}"/>
    <dgm:cxn modelId="{905EE545-884A-4A07-AB54-61A54A560462}" type="presOf" srcId="{876F13D0-0586-4BAA-967B-4C89251F52AC}" destId="{E2502A66-E36D-4A95-8DE7-65BAEBCD633A}" srcOrd="0" destOrd="0" presId="urn:microsoft.com/office/officeart/2005/8/layout/radial6"/>
    <dgm:cxn modelId="{F80117C5-E98E-4FEB-BF0D-9B5680E9C2D9}" type="presOf" srcId="{126CEB7B-14C8-4881-9524-740C6709C9CF}" destId="{91CDEAD2-ACEE-49F3-9773-4CA73D4AC1AF}" srcOrd="0" destOrd="0" presId="urn:microsoft.com/office/officeart/2005/8/layout/radial6"/>
    <dgm:cxn modelId="{F80AA837-50D3-4AFE-833C-017916A73259}" srcId="{91772A7D-16B2-453B-B0CD-E5A8D2B73525}" destId="{2C3CCD0F-014E-426E-B610-78757CF0F76F}" srcOrd="14" destOrd="0" parTransId="{1BFB08D0-6EE5-410E-B4FC-5BDC198D5FA0}" sibTransId="{85291B0F-C87E-4EEE-B8D8-A780E46C02CF}"/>
    <dgm:cxn modelId="{1922252F-F4F2-4501-BA4E-1719929C084F}" type="presOf" srcId="{442A37A2-CF52-4943-85D3-52F551A69DE3}" destId="{597CF5D7-4D82-4EB4-A20D-68374ECC75B8}" srcOrd="0" destOrd="0" presId="urn:microsoft.com/office/officeart/2005/8/layout/radial6"/>
    <dgm:cxn modelId="{3D6EA233-63BB-4D12-87A7-7457D625B036}" type="presOf" srcId="{38CA60B3-4249-465F-8BF1-A768BA0C5B51}" destId="{71294503-D87D-4D85-BC68-C4F38E0F10FA}" srcOrd="0" destOrd="0" presId="urn:microsoft.com/office/officeart/2005/8/layout/radial6"/>
    <dgm:cxn modelId="{532A8BFA-E5E8-4B08-A9DC-F4C56E3BF87B}" type="presOf" srcId="{9587EB7F-1B63-4A1E-A35A-EE10CAD8375C}" destId="{C085FC5A-F3B5-40FD-970B-1C690A576379}" srcOrd="0" destOrd="0" presId="urn:microsoft.com/office/officeart/2005/8/layout/radial6"/>
    <dgm:cxn modelId="{9B9F90E4-8236-44D0-BF85-9E12EB426ABC}" type="presOf" srcId="{51AA5407-7AA9-4747-9886-4BF41E5FEA1C}" destId="{99161A82-35BD-46CF-AF0B-709A1A144067}" srcOrd="0" destOrd="0" presId="urn:microsoft.com/office/officeart/2005/8/layout/radial6"/>
    <dgm:cxn modelId="{27CCE5AE-7782-4824-B786-E1B5965FF730}" srcId="{91772A7D-16B2-453B-B0CD-E5A8D2B73525}" destId="{4D1C4675-ECA7-475C-9D3D-4CA03E6B9812}" srcOrd="6" destOrd="0" parTransId="{A9C68658-DAF6-42EB-A51C-9E53434E3700}" sibTransId="{14C4DD91-5544-4816-8D77-46EF497584F8}"/>
    <dgm:cxn modelId="{9242B976-93D6-43D2-B9ED-AB6CA7D2F996}" srcId="{91772A7D-16B2-453B-B0CD-E5A8D2B73525}" destId="{A22C926E-242C-4DED-9DF4-BC867AEFF92D}" srcOrd="8" destOrd="0" parTransId="{77C896CC-190F-469B-86B2-A82FA56B0CB1}" sibTransId="{51AA5407-7AA9-4747-9886-4BF41E5FEA1C}"/>
    <dgm:cxn modelId="{290480C2-D681-4014-95DB-3A4E570ECF3B}" type="presOf" srcId="{B52890F0-635E-493A-8344-D0644D28C19D}" destId="{830B92FB-FCE1-46F9-8A52-30BCF9E94251}" srcOrd="0" destOrd="0" presId="urn:microsoft.com/office/officeart/2005/8/layout/radial6"/>
    <dgm:cxn modelId="{4CB7B797-FDB6-445F-B1DE-9F80A1EE9220}" type="presOf" srcId="{058AC81E-8539-48BA-BDBB-4F46CF17FF40}" destId="{01BF99E8-AF40-4AF5-A847-C6E5819C79C7}" srcOrd="0" destOrd="0" presId="urn:microsoft.com/office/officeart/2005/8/layout/radial6"/>
    <dgm:cxn modelId="{E93C3C85-C165-407B-B827-C1D243C6DE60}" type="presOf" srcId="{E82CAA8C-11C6-4664-A5FC-F3A385643C23}" destId="{B4A18E04-ECBE-46BD-8332-0C59E45CD651}" srcOrd="0" destOrd="0" presId="urn:microsoft.com/office/officeart/2005/8/layout/radial6"/>
    <dgm:cxn modelId="{94D40BAF-ECAB-430B-9E53-20F1A3E681DE}" type="presOf" srcId="{4D1C4675-ECA7-475C-9D3D-4CA03E6B9812}" destId="{C80C3E85-F334-430B-BEAE-C30EFF1F0601}" srcOrd="0" destOrd="0" presId="urn:microsoft.com/office/officeart/2005/8/layout/radial6"/>
    <dgm:cxn modelId="{F47B94F2-B639-4BC3-8D6C-1D241341B01B}" type="presOf" srcId="{094551B5-5AE6-41BC-B6F8-3973D9318545}" destId="{8FD24F02-2EA3-4C46-9B79-94E4622F336F}" srcOrd="0" destOrd="0" presId="urn:microsoft.com/office/officeart/2005/8/layout/radial6"/>
    <dgm:cxn modelId="{0E17D397-E500-4959-9EDA-B1634DB36D61}" srcId="{91772A7D-16B2-453B-B0CD-E5A8D2B73525}" destId="{7F58ED01-A167-43F0-919A-3C43A6BB61DE}" srcOrd="2" destOrd="0" parTransId="{81615DAC-734F-4AD7-8F2D-70DE258763AE}" sibTransId="{8C7A2A87-E101-45C4-BC82-6B51A2455BBA}"/>
    <dgm:cxn modelId="{FB608566-87A8-43D6-8606-F45707C207EA}" type="presOf" srcId="{8C7A2A87-E101-45C4-BC82-6B51A2455BBA}" destId="{4894689B-9D4E-41D3-8F2F-BB6EDF160563}" srcOrd="0" destOrd="0" presId="urn:microsoft.com/office/officeart/2005/8/layout/radial6"/>
    <dgm:cxn modelId="{6148B901-8851-4915-BB00-473AE8A02B37}" srcId="{717E3A00-44F3-4123-B08B-9702AE2BC968}" destId="{35154CF1-1AB0-4CA2-84BF-1D2F4BD6EBA2}" srcOrd="2" destOrd="0" parTransId="{7E253CEF-67B8-4841-9852-F5A552DC3083}" sibTransId="{C2A306A0-EE92-4AA1-97CA-7815B8D91573}"/>
    <dgm:cxn modelId="{1218ECA2-F044-4663-83FD-B8A9E4457B95}" type="presOf" srcId="{5308DE4C-A54C-447E-834F-66C46AE0C5DB}" destId="{952A9C50-E5BB-4D19-8EB1-6A5041FC5EDE}" srcOrd="0" destOrd="0" presId="urn:microsoft.com/office/officeart/2005/8/layout/radial6"/>
    <dgm:cxn modelId="{1E08A62A-67DD-4E49-8FBC-F8A105787D32}" type="presOf" srcId="{FE8EDB3E-C1B1-4007-BBD9-339E5A8FD90E}" destId="{CAA56CAB-6A70-4876-9FC4-798CCD185168}" srcOrd="0" destOrd="0" presId="urn:microsoft.com/office/officeart/2005/8/layout/radial6"/>
    <dgm:cxn modelId="{C94A503B-7307-4B7A-9F4D-06614C5D9F46}" type="presOf" srcId="{2EDFCA0F-58AB-4DB9-9655-879802DB35CD}" destId="{18FA9EC3-4BED-4A0B-8578-455C12248F95}" srcOrd="0" destOrd="0" presId="urn:microsoft.com/office/officeart/2005/8/layout/radial6"/>
    <dgm:cxn modelId="{2E853923-7EC7-4D72-A123-EA81901C566E}" type="presOf" srcId="{14C4DD91-5544-4816-8D77-46EF497584F8}" destId="{C339169B-E4FA-4136-A846-6FEAA1E3AA57}" srcOrd="0" destOrd="0" presId="urn:microsoft.com/office/officeart/2005/8/layout/radial6"/>
    <dgm:cxn modelId="{C0EF4C57-4387-45DF-A518-D09966F1C97C}" type="presOf" srcId="{65C10CCC-D330-4B23-940E-7989E8C996E7}" destId="{DC34FB50-90C5-4B3E-BD84-0492D2AC2265}" srcOrd="0" destOrd="0" presId="urn:microsoft.com/office/officeart/2005/8/layout/radial6"/>
    <dgm:cxn modelId="{5D945942-DED2-4D36-839E-BEFBD04D683F}" type="presOf" srcId="{88A1489C-5856-4F16-BABD-9665781130CC}" destId="{17D79E22-1C3D-4585-9EFA-6D048985E7E2}" srcOrd="0" destOrd="0" presId="urn:microsoft.com/office/officeart/2005/8/layout/radial6"/>
    <dgm:cxn modelId="{F9CE24ED-2FFC-4551-A9DF-A5E59E902B31}" srcId="{91772A7D-16B2-453B-B0CD-E5A8D2B73525}" destId="{88A1489C-5856-4F16-BABD-9665781130CC}" srcOrd="13" destOrd="0" parTransId="{CB46D7D5-11C3-4895-A362-EA92A5B165E2}" sibTransId="{9587EB7F-1B63-4A1E-A35A-EE10CAD8375C}"/>
    <dgm:cxn modelId="{5A25755D-A189-44E4-8B81-3FEB8B506F6B}" srcId="{717E3A00-44F3-4123-B08B-9702AE2BC968}" destId="{E68EDDE2-6D23-4EA8-8D59-18E06E6A6499}" srcOrd="1" destOrd="0" parTransId="{E9912B6E-9838-4CDF-84A4-A51096862772}" sibTransId="{2D603E42-2C80-4D20-9EE7-929DFDF8E91B}"/>
    <dgm:cxn modelId="{FB1C2546-8BC8-47CA-9B53-68EBFC17A5B5}" srcId="{91772A7D-16B2-453B-B0CD-E5A8D2B73525}" destId="{E82CAA8C-11C6-4664-A5FC-F3A385643C23}" srcOrd="15" destOrd="0" parTransId="{6DF00876-DE8C-4047-BE1C-A5D72FA1BF59}" sibTransId="{E5A8BEA0-E743-44F9-AFFC-D549100059A4}"/>
    <dgm:cxn modelId="{2A997C95-6937-4700-921E-20AB20A59AAE}" srcId="{91772A7D-16B2-453B-B0CD-E5A8D2B73525}" destId="{094551B5-5AE6-41BC-B6F8-3973D9318545}" srcOrd="10" destOrd="0" parTransId="{B8794E2D-A277-49E3-995F-2B69BB5CB88B}" sibTransId="{5308DE4C-A54C-447E-834F-66C46AE0C5DB}"/>
    <dgm:cxn modelId="{8A60F643-8555-46A6-B93C-CC7B08BDCA42}" type="presOf" srcId="{2C3CCD0F-014E-426E-B610-78757CF0F76F}" destId="{325CE3F2-208B-4654-8A67-A8CA4F424B60}" srcOrd="0" destOrd="0" presId="urn:microsoft.com/office/officeart/2005/8/layout/radial6"/>
    <dgm:cxn modelId="{EF7E7BAB-EB96-49E0-ACDC-E8D1DE79AD06}" type="presOf" srcId="{E5A8BEA0-E743-44F9-AFFC-D549100059A4}" destId="{49BD33B0-7D9A-4624-A9E9-B63992EDDA23}" srcOrd="0" destOrd="0" presId="urn:microsoft.com/office/officeart/2005/8/layout/radial6"/>
    <dgm:cxn modelId="{7DC97584-689A-4E70-A7FF-079560074AFE}" type="presOf" srcId="{50D1739A-268A-40BE-849F-0FF163630F5A}" destId="{5113C0A9-CAEB-4257-9D63-67AD8AE47BF5}" srcOrd="0" destOrd="0" presId="urn:microsoft.com/office/officeart/2005/8/layout/radial6"/>
    <dgm:cxn modelId="{68C172C4-B7CA-4703-8F33-D4454C04265C}" type="presOf" srcId="{85291B0F-C87E-4EEE-B8D8-A780E46C02CF}" destId="{50CAC2E5-2E8B-48BC-86A1-92AF78836387}" srcOrd="0" destOrd="0" presId="urn:microsoft.com/office/officeart/2005/8/layout/radial6"/>
    <dgm:cxn modelId="{170D3AC2-44C6-4F5B-BA8C-A6D7BA59C9A9}" srcId="{91772A7D-16B2-453B-B0CD-E5A8D2B73525}" destId="{756D28F8-4D68-4BB7-9E75-7372480A2D01}" srcOrd="4" destOrd="0" parTransId="{634D79D5-D982-4A97-84BB-770E854F3FED}" sibTransId="{BC87FA5C-6B82-42AF-9818-7AD17B6E65D2}"/>
    <dgm:cxn modelId="{6F4F7AE9-8643-44DB-B844-8CE509897A2E}" type="presOf" srcId="{756D28F8-4D68-4BB7-9E75-7372480A2D01}" destId="{D5220336-6C67-4234-9240-A914AC5DB05B}" srcOrd="0" destOrd="0" presId="urn:microsoft.com/office/officeart/2005/8/layout/radial6"/>
    <dgm:cxn modelId="{D4EF6427-14B1-411D-8C52-C8EE501BDD1E}" type="presOf" srcId="{1D837200-533F-45F9-A158-8E39CEA6FF22}" destId="{875D9680-4DA2-439B-9B10-0901E5B143B6}" srcOrd="0" destOrd="0" presId="urn:microsoft.com/office/officeart/2005/8/layout/radial6"/>
    <dgm:cxn modelId="{3154929D-2E2F-4AC6-8E38-C6FBFA604020}" srcId="{91772A7D-16B2-453B-B0CD-E5A8D2B73525}" destId="{FE8EDB3E-C1B1-4007-BBD9-339E5A8FD90E}" srcOrd="3" destOrd="0" parTransId="{E8DFDAE2-B8A9-438B-B0A2-641C658CF960}" sibTransId="{24EDA27D-A435-4387-BDFC-25E00C6BD9D8}"/>
    <dgm:cxn modelId="{141AEE1B-32EA-4D7E-8108-A8AC7E35CEB2}" srcId="{91772A7D-16B2-453B-B0CD-E5A8D2B73525}" destId="{50D1739A-268A-40BE-849F-0FF163630F5A}" srcOrd="1" destOrd="0" parTransId="{44C4B909-902E-4834-B349-99656A199549}" sibTransId="{126CEB7B-14C8-4881-9524-740C6709C9CF}"/>
    <dgm:cxn modelId="{BC4BBAA0-01C4-4D9A-A6B4-F0C5E93D19D5}" type="presOf" srcId="{A78044A2-0798-481F-BD40-E821B961BA39}" destId="{70213A93-1A21-423B-B61A-B2D44BB362D7}" srcOrd="0" destOrd="0" presId="urn:microsoft.com/office/officeart/2005/8/layout/radial6"/>
    <dgm:cxn modelId="{3B34C933-AD3F-4C0E-A3EE-D04120864E17}" type="presOf" srcId="{DF9CCCD3-0323-4082-A1A6-D0A3AFC8FEFB}" destId="{4171FAF1-9A55-417D-AA08-B21E78FF6A3A}" srcOrd="0" destOrd="0" presId="urn:microsoft.com/office/officeart/2005/8/layout/radial6"/>
    <dgm:cxn modelId="{141D6C54-DDD9-4CFC-B879-7F7C4B5EED42}" type="presOf" srcId="{13145BB7-FC55-4496-BAFB-D4999AC4D70D}" destId="{3BEFA054-BE38-4095-B23E-DF2B83F68719}" srcOrd="0" destOrd="0" presId="urn:microsoft.com/office/officeart/2005/8/layout/radial6"/>
    <dgm:cxn modelId="{2BD7A8D2-036B-4A1B-A66B-1EDCF5405F15}" type="presOf" srcId="{5E71E81C-E54E-4AFA-86E7-7F8A57C20997}" destId="{42E7A045-7B6A-4F7E-9E1E-CCE14A084099}" srcOrd="0" destOrd="0" presId="urn:microsoft.com/office/officeart/2005/8/layout/radial6"/>
    <dgm:cxn modelId="{52C501E7-B28F-42A0-91CE-A25E9F92C94C}" type="presOf" srcId="{717E3A00-44F3-4123-B08B-9702AE2BC968}" destId="{5C4FE7A1-A7D1-4EC8-A0E5-E7CB00AA51BD}" srcOrd="0" destOrd="0" presId="urn:microsoft.com/office/officeart/2005/8/layout/radial6"/>
    <dgm:cxn modelId="{AE575981-2112-45A5-A05B-3452971040E3}" type="presOf" srcId="{91772A7D-16B2-453B-B0CD-E5A8D2B73525}" destId="{CBD99300-D060-44C3-B2EB-068643738884}" srcOrd="0" destOrd="0" presId="urn:microsoft.com/office/officeart/2005/8/layout/radial6"/>
    <dgm:cxn modelId="{50AE28E8-4D65-419C-985D-6D9555E56C84}" type="presOf" srcId="{37959487-491B-4DDE-BCC2-6C62D7F4CA80}" destId="{B6F29299-9965-4F80-8748-A938F3132FBC}" srcOrd="0" destOrd="0" presId="urn:microsoft.com/office/officeart/2005/8/layout/radial6"/>
    <dgm:cxn modelId="{A0ABE7E4-50DE-4A90-A7CB-974C15A08BDF}" srcId="{91772A7D-16B2-453B-B0CD-E5A8D2B73525}" destId="{13145BB7-FC55-4496-BAFB-D4999AC4D70D}" srcOrd="7" destOrd="0" parTransId="{C5585E03-76D9-4617-8D49-B79F3D726B24}" sibTransId="{D0FF4B54-76D3-43D4-A101-BDD8209AC6DE}"/>
    <dgm:cxn modelId="{8EF88D13-EF2E-426C-9679-C182F9A6E6D8}" srcId="{91772A7D-16B2-453B-B0CD-E5A8D2B73525}" destId="{B52890F0-635E-493A-8344-D0644D28C19D}" srcOrd="0" destOrd="0" parTransId="{A013B047-C599-430B-B6AD-754C3806A833}" sibTransId="{65C10CCC-D330-4B23-940E-7989E8C996E7}"/>
    <dgm:cxn modelId="{09BB7F61-3167-4BE2-A43F-47C178CBD4FB}" type="presOf" srcId="{676E4A79-DC8C-4516-88FF-CD0781B94CAC}" destId="{0D511B75-12EC-43DE-8E05-FAC940D315D8}" srcOrd="0" destOrd="0" presId="urn:microsoft.com/office/officeart/2005/8/layout/radial6"/>
    <dgm:cxn modelId="{680D4E88-1FB0-45A1-A206-AA61D9A84812}" srcId="{91772A7D-16B2-453B-B0CD-E5A8D2B73525}" destId="{5E71E81C-E54E-4AFA-86E7-7F8A57C20997}" srcOrd="16" destOrd="0" parTransId="{1F3D5EC4-C1E1-4E72-95CC-B92B7FE98D6F}" sibTransId="{38CA60B3-4249-465F-8BF1-A768BA0C5B51}"/>
    <dgm:cxn modelId="{47ABCDD2-5E45-4B5D-80E3-26942DEC5E87}" type="presOf" srcId="{E9F45A8B-50A7-4076-8C62-F51E42994665}" destId="{CA49AE5D-0E25-4E04-A89C-CE667E4F044F}" srcOrd="0" destOrd="0" presId="urn:microsoft.com/office/officeart/2005/8/layout/radial6"/>
    <dgm:cxn modelId="{53EF6935-190A-44E4-93EE-210C971DF76A}" srcId="{91772A7D-16B2-453B-B0CD-E5A8D2B73525}" destId="{676E4A79-DC8C-4516-88FF-CD0781B94CAC}" srcOrd="12" destOrd="0" parTransId="{BE2AE19A-7361-4EB3-BB56-1C4CF055B9D8}" sibTransId="{DF9CCCD3-0323-4082-A1A6-D0A3AFC8FEFB}"/>
    <dgm:cxn modelId="{39E0B840-72DA-4618-8659-D6C751B7DFB8}" type="presParOf" srcId="{5C4FE7A1-A7D1-4EC8-A0E5-E7CB00AA51BD}" destId="{CBD99300-D060-44C3-B2EB-068643738884}" srcOrd="0" destOrd="0" presId="urn:microsoft.com/office/officeart/2005/8/layout/radial6"/>
    <dgm:cxn modelId="{4480E84E-7B4C-4480-AF45-C0E14D811181}" type="presParOf" srcId="{5C4FE7A1-A7D1-4EC8-A0E5-E7CB00AA51BD}" destId="{830B92FB-FCE1-46F9-8A52-30BCF9E94251}" srcOrd="1" destOrd="0" presId="urn:microsoft.com/office/officeart/2005/8/layout/radial6"/>
    <dgm:cxn modelId="{4BD8FCC0-6CB3-49E5-97BB-8604C367C5EF}" type="presParOf" srcId="{5C4FE7A1-A7D1-4EC8-A0E5-E7CB00AA51BD}" destId="{3EEF09DD-7025-45F9-B9DC-FFE51B1A31F4}" srcOrd="2" destOrd="0" presId="urn:microsoft.com/office/officeart/2005/8/layout/radial6"/>
    <dgm:cxn modelId="{2E900440-1392-461B-B8B2-4A790FDC3BC1}" type="presParOf" srcId="{5C4FE7A1-A7D1-4EC8-A0E5-E7CB00AA51BD}" destId="{DC34FB50-90C5-4B3E-BD84-0492D2AC2265}" srcOrd="3" destOrd="0" presId="urn:microsoft.com/office/officeart/2005/8/layout/radial6"/>
    <dgm:cxn modelId="{9BC90960-04CF-4188-B9E0-D00C27CACB0A}" type="presParOf" srcId="{5C4FE7A1-A7D1-4EC8-A0E5-E7CB00AA51BD}" destId="{5113C0A9-CAEB-4257-9D63-67AD8AE47BF5}" srcOrd="4" destOrd="0" presId="urn:microsoft.com/office/officeart/2005/8/layout/radial6"/>
    <dgm:cxn modelId="{FD44C7C1-E557-4D52-A69B-5C7791632D7D}" type="presParOf" srcId="{5C4FE7A1-A7D1-4EC8-A0E5-E7CB00AA51BD}" destId="{074BB940-0A7F-47F7-B7DE-386A516757CF}" srcOrd="5" destOrd="0" presId="urn:microsoft.com/office/officeart/2005/8/layout/radial6"/>
    <dgm:cxn modelId="{3581416F-1C3B-4CB4-9302-46E262CF0E21}" type="presParOf" srcId="{5C4FE7A1-A7D1-4EC8-A0E5-E7CB00AA51BD}" destId="{91CDEAD2-ACEE-49F3-9773-4CA73D4AC1AF}" srcOrd="6" destOrd="0" presId="urn:microsoft.com/office/officeart/2005/8/layout/radial6"/>
    <dgm:cxn modelId="{EDE5C9AA-40C9-4224-BB26-345DDDCDF5FB}" type="presParOf" srcId="{5C4FE7A1-A7D1-4EC8-A0E5-E7CB00AA51BD}" destId="{E64EC105-42B3-4810-9BD6-37BAAEE9C02D}" srcOrd="7" destOrd="0" presId="urn:microsoft.com/office/officeart/2005/8/layout/radial6"/>
    <dgm:cxn modelId="{BCAEC528-CD19-4C20-915D-A80013F0EEDC}" type="presParOf" srcId="{5C4FE7A1-A7D1-4EC8-A0E5-E7CB00AA51BD}" destId="{C18BD0DD-BE6F-4AC8-800D-9628D7E16FFE}" srcOrd="8" destOrd="0" presId="urn:microsoft.com/office/officeart/2005/8/layout/radial6"/>
    <dgm:cxn modelId="{DB5D07B3-43B9-457F-8F35-848CA8D62719}" type="presParOf" srcId="{5C4FE7A1-A7D1-4EC8-A0E5-E7CB00AA51BD}" destId="{4894689B-9D4E-41D3-8F2F-BB6EDF160563}" srcOrd="9" destOrd="0" presId="urn:microsoft.com/office/officeart/2005/8/layout/radial6"/>
    <dgm:cxn modelId="{09FB7C6F-B840-4B87-8356-45C0A503D33D}" type="presParOf" srcId="{5C4FE7A1-A7D1-4EC8-A0E5-E7CB00AA51BD}" destId="{CAA56CAB-6A70-4876-9FC4-798CCD185168}" srcOrd="10" destOrd="0" presId="urn:microsoft.com/office/officeart/2005/8/layout/radial6"/>
    <dgm:cxn modelId="{392E0D0B-97FD-4206-826F-B03283A4C7C2}" type="presParOf" srcId="{5C4FE7A1-A7D1-4EC8-A0E5-E7CB00AA51BD}" destId="{D682C6D3-1094-4FDF-B34E-48FCF4958AD4}" srcOrd="11" destOrd="0" presId="urn:microsoft.com/office/officeart/2005/8/layout/radial6"/>
    <dgm:cxn modelId="{F2764C3E-A3E3-444F-96EE-0ED37C26D33B}" type="presParOf" srcId="{5C4FE7A1-A7D1-4EC8-A0E5-E7CB00AA51BD}" destId="{DCB097F6-C142-4C14-9B19-DE0D96CB5926}" srcOrd="12" destOrd="0" presId="urn:microsoft.com/office/officeart/2005/8/layout/radial6"/>
    <dgm:cxn modelId="{091A549F-9627-44D7-B88B-21F8F8BA0B39}" type="presParOf" srcId="{5C4FE7A1-A7D1-4EC8-A0E5-E7CB00AA51BD}" destId="{D5220336-6C67-4234-9240-A914AC5DB05B}" srcOrd="13" destOrd="0" presId="urn:microsoft.com/office/officeart/2005/8/layout/radial6"/>
    <dgm:cxn modelId="{5B0CF036-BDBC-449A-B67A-F26A10B44DC4}" type="presParOf" srcId="{5C4FE7A1-A7D1-4EC8-A0E5-E7CB00AA51BD}" destId="{76B93B2B-C540-4E89-85C9-0D0EB295D3B0}" srcOrd="14" destOrd="0" presId="urn:microsoft.com/office/officeart/2005/8/layout/radial6"/>
    <dgm:cxn modelId="{4A2D333E-25EF-451A-8308-3A2C0DBAAC07}" type="presParOf" srcId="{5C4FE7A1-A7D1-4EC8-A0E5-E7CB00AA51BD}" destId="{6A0ECD86-5E6D-4EFA-B8AD-39DB4467C0AC}" srcOrd="15" destOrd="0" presId="urn:microsoft.com/office/officeart/2005/8/layout/radial6"/>
    <dgm:cxn modelId="{8D1A8CFA-52DA-4BEF-A4BE-CBFBBAC57266}" type="presParOf" srcId="{5C4FE7A1-A7D1-4EC8-A0E5-E7CB00AA51BD}" destId="{CA49AE5D-0E25-4E04-A89C-CE667E4F044F}" srcOrd="16" destOrd="0" presId="urn:microsoft.com/office/officeart/2005/8/layout/radial6"/>
    <dgm:cxn modelId="{7445A18E-1879-4112-A41E-D018D9C5F18E}" type="presParOf" srcId="{5C4FE7A1-A7D1-4EC8-A0E5-E7CB00AA51BD}" destId="{DFE925FB-5BD2-4577-81CC-045CCF5B4861}" srcOrd="17" destOrd="0" presId="urn:microsoft.com/office/officeart/2005/8/layout/radial6"/>
    <dgm:cxn modelId="{F9FCD7DC-DFEC-4592-BF60-8C81E4A51663}" type="presParOf" srcId="{5C4FE7A1-A7D1-4EC8-A0E5-E7CB00AA51BD}" destId="{B6F29299-9965-4F80-8748-A938F3132FBC}" srcOrd="18" destOrd="0" presId="urn:microsoft.com/office/officeart/2005/8/layout/radial6"/>
    <dgm:cxn modelId="{08943C96-D1BF-4103-BB01-AA70AD3196E4}" type="presParOf" srcId="{5C4FE7A1-A7D1-4EC8-A0E5-E7CB00AA51BD}" destId="{C80C3E85-F334-430B-BEAE-C30EFF1F0601}" srcOrd="19" destOrd="0" presId="urn:microsoft.com/office/officeart/2005/8/layout/radial6"/>
    <dgm:cxn modelId="{305DF2B7-7E85-44F4-B407-BB078D429A6E}" type="presParOf" srcId="{5C4FE7A1-A7D1-4EC8-A0E5-E7CB00AA51BD}" destId="{DEA8A276-025B-484D-B54C-EFB367C6C513}" srcOrd="20" destOrd="0" presId="urn:microsoft.com/office/officeart/2005/8/layout/radial6"/>
    <dgm:cxn modelId="{5FA0915A-73DE-4BFA-8574-B357EB93291A}" type="presParOf" srcId="{5C4FE7A1-A7D1-4EC8-A0E5-E7CB00AA51BD}" destId="{C339169B-E4FA-4136-A846-6FEAA1E3AA57}" srcOrd="21" destOrd="0" presId="urn:microsoft.com/office/officeart/2005/8/layout/radial6"/>
    <dgm:cxn modelId="{1165E7FC-1CD4-4AFA-A5C3-BDE7E6BE68B2}" type="presParOf" srcId="{5C4FE7A1-A7D1-4EC8-A0E5-E7CB00AA51BD}" destId="{3BEFA054-BE38-4095-B23E-DF2B83F68719}" srcOrd="22" destOrd="0" presId="urn:microsoft.com/office/officeart/2005/8/layout/radial6"/>
    <dgm:cxn modelId="{3DD9C747-DBFD-4469-B909-AE3D797FEFFD}" type="presParOf" srcId="{5C4FE7A1-A7D1-4EC8-A0E5-E7CB00AA51BD}" destId="{153818C3-888D-429F-88B4-C8FF792930A8}" srcOrd="23" destOrd="0" presId="urn:microsoft.com/office/officeart/2005/8/layout/radial6"/>
    <dgm:cxn modelId="{4794F6F4-8560-40A5-99FF-F7EFD1738296}" type="presParOf" srcId="{5C4FE7A1-A7D1-4EC8-A0E5-E7CB00AA51BD}" destId="{CF5432EB-A0C1-4CB0-BF08-760442CCD2F7}" srcOrd="24" destOrd="0" presId="urn:microsoft.com/office/officeart/2005/8/layout/radial6"/>
    <dgm:cxn modelId="{14A228DC-E072-43D3-A500-284AD10EFC4A}" type="presParOf" srcId="{5C4FE7A1-A7D1-4EC8-A0E5-E7CB00AA51BD}" destId="{BAB395FA-2C6C-4A04-97C6-ACE23974514F}" srcOrd="25" destOrd="0" presId="urn:microsoft.com/office/officeart/2005/8/layout/radial6"/>
    <dgm:cxn modelId="{22020647-CD4B-4853-B49C-CE79201090BB}" type="presParOf" srcId="{5C4FE7A1-A7D1-4EC8-A0E5-E7CB00AA51BD}" destId="{B559B142-26E9-4BEB-8768-ECB854FFB22C}" srcOrd="26" destOrd="0" presId="urn:microsoft.com/office/officeart/2005/8/layout/radial6"/>
    <dgm:cxn modelId="{D09D7D41-5872-44F1-967D-A07FE93D3BC9}" type="presParOf" srcId="{5C4FE7A1-A7D1-4EC8-A0E5-E7CB00AA51BD}" destId="{99161A82-35BD-46CF-AF0B-709A1A144067}" srcOrd="27" destOrd="0" presId="urn:microsoft.com/office/officeart/2005/8/layout/radial6"/>
    <dgm:cxn modelId="{6EAA664F-B1A8-4D1B-B6FF-52A18BBF8547}" type="presParOf" srcId="{5C4FE7A1-A7D1-4EC8-A0E5-E7CB00AA51BD}" destId="{875D9680-4DA2-439B-9B10-0901E5B143B6}" srcOrd="28" destOrd="0" presId="urn:microsoft.com/office/officeart/2005/8/layout/radial6"/>
    <dgm:cxn modelId="{D69306A5-349A-4537-AED9-5154FA644A94}" type="presParOf" srcId="{5C4FE7A1-A7D1-4EC8-A0E5-E7CB00AA51BD}" destId="{0E6B352C-D4B1-4697-A45D-9B2FAB1D3FC6}" srcOrd="29" destOrd="0" presId="urn:microsoft.com/office/officeart/2005/8/layout/radial6"/>
    <dgm:cxn modelId="{4C9D1F9F-EBA0-4C4C-A193-A9E054DABF25}" type="presParOf" srcId="{5C4FE7A1-A7D1-4EC8-A0E5-E7CB00AA51BD}" destId="{E2502A66-E36D-4A95-8DE7-65BAEBCD633A}" srcOrd="30" destOrd="0" presId="urn:microsoft.com/office/officeart/2005/8/layout/radial6"/>
    <dgm:cxn modelId="{5FA5DFB3-575D-4DC3-A561-B824FAE5B99C}" type="presParOf" srcId="{5C4FE7A1-A7D1-4EC8-A0E5-E7CB00AA51BD}" destId="{8FD24F02-2EA3-4C46-9B79-94E4622F336F}" srcOrd="31" destOrd="0" presId="urn:microsoft.com/office/officeart/2005/8/layout/radial6"/>
    <dgm:cxn modelId="{FBD31C9A-9254-4FB9-B739-B55842110FDC}" type="presParOf" srcId="{5C4FE7A1-A7D1-4EC8-A0E5-E7CB00AA51BD}" destId="{D0873502-4470-4F57-93B5-C9C7EC13416A}" srcOrd="32" destOrd="0" presId="urn:microsoft.com/office/officeart/2005/8/layout/radial6"/>
    <dgm:cxn modelId="{A4791E9B-C932-40C5-97BC-C797B6F7D80B}" type="presParOf" srcId="{5C4FE7A1-A7D1-4EC8-A0E5-E7CB00AA51BD}" destId="{952A9C50-E5BB-4D19-8EB1-6A5041FC5EDE}" srcOrd="33" destOrd="0" presId="urn:microsoft.com/office/officeart/2005/8/layout/radial6"/>
    <dgm:cxn modelId="{6E299C28-2A0C-4D1A-9CC3-E650A44EB107}" type="presParOf" srcId="{5C4FE7A1-A7D1-4EC8-A0E5-E7CB00AA51BD}" destId="{01BF99E8-AF40-4AF5-A847-C6E5819C79C7}" srcOrd="34" destOrd="0" presId="urn:microsoft.com/office/officeart/2005/8/layout/radial6"/>
    <dgm:cxn modelId="{FAFB99CA-1D12-4B88-BDB9-E847C6D03739}" type="presParOf" srcId="{5C4FE7A1-A7D1-4EC8-A0E5-E7CB00AA51BD}" destId="{2CC4E4B5-9B33-446F-9822-56ABE7305BB0}" srcOrd="35" destOrd="0" presId="urn:microsoft.com/office/officeart/2005/8/layout/radial6"/>
    <dgm:cxn modelId="{FE33376D-09E0-4675-8F95-470FDF5CA3E9}" type="presParOf" srcId="{5C4FE7A1-A7D1-4EC8-A0E5-E7CB00AA51BD}" destId="{70213A93-1A21-423B-B61A-B2D44BB362D7}" srcOrd="36" destOrd="0" presId="urn:microsoft.com/office/officeart/2005/8/layout/radial6"/>
    <dgm:cxn modelId="{036EBB84-FC60-40E8-B6BC-5CDDA47C119D}" type="presParOf" srcId="{5C4FE7A1-A7D1-4EC8-A0E5-E7CB00AA51BD}" destId="{0D511B75-12EC-43DE-8E05-FAC940D315D8}" srcOrd="37" destOrd="0" presId="urn:microsoft.com/office/officeart/2005/8/layout/radial6"/>
    <dgm:cxn modelId="{C6D3D5F1-583B-4290-8EE6-171C38BB6A69}" type="presParOf" srcId="{5C4FE7A1-A7D1-4EC8-A0E5-E7CB00AA51BD}" destId="{6D754272-6236-4C35-9A29-F91F9245F6EC}" srcOrd="38" destOrd="0" presId="urn:microsoft.com/office/officeart/2005/8/layout/radial6"/>
    <dgm:cxn modelId="{91902519-6D87-40D9-A89B-DABC8E997D81}" type="presParOf" srcId="{5C4FE7A1-A7D1-4EC8-A0E5-E7CB00AA51BD}" destId="{4171FAF1-9A55-417D-AA08-B21E78FF6A3A}" srcOrd="39" destOrd="0" presId="urn:microsoft.com/office/officeart/2005/8/layout/radial6"/>
    <dgm:cxn modelId="{F8087889-DAD2-414A-8EF3-C252713A687E}" type="presParOf" srcId="{5C4FE7A1-A7D1-4EC8-A0E5-E7CB00AA51BD}" destId="{17D79E22-1C3D-4585-9EFA-6D048985E7E2}" srcOrd="40" destOrd="0" presId="urn:microsoft.com/office/officeart/2005/8/layout/radial6"/>
    <dgm:cxn modelId="{297B2DA9-D210-4DF0-ACCD-743239A4D596}" type="presParOf" srcId="{5C4FE7A1-A7D1-4EC8-A0E5-E7CB00AA51BD}" destId="{F19D9839-0683-4F8A-AB43-7CF3E6A1CADF}" srcOrd="41" destOrd="0" presId="urn:microsoft.com/office/officeart/2005/8/layout/radial6"/>
    <dgm:cxn modelId="{91B4F367-4FF7-42B3-85AF-99B3D67D88AF}" type="presParOf" srcId="{5C4FE7A1-A7D1-4EC8-A0E5-E7CB00AA51BD}" destId="{C085FC5A-F3B5-40FD-970B-1C690A576379}" srcOrd="42" destOrd="0" presId="urn:microsoft.com/office/officeart/2005/8/layout/radial6"/>
    <dgm:cxn modelId="{71BE927A-041D-4A3E-BBC9-DA885DA87267}" type="presParOf" srcId="{5C4FE7A1-A7D1-4EC8-A0E5-E7CB00AA51BD}" destId="{325CE3F2-208B-4654-8A67-A8CA4F424B60}" srcOrd="43" destOrd="0" presId="urn:microsoft.com/office/officeart/2005/8/layout/radial6"/>
    <dgm:cxn modelId="{5F1A0670-136F-41A9-B4A3-6AF6ADEB3A72}" type="presParOf" srcId="{5C4FE7A1-A7D1-4EC8-A0E5-E7CB00AA51BD}" destId="{442C8357-021E-434D-8E17-38CE2BECA801}" srcOrd="44" destOrd="0" presId="urn:microsoft.com/office/officeart/2005/8/layout/radial6"/>
    <dgm:cxn modelId="{A36EA806-ABC9-4D94-B371-4713597A014C}" type="presParOf" srcId="{5C4FE7A1-A7D1-4EC8-A0E5-E7CB00AA51BD}" destId="{50CAC2E5-2E8B-48BC-86A1-92AF78836387}" srcOrd="45" destOrd="0" presId="urn:microsoft.com/office/officeart/2005/8/layout/radial6"/>
    <dgm:cxn modelId="{1ACE4CFF-78B0-414B-97CC-26D748049C3E}" type="presParOf" srcId="{5C4FE7A1-A7D1-4EC8-A0E5-E7CB00AA51BD}" destId="{B4A18E04-ECBE-46BD-8332-0C59E45CD651}" srcOrd="46" destOrd="0" presId="urn:microsoft.com/office/officeart/2005/8/layout/radial6"/>
    <dgm:cxn modelId="{264CD908-6AFA-4B52-BF65-FACEA474143A}" type="presParOf" srcId="{5C4FE7A1-A7D1-4EC8-A0E5-E7CB00AA51BD}" destId="{907414BC-5304-4AFA-8E2C-2A66C8366DCD}" srcOrd="47" destOrd="0" presId="urn:microsoft.com/office/officeart/2005/8/layout/radial6"/>
    <dgm:cxn modelId="{C2E6A6C7-B8F3-4E6A-9CB8-ADD89EF7B91E}" type="presParOf" srcId="{5C4FE7A1-A7D1-4EC8-A0E5-E7CB00AA51BD}" destId="{49BD33B0-7D9A-4624-A9E9-B63992EDDA23}" srcOrd="48" destOrd="0" presId="urn:microsoft.com/office/officeart/2005/8/layout/radial6"/>
    <dgm:cxn modelId="{58C76405-680E-40C9-B206-9CBFDB59AB38}" type="presParOf" srcId="{5C4FE7A1-A7D1-4EC8-A0E5-E7CB00AA51BD}" destId="{42E7A045-7B6A-4F7E-9E1E-CCE14A084099}" srcOrd="49" destOrd="0" presId="urn:microsoft.com/office/officeart/2005/8/layout/radial6"/>
    <dgm:cxn modelId="{EDBB03D3-88F8-43BB-8CBF-363A9B11022A}" type="presParOf" srcId="{5C4FE7A1-A7D1-4EC8-A0E5-E7CB00AA51BD}" destId="{F65E368D-2E94-4ADB-9575-9831638E7FA5}" srcOrd="50" destOrd="0" presId="urn:microsoft.com/office/officeart/2005/8/layout/radial6"/>
    <dgm:cxn modelId="{F358FCA6-AB84-4BD1-B374-9592615565F9}" type="presParOf" srcId="{5C4FE7A1-A7D1-4EC8-A0E5-E7CB00AA51BD}" destId="{71294503-D87D-4D85-BC68-C4F38E0F10FA}" srcOrd="51" destOrd="0" presId="urn:microsoft.com/office/officeart/2005/8/layout/radial6"/>
    <dgm:cxn modelId="{7BE2D15F-9BB0-4E01-9CE7-BCB657854DC0}" type="presParOf" srcId="{5C4FE7A1-A7D1-4EC8-A0E5-E7CB00AA51BD}" destId="{597CF5D7-4D82-4EB4-A20D-68374ECC75B8}" srcOrd="52" destOrd="0" presId="urn:microsoft.com/office/officeart/2005/8/layout/radial6"/>
    <dgm:cxn modelId="{42E68DA2-3900-4CC6-8B5C-24897DB28E70}" type="presParOf" srcId="{5C4FE7A1-A7D1-4EC8-A0E5-E7CB00AA51BD}" destId="{8A0DC888-DDAB-42D5-A7D2-DB45E5BDEA3D}" srcOrd="53" destOrd="0" presId="urn:microsoft.com/office/officeart/2005/8/layout/radial6"/>
    <dgm:cxn modelId="{D63839BA-C129-4AEC-9085-B91761CE0948}" type="presParOf" srcId="{5C4FE7A1-A7D1-4EC8-A0E5-E7CB00AA51BD}" destId="{18FA9EC3-4BED-4A0B-8578-455C12248F95}" srcOrd="5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62AAC4-4F83-4B14-A836-24E85E229D6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04AA7244-5771-4CBD-BD25-8F0B9641C51C}">
      <dgm:prSet phldrT="[Text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FMVSS 305</a:t>
          </a:r>
          <a:br>
            <a:rPr lang="en-US" b="1" dirty="0" smtClean="0">
              <a:solidFill>
                <a:schemeClr val="tx2"/>
              </a:solidFill>
            </a:rPr>
          </a:br>
          <a:r>
            <a:rPr lang="en-US" b="1" dirty="0" smtClean="0">
              <a:solidFill>
                <a:schemeClr val="tx2"/>
              </a:solidFill>
            </a:rPr>
            <a:t>Electric Powered Vehicles; Electrolyte Spillage and Electrical Shock Protection</a:t>
          </a:r>
          <a:endParaRPr lang="en-US" b="1" dirty="0">
            <a:solidFill>
              <a:schemeClr val="tx2"/>
            </a:solidFill>
          </a:endParaRPr>
        </a:p>
      </dgm:t>
    </dgm:pt>
    <dgm:pt modelId="{1F3D32C2-0D2E-427E-A961-A0DFEF4A75BB}" type="parTrans" cxnId="{67C94B08-5D18-477D-96A7-0CC3B00F9CD6}">
      <dgm:prSet/>
      <dgm:spPr/>
      <dgm:t>
        <a:bodyPr/>
        <a:lstStyle/>
        <a:p>
          <a:endParaRPr lang="en-US"/>
        </a:p>
      </dgm:t>
    </dgm:pt>
    <dgm:pt modelId="{600DCBEE-5432-46B0-9D7A-B7713E9BA363}" type="sibTrans" cxnId="{67C94B08-5D18-477D-96A7-0CC3B00F9CD6}">
      <dgm:prSet/>
      <dgm:spPr/>
      <dgm:t>
        <a:bodyPr/>
        <a:lstStyle/>
        <a:p>
          <a:endParaRPr lang="en-US"/>
        </a:p>
      </dgm:t>
    </dgm:pt>
    <dgm:pt modelId="{557D147D-04DE-4CFB-8A55-0CD8DF3C085A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SAE J2578</a:t>
          </a:r>
        </a:p>
        <a:p>
          <a:r>
            <a:rPr lang="en-US" sz="1200" b="1" dirty="0" smtClean="0">
              <a:solidFill>
                <a:schemeClr val="bg1"/>
              </a:solidFill>
            </a:rPr>
            <a:t>Fuel Cell Vehicle</a:t>
          </a:r>
        </a:p>
        <a:p>
          <a:r>
            <a:rPr lang="en-US" sz="1200" b="1" dirty="0" smtClean="0">
              <a:solidFill>
                <a:schemeClr val="bg1"/>
              </a:solidFill>
            </a:rPr>
            <a:t>Safety</a:t>
          </a:r>
          <a:endParaRPr lang="en-US" sz="1200" b="1" dirty="0">
            <a:solidFill>
              <a:schemeClr val="bg1"/>
            </a:solidFill>
          </a:endParaRPr>
        </a:p>
      </dgm:t>
    </dgm:pt>
    <dgm:pt modelId="{C464F3A6-A9E5-4DE5-8A55-B31CFE40EBEE}" type="parTrans" cxnId="{EBCB9788-1DA5-4E69-BFB2-56643E861565}">
      <dgm:prSet/>
      <dgm:spPr/>
      <dgm:t>
        <a:bodyPr/>
        <a:lstStyle/>
        <a:p>
          <a:endParaRPr lang="en-US"/>
        </a:p>
      </dgm:t>
    </dgm:pt>
    <dgm:pt modelId="{F45A2D79-352B-4E7D-A916-4668352EABE1}" type="sibTrans" cxnId="{EBCB9788-1DA5-4E69-BFB2-56643E861565}">
      <dgm:prSet/>
      <dgm:spPr/>
      <dgm:t>
        <a:bodyPr/>
        <a:lstStyle/>
        <a:p>
          <a:endParaRPr lang="en-US"/>
        </a:p>
      </dgm:t>
    </dgm:pt>
    <dgm:pt modelId="{574B2438-A48C-4FB7-8752-A44AE252901D}">
      <dgm:prSet phldrT="[Text]" phldr="1"/>
      <dgm:spPr/>
      <dgm:t>
        <a:bodyPr/>
        <a:lstStyle/>
        <a:p>
          <a:endParaRPr lang="en-US" dirty="0"/>
        </a:p>
      </dgm:t>
    </dgm:pt>
    <dgm:pt modelId="{8384A85F-6414-45F2-8045-B7F25C77D308}" type="parTrans" cxnId="{324566FF-FBB8-4057-BD1A-C0A0090FD300}">
      <dgm:prSet/>
      <dgm:spPr/>
      <dgm:t>
        <a:bodyPr/>
        <a:lstStyle/>
        <a:p>
          <a:endParaRPr lang="en-US"/>
        </a:p>
      </dgm:t>
    </dgm:pt>
    <dgm:pt modelId="{0C0B62B6-570C-49DE-B1DB-ABD7BFAEA8DE}" type="sibTrans" cxnId="{324566FF-FBB8-4057-BD1A-C0A0090FD300}">
      <dgm:prSet/>
      <dgm:spPr/>
      <dgm:t>
        <a:bodyPr/>
        <a:lstStyle/>
        <a:p>
          <a:endParaRPr lang="en-US"/>
        </a:p>
      </dgm:t>
    </dgm:pt>
    <dgm:pt modelId="{6E15C717-6E78-4333-A162-DC44F8C31CD3}">
      <dgm:prSet phldrT="[Text]" phldr="1"/>
      <dgm:spPr/>
      <dgm:t>
        <a:bodyPr/>
        <a:lstStyle/>
        <a:p>
          <a:endParaRPr lang="en-US" dirty="0"/>
        </a:p>
      </dgm:t>
    </dgm:pt>
    <dgm:pt modelId="{504A053E-B231-4FFF-A837-BAF7A6297A85}" type="parTrans" cxnId="{1762BC42-3600-4506-8828-4003CCF4BC0B}">
      <dgm:prSet/>
      <dgm:spPr/>
      <dgm:t>
        <a:bodyPr/>
        <a:lstStyle/>
        <a:p>
          <a:endParaRPr lang="en-US"/>
        </a:p>
      </dgm:t>
    </dgm:pt>
    <dgm:pt modelId="{A79BDE19-7015-4130-B038-DEF077D6E31F}" type="sibTrans" cxnId="{1762BC42-3600-4506-8828-4003CCF4BC0B}">
      <dgm:prSet/>
      <dgm:spPr/>
      <dgm:t>
        <a:bodyPr/>
        <a:lstStyle/>
        <a:p>
          <a:endParaRPr lang="en-US"/>
        </a:p>
      </dgm:t>
    </dgm:pt>
    <dgm:pt modelId="{CC6B0689-503A-4069-A4F1-C4865E172D6F}">
      <dgm:prSet phldrT="[Text]" phldr="1"/>
      <dgm:spPr/>
      <dgm:t>
        <a:bodyPr/>
        <a:lstStyle/>
        <a:p>
          <a:endParaRPr lang="en-US" dirty="0"/>
        </a:p>
      </dgm:t>
    </dgm:pt>
    <dgm:pt modelId="{3453472A-1C48-4001-8ADB-BEA9A574977F}" type="parTrans" cxnId="{F6A45E3B-1F13-4567-8F16-08EF6DAEC55E}">
      <dgm:prSet/>
      <dgm:spPr/>
      <dgm:t>
        <a:bodyPr/>
        <a:lstStyle/>
        <a:p>
          <a:endParaRPr lang="en-US"/>
        </a:p>
      </dgm:t>
    </dgm:pt>
    <dgm:pt modelId="{0681544A-70CC-4C4C-82E5-83AAF5CD76D1}" type="sibTrans" cxnId="{F6A45E3B-1F13-4567-8F16-08EF6DAEC55E}">
      <dgm:prSet/>
      <dgm:spPr/>
      <dgm:t>
        <a:bodyPr/>
        <a:lstStyle/>
        <a:p>
          <a:endParaRPr lang="en-US"/>
        </a:p>
      </dgm:t>
    </dgm:pt>
    <dgm:pt modelId="{5BE28BE4-FB00-4381-846C-597910D07C1D}">
      <dgm:prSet phldrT="[Text]" phldr="1"/>
      <dgm:spPr/>
      <dgm:t>
        <a:bodyPr/>
        <a:lstStyle/>
        <a:p>
          <a:endParaRPr lang="en-US" dirty="0"/>
        </a:p>
      </dgm:t>
    </dgm:pt>
    <dgm:pt modelId="{CD49E325-C9B4-43A9-AD0A-C61304AD6F5E}" type="parTrans" cxnId="{07D97FBD-81D7-43C8-9E11-7AE171EBC54A}">
      <dgm:prSet/>
      <dgm:spPr/>
      <dgm:t>
        <a:bodyPr/>
        <a:lstStyle/>
        <a:p>
          <a:endParaRPr lang="en-US"/>
        </a:p>
      </dgm:t>
    </dgm:pt>
    <dgm:pt modelId="{57C314F4-52FF-4F01-A738-C20E3C157D52}" type="sibTrans" cxnId="{07D97FBD-81D7-43C8-9E11-7AE171EBC54A}">
      <dgm:prSet/>
      <dgm:spPr/>
      <dgm:t>
        <a:bodyPr/>
        <a:lstStyle/>
        <a:p>
          <a:endParaRPr lang="en-US"/>
        </a:p>
      </dgm:t>
    </dgm:pt>
    <dgm:pt modelId="{6830D0FC-C551-44D4-99F3-B5F8A9F32481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200" b="1" dirty="0" smtClean="0"/>
            <a:t>SAE J2929</a:t>
          </a:r>
        </a:p>
        <a:p>
          <a:r>
            <a:rPr lang="en-US" sz="1200" b="1" dirty="0" smtClean="0"/>
            <a:t>EV/HEV Battery Safety Standard</a:t>
          </a:r>
          <a:endParaRPr lang="en-US" sz="1200" b="1" dirty="0"/>
        </a:p>
      </dgm:t>
    </dgm:pt>
    <dgm:pt modelId="{88DB77F7-75B0-477E-9CEB-89D61287BC27}" type="parTrans" cxnId="{0C75A322-D1C8-438C-BB33-2F269CE90D62}">
      <dgm:prSet/>
      <dgm:spPr/>
      <dgm:t>
        <a:bodyPr/>
        <a:lstStyle/>
        <a:p>
          <a:endParaRPr lang="en-US"/>
        </a:p>
      </dgm:t>
    </dgm:pt>
    <dgm:pt modelId="{C11AA95C-A865-4758-9896-90DE883118AB}" type="sibTrans" cxnId="{0C75A322-D1C8-438C-BB33-2F269CE90D62}">
      <dgm:prSet/>
      <dgm:spPr/>
      <dgm:t>
        <a:bodyPr/>
        <a:lstStyle/>
        <a:p>
          <a:endParaRPr lang="en-US"/>
        </a:p>
      </dgm:t>
    </dgm:pt>
    <dgm:pt modelId="{97A4CC73-4405-461B-B8FB-316603D938D0}">
      <dgm:prSet phldrT="[Text]" phldr="1" custLinFactNeighborX="32019" custLinFactNeighborY="-4554"/>
      <dgm:spPr/>
      <dgm:t>
        <a:bodyPr/>
        <a:lstStyle/>
        <a:p>
          <a:endParaRPr lang="en-US" dirty="0"/>
        </a:p>
      </dgm:t>
    </dgm:pt>
    <dgm:pt modelId="{D00C2F2C-EC64-45DD-86AB-861C734867D2}" type="parTrans" cxnId="{91F5145E-F927-42DA-977C-2F65CAA6E369}">
      <dgm:prSet/>
      <dgm:spPr/>
      <dgm:t>
        <a:bodyPr/>
        <a:lstStyle/>
        <a:p>
          <a:endParaRPr lang="en-US"/>
        </a:p>
      </dgm:t>
    </dgm:pt>
    <dgm:pt modelId="{5019834A-B3E7-465F-842E-8D7D13C1BDF1}" type="sibTrans" cxnId="{91F5145E-F927-42DA-977C-2F65CAA6E369}">
      <dgm:prSet/>
      <dgm:spPr/>
      <dgm:t>
        <a:bodyPr/>
        <a:lstStyle/>
        <a:p>
          <a:endParaRPr lang="en-US"/>
        </a:p>
      </dgm:t>
    </dgm:pt>
    <dgm:pt modelId="{B21C4429-5393-4AF0-9511-657421E47804}" type="pres">
      <dgm:prSet presAssocID="{5662AAC4-4F83-4B14-A836-24E85E229D6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A4B41F-6850-493B-84A7-172111958BE2}" type="pres">
      <dgm:prSet presAssocID="{04AA7244-5771-4CBD-BD25-8F0B9641C51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42450-9411-4837-98C6-B08916E8B5E9}" type="pres">
      <dgm:prSet presAssocID="{04AA7244-5771-4CBD-BD25-8F0B9641C51C}" presName="gear1srcNode" presStyleLbl="node1" presStyleIdx="0" presStyleCnt="3"/>
      <dgm:spPr/>
      <dgm:t>
        <a:bodyPr/>
        <a:lstStyle/>
        <a:p>
          <a:endParaRPr lang="en-US"/>
        </a:p>
      </dgm:t>
    </dgm:pt>
    <dgm:pt modelId="{35ED4F47-3DFF-436F-9DAE-983ED9520485}" type="pres">
      <dgm:prSet presAssocID="{04AA7244-5771-4CBD-BD25-8F0B9641C51C}" presName="gear1dstNode" presStyleLbl="node1" presStyleIdx="0" presStyleCnt="3"/>
      <dgm:spPr/>
      <dgm:t>
        <a:bodyPr/>
        <a:lstStyle/>
        <a:p>
          <a:endParaRPr lang="en-US"/>
        </a:p>
      </dgm:t>
    </dgm:pt>
    <dgm:pt modelId="{0917F100-2036-48B3-BE90-149ACB165942}" type="pres">
      <dgm:prSet presAssocID="{557D147D-04DE-4CFB-8A55-0CD8DF3C085A}" presName="gear2" presStyleLbl="node1" presStyleIdx="1" presStyleCnt="3" custLinFactNeighborX="7250" custLinFactNeighborY="-43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96FB2-01D4-4244-819A-CEE8693C6B48}" type="pres">
      <dgm:prSet presAssocID="{557D147D-04DE-4CFB-8A55-0CD8DF3C085A}" presName="gear2srcNode" presStyleLbl="node1" presStyleIdx="1" presStyleCnt="3"/>
      <dgm:spPr/>
      <dgm:t>
        <a:bodyPr/>
        <a:lstStyle/>
        <a:p>
          <a:endParaRPr lang="en-US"/>
        </a:p>
      </dgm:t>
    </dgm:pt>
    <dgm:pt modelId="{A9C1CF59-9AF7-4177-8441-A0CA088431D8}" type="pres">
      <dgm:prSet presAssocID="{557D147D-04DE-4CFB-8A55-0CD8DF3C085A}" presName="gear2dstNode" presStyleLbl="node1" presStyleIdx="1" presStyleCnt="3"/>
      <dgm:spPr/>
      <dgm:t>
        <a:bodyPr/>
        <a:lstStyle/>
        <a:p>
          <a:endParaRPr lang="en-US"/>
        </a:p>
      </dgm:t>
    </dgm:pt>
    <dgm:pt modelId="{BA96B543-11B3-4FEF-8621-A23D2EE2061E}" type="pres">
      <dgm:prSet presAssocID="{6830D0FC-C551-44D4-99F3-B5F8A9F32481}" presName="gear3" presStyleLbl="node1" presStyleIdx="2" presStyleCnt="3" custLinFactNeighborX="18468" custLinFactNeighborY="-690"/>
      <dgm:spPr/>
      <dgm:t>
        <a:bodyPr/>
        <a:lstStyle/>
        <a:p>
          <a:endParaRPr lang="en-US"/>
        </a:p>
      </dgm:t>
    </dgm:pt>
    <dgm:pt modelId="{F18235D1-1BCC-4A3F-84D3-5D1E072144B1}" type="pres">
      <dgm:prSet presAssocID="{6830D0FC-C551-44D4-99F3-B5F8A9F3248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1DEEC-1A5F-4FBC-84D8-6579D1BAB0BF}" type="pres">
      <dgm:prSet presAssocID="{6830D0FC-C551-44D4-99F3-B5F8A9F32481}" presName="gear3srcNode" presStyleLbl="node1" presStyleIdx="2" presStyleCnt="3"/>
      <dgm:spPr/>
      <dgm:t>
        <a:bodyPr/>
        <a:lstStyle/>
        <a:p>
          <a:endParaRPr lang="en-US"/>
        </a:p>
      </dgm:t>
    </dgm:pt>
    <dgm:pt modelId="{D0CF9390-965D-416E-9003-C855345E03BC}" type="pres">
      <dgm:prSet presAssocID="{6830D0FC-C551-44D4-99F3-B5F8A9F32481}" presName="gear3dstNode" presStyleLbl="node1" presStyleIdx="2" presStyleCnt="3"/>
      <dgm:spPr/>
      <dgm:t>
        <a:bodyPr/>
        <a:lstStyle/>
        <a:p>
          <a:endParaRPr lang="en-US"/>
        </a:p>
      </dgm:t>
    </dgm:pt>
    <dgm:pt modelId="{9EDF4FE3-9E9C-4340-8784-678606875707}" type="pres">
      <dgm:prSet presAssocID="{600DCBEE-5432-46B0-9D7A-B7713E9BA363}" presName="connector1" presStyleLbl="sibTrans2D1" presStyleIdx="0" presStyleCnt="3" custAng="602876"/>
      <dgm:spPr/>
      <dgm:t>
        <a:bodyPr/>
        <a:lstStyle/>
        <a:p>
          <a:endParaRPr lang="en-US"/>
        </a:p>
      </dgm:t>
    </dgm:pt>
    <dgm:pt modelId="{49B6D010-FDC7-44F9-A8FE-5A427AD25067}" type="pres">
      <dgm:prSet presAssocID="{F45A2D79-352B-4E7D-A916-4668352EABE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128BA99-F87C-46C1-BC51-47C6A90B3FBB}" type="pres">
      <dgm:prSet presAssocID="{C11AA95C-A865-4758-9896-90DE883118A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AE6AEC3-DE0B-4A8A-A7FA-EBD183FC62AA}" type="presOf" srcId="{6830D0FC-C551-44D4-99F3-B5F8A9F32481}" destId="{F18235D1-1BCC-4A3F-84D3-5D1E072144B1}" srcOrd="1" destOrd="0" presId="urn:microsoft.com/office/officeart/2005/8/layout/gear1"/>
    <dgm:cxn modelId="{91F5145E-F927-42DA-977C-2F65CAA6E369}" srcId="{5662AAC4-4F83-4B14-A836-24E85E229D69}" destId="{97A4CC73-4405-461B-B8FB-316603D938D0}" srcOrd="3" destOrd="0" parTransId="{D00C2F2C-EC64-45DD-86AB-861C734867D2}" sibTransId="{5019834A-B3E7-465F-842E-8D7D13C1BDF1}"/>
    <dgm:cxn modelId="{35D4145F-0CB8-47BA-BD58-2DB5AC6386BB}" type="presOf" srcId="{5662AAC4-4F83-4B14-A836-24E85E229D69}" destId="{B21C4429-5393-4AF0-9511-657421E47804}" srcOrd="0" destOrd="0" presId="urn:microsoft.com/office/officeart/2005/8/layout/gear1"/>
    <dgm:cxn modelId="{6AB9342E-1505-4A8A-A8F0-CDF8163EF25A}" type="presOf" srcId="{6830D0FC-C551-44D4-99F3-B5F8A9F32481}" destId="{BA96B543-11B3-4FEF-8621-A23D2EE2061E}" srcOrd="0" destOrd="0" presId="urn:microsoft.com/office/officeart/2005/8/layout/gear1"/>
    <dgm:cxn modelId="{48EAFD46-C998-43C6-84A0-D55B4D8673AA}" type="presOf" srcId="{557D147D-04DE-4CFB-8A55-0CD8DF3C085A}" destId="{3B396FB2-01D4-4244-819A-CEE8693C6B48}" srcOrd="1" destOrd="0" presId="urn:microsoft.com/office/officeart/2005/8/layout/gear1"/>
    <dgm:cxn modelId="{67C94B08-5D18-477D-96A7-0CC3B00F9CD6}" srcId="{5662AAC4-4F83-4B14-A836-24E85E229D69}" destId="{04AA7244-5771-4CBD-BD25-8F0B9641C51C}" srcOrd="0" destOrd="0" parTransId="{1F3D32C2-0D2E-427E-A961-A0DFEF4A75BB}" sibTransId="{600DCBEE-5432-46B0-9D7A-B7713E9BA363}"/>
    <dgm:cxn modelId="{BE3416FA-37B7-4D77-8904-EC8D446864F4}" type="presOf" srcId="{557D147D-04DE-4CFB-8A55-0CD8DF3C085A}" destId="{0917F100-2036-48B3-BE90-149ACB165942}" srcOrd="0" destOrd="0" presId="urn:microsoft.com/office/officeart/2005/8/layout/gear1"/>
    <dgm:cxn modelId="{324566FF-FBB8-4057-BD1A-C0A0090FD300}" srcId="{5662AAC4-4F83-4B14-A836-24E85E229D69}" destId="{574B2438-A48C-4FB7-8752-A44AE252901D}" srcOrd="4" destOrd="0" parTransId="{8384A85F-6414-45F2-8045-B7F25C77D308}" sibTransId="{0C0B62B6-570C-49DE-B1DB-ABD7BFAEA8DE}"/>
    <dgm:cxn modelId="{EBCB9788-1DA5-4E69-BFB2-56643E861565}" srcId="{5662AAC4-4F83-4B14-A836-24E85E229D69}" destId="{557D147D-04DE-4CFB-8A55-0CD8DF3C085A}" srcOrd="1" destOrd="0" parTransId="{C464F3A6-A9E5-4DE5-8A55-B31CFE40EBEE}" sibTransId="{F45A2D79-352B-4E7D-A916-4668352EABE1}"/>
    <dgm:cxn modelId="{D32A52C2-AE9F-4F4D-BC92-E775C4EC3577}" type="presOf" srcId="{557D147D-04DE-4CFB-8A55-0CD8DF3C085A}" destId="{A9C1CF59-9AF7-4177-8441-A0CA088431D8}" srcOrd="2" destOrd="0" presId="urn:microsoft.com/office/officeart/2005/8/layout/gear1"/>
    <dgm:cxn modelId="{07D97FBD-81D7-43C8-9E11-7AE171EBC54A}" srcId="{5662AAC4-4F83-4B14-A836-24E85E229D69}" destId="{5BE28BE4-FB00-4381-846C-597910D07C1D}" srcOrd="5" destOrd="0" parTransId="{CD49E325-C9B4-43A9-AD0A-C61304AD6F5E}" sibTransId="{57C314F4-52FF-4F01-A738-C20E3C157D52}"/>
    <dgm:cxn modelId="{5FE02C39-5F3C-47AA-A58D-4B51796C48E6}" type="presOf" srcId="{04AA7244-5771-4CBD-BD25-8F0B9641C51C}" destId="{91A4B41F-6850-493B-84A7-172111958BE2}" srcOrd="0" destOrd="0" presId="urn:microsoft.com/office/officeart/2005/8/layout/gear1"/>
    <dgm:cxn modelId="{7FB59E70-373F-47A4-B4DF-B82F148819ED}" type="presOf" srcId="{04AA7244-5771-4CBD-BD25-8F0B9641C51C}" destId="{73E42450-9411-4837-98C6-B08916E8B5E9}" srcOrd="1" destOrd="0" presId="urn:microsoft.com/office/officeart/2005/8/layout/gear1"/>
    <dgm:cxn modelId="{DD294225-7536-4556-BBDC-3DE4B5C77B40}" type="presOf" srcId="{04AA7244-5771-4CBD-BD25-8F0B9641C51C}" destId="{35ED4F47-3DFF-436F-9DAE-983ED9520485}" srcOrd="2" destOrd="0" presId="urn:microsoft.com/office/officeart/2005/8/layout/gear1"/>
    <dgm:cxn modelId="{F6A45E3B-1F13-4567-8F16-08EF6DAEC55E}" srcId="{5662AAC4-4F83-4B14-A836-24E85E229D69}" destId="{CC6B0689-503A-4069-A4F1-C4865E172D6F}" srcOrd="6" destOrd="0" parTransId="{3453472A-1C48-4001-8ADB-BEA9A574977F}" sibTransId="{0681544A-70CC-4C4C-82E5-83AAF5CD76D1}"/>
    <dgm:cxn modelId="{3511A595-EDDA-4EF5-95A4-3D8BE52EEA3A}" type="presOf" srcId="{C11AA95C-A865-4758-9896-90DE883118AB}" destId="{4128BA99-F87C-46C1-BC51-47C6A90B3FBB}" srcOrd="0" destOrd="0" presId="urn:microsoft.com/office/officeart/2005/8/layout/gear1"/>
    <dgm:cxn modelId="{8CFE16AC-C7E1-4CE1-B42E-3151006BE2F2}" type="presOf" srcId="{600DCBEE-5432-46B0-9D7A-B7713E9BA363}" destId="{9EDF4FE3-9E9C-4340-8784-678606875707}" srcOrd="0" destOrd="0" presId="urn:microsoft.com/office/officeart/2005/8/layout/gear1"/>
    <dgm:cxn modelId="{097B131D-D97F-43BB-AD15-EAF0D365CF37}" type="presOf" srcId="{6830D0FC-C551-44D4-99F3-B5F8A9F32481}" destId="{D0CF9390-965D-416E-9003-C855345E03BC}" srcOrd="3" destOrd="0" presId="urn:microsoft.com/office/officeart/2005/8/layout/gear1"/>
    <dgm:cxn modelId="{1762BC42-3600-4506-8828-4003CCF4BC0B}" srcId="{5662AAC4-4F83-4B14-A836-24E85E229D69}" destId="{6E15C717-6E78-4333-A162-DC44F8C31CD3}" srcOrd="7" destOrd="0" parTransId="{504A053E-B231-4FFF-A837-BAF7A6297A85}" sibTransId="{A79BDE19-7015-4130-B038-DEF077D6E31F}"/>
    <dgm:cxn modelId="{0C75A322-D1C8-438C-BB33-2F269CE90D62}" srcId="{5662AAC4-4F83-4B14-A836-24E85E229D69}" destId="{6830D0FC-C551-44D4-99F3-B5F8A9F32481}" srcOrd="2" destOrd="0" parTransId="{88DB77F7-75B0-477E-9CEB-89D61287BC27}" sibTransId="{C11AA95C-A865-4758-9896-90DE883118AB}"/>
    <dgm:cxn modelId="{2604D91D-052A-4EDD-83F7-9491BAFB3B9B}" type="presOf" srcId="{F45A2D79-352B-4E7D-A916-4668352EABE1}" destId="{49B6D010-FDC7-44F9-A8FE-5A427AD25067}" srcOrd="0" destOrd="0" presId="urn:microsoft.com/office/officeart/2005/8/layout/gear1"/>
    <dgm:cxn modelId="{AE2ADAEE-372B-4E48-8BF8-29290BADE99F}" type="presOf" srcId="{6830D0FC-C551-44D4-99F3-B5F8A9F32481}" destId="{C441DEEC-1A5F-4FBC-84D8-6579D1BAB0BF}" srcOrd="2" destOrd="0" presId="urn:microsoft.com/office/officeart/2005/8/layout/gear1"/>
    <dgm:cxn modelId="{3DB51321-CC39-45F1-8817-9593CADEF3E4}" type="presParOf" srcId="{B21C4429-5393-4AF0-9511-657421E47804}" destId="{91A4B41F-6850-493B-84A7-172111958BE2}" srcOrd="0" destOrd="0" presId="urn:microsoft.com/office/officeart/2005/8/layout/gear1"/>
    <dgm:cxn modelId="{3E439467-DECB-4D1B-8170-05433B393B93}" type="presParOf" srcId="{B21C4429-5393-4AF0-9511-657421E47804}" destId="{73E42450-9411-4837-98C6-B08916E8B5E9}" srcOrd="1" destOrd="0" presId="urn:microsoft.com/office/officeart/2005/8/layout/gear1"/>
    <dgm:cxn modelId="{70F60A71-1128-40EA-87DB-35FD661471EC}" type="presParOf" srcId="{B21C4429-5393-4AF0-9511-657421E47804}" destId="{35ED4F47-3DFF-436F-9DAE-983ED9520485}" srcOrd="2" destOrd="0" presId="urn:microsoft.com/office/officeart/2005/8/layout/gear1"/>
    <dgm:cxn modelId="{98416E55-BDC1-48FE-9DFF-F5E4AB34139C}" type="presParOf" srcId="{B21C4429-5393-4AF0-9511-657421E47804}" destId="{0917F100-2036-48B3-BE90-149ACB165942}" srcOrd="3" destOrd="0" presId="urn:microsoft.com/office/officeart/2005/8/layout/gear1"/>
    <dgm:cxn modelId="{2AC82C59-63A9-47E9-8A27-55844E716777}" type="presParOf" srcId="{B21C4429-5393-4AF0-9511-657421E47804}" destId="{3B396FB2-01D4-4244-819A-CEE8693C6B48}" srcOrd="4" destOrd="0" presId="urn:microsoft.com/office/officeart/2005/8/layout/gear1"/>
    <dgm:cxn modelId="{0841B15C-9353-4094-948C-3CEB13F38BC6}" type="presParOf" srcId="{B21C4429-5393-4AF0-9511-657421E47804}" destId="{A9C1CF59-9AF7-4177-8441-A0CA088431D8}" srcOrd="5" destOrd="0" presId="urn:microsoft.com/office/officeart/2005/8/layout/gear1"/>
    <dgm:cxn modelId="{8F8AC520-BB38-43F8-A534-C3FA334AA5CD}" type="presParOf" srcId="{B21C4429-5393-4AF0-9511-657421E47804}" destId="{BA96B543-11B3-4FEF-8621-A23D2EE2061E}" srcOrd="6" destOrd="0" presId="urn:microsoft.com/office/officeart/2005/8/layout/gear1"/>
    <dgm:cxn modelId="{448D199B-C5BF-4B0E-92D3-17B8A3AC4866}" type="presParOf" srcId="{B21C4429-5393-4AF0-9511-657421E47804}" destId="{F18235D1-1BCC-4A3F-84D3-5D1E072144B1}" srcOrd="7" destOrd="0" presId="urn:microsoft.com/office/officeart/2005/8/layout/gear1"/>
    <dgm:cxn modelId="{97488136-4961-44E6-A0B8-004DB2B94311}" type="presParOf" srcId="{B21C4429-5393-4AF0-9511-657421E47804}" destId="{C441DEEC-1A5F-4FBC-84D8-6579D1BAB0BF}" srcOrd="8" destOrd="0" presId="urn:microsoft.com/office/officeart/2005/8/layout/gear1"/>
    <dgm:cxn modelId="{5293B6E4-1DBB-429F-B549-D3C4804AD7D9}" type="presParOf" srcId="{B21C4429-5393-4AF0-9511-657421E47804}" destId="{D0CF9390-965D-416E-9003-C855345E03BC}" srcOrd="9" destOrd="0" presId="urn:microsoft.com/office/officeart/2005/8/layout/gear1"/>
    <dgm:cxn modelId="{1399F492-511F-4E1E-B067-7418F66E0DA3}" type="presParOf" srcId="{B21C4429-5393-4AF0-9511-657421E47804}" destId="{9EDF4FE3-9E9C-4340-8784-678606875707}" srcOrd="10" destOrd="0" presId="urn:microsoft.com/office/officeart/2005/8/layout/gear1"/>
    <dgm:cxn modelId="{97E4213A-5BA0-4660-8C7A-24BE82EF0538}" type="presParOf" srcId="{B21C4429-5393-4AF0-9511-657421E47804}" destId="{49B6D010-FDC7-44F9-A8FE-5A427AD25067}" srcOrd="11" destOrd="0" presId="urn:microsoft.com/office/officeart/2005/8/layout/gear1"/>
    <dgm:cxn modelId="{66F26E27-CE3E-4E2B-B20C-D1285E90E423}" type="presParOf" srcId="{B21C4429-5393-4AF0-9511-657421E47804}" destId="{4128BA99-F87C-46C1-BC51-47C6A90B3FB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08D0E-A392-4D14-9AF7-2CBF27E64162}">
      <dsp:nvSpPr>
        <dsp:cNvPr id="0" name=""/>
        <dsp:cNvSpPr/>
      </dsp:nvSpPr>
      <dsp:spPr>
        <a:xfrm>
          <a:off x="1200614" y="629195"/>
          <a:ext cx="3897725" cy="3897725"/>
        </a:xfrm>
        <a:prstGeom prst="blockArc">
          <a:avLst>
            <a:gd name="adj1" fmla="val 12785066"/>
            <a:gd name="adj2" fmla="val 16378046"/>
            <a:gd name="adj3" fmla="val 4521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7E04FF-561F-4613-AEC0-3F8F4195B777}">
      <dsp:nvSpPr>
        <dsp:cNvPr id="0" name=""/>
        <dsp:cNvSpPr/>
      </dsp:nvSpPr>
      <dsp:spPr>
        <a:xfrm>
          <a:off x="1189374" y="646248"/>
          <a:ext cx="3897725" cy="3897725"/>
        </a:xfrm>
        <a:prstGeom prst="blockArc">
          <a:avLst>
            <a:gd name="adj1" fmla="val 8924281"/>
            <a:gd name="adj2" fmla="val 12821926"/>
            <a:gd name="adj3" fmla="val 4521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B1C605-D5D1-4C86-A6B5-D8E948754629}">
      <dsp:nvSpPr>
        <dsp:cNvPr id="0" name=""/>
        <dsp:cNvSpPr/>
      </dsp:nvSpPr>
      <dsp:spPr>
        <a:xfrm>
          <a:off x="1146606" y="579013"/>
          <a:ext cx="3897725" cy="3897725"/>
        </a:xfrm>
        <a:prstGeom prst="blockArc">
          <a:avLst>
            <a:gd name="adj1" fmla="val 5124266"/>
            <a:gd name="adj2" fmla="val 8780459"/>
            <a:gd name="adj3" fmla="val 4521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21F188-21D2-4530-86EA-264D3FBD57EB}">
      <dsp:nvSpPr>
        <dsp:cNvPr id="0" name=""/>
        <dsp:cNvSpPr/>
      </dsp:nvSpPr>
      <dsp:spPr>
        <a:xfrm>
          <a:off x="1406705" y="575924"/>
          <a:ext cx="3897725" cy="3897725"/>
        </a:xfrm>
        <a:prstGeom prst="blockArc">
          <a:avLst>
            <a:gd name="adj1" fmla="val 2026253"/>
            <a:gd name="adj2" fmla="val 5594083"/>
            <a:gd name="adj3" fmla="val 4521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9992A6-E190-46F1-AF78-E822BE772E16}">
      <dsp:nvSpPr>
        <dsp:cNvPr id="0" name=""/>
        <dsp:cNvSpPr/>
      </dsp:nvSpPr>
      <dsp:spPr>
        <a:xfrm>
          <a:off x="1440071" y="527655"/>
          <a:ext cx="3897725" cy="3897725"/>
        </a:xfrm>
        <a:prstGeom prst="blockArc">
          <a:avLst>
            <a:gd name="adj1" fmla="val 19804390"/>
            <a:gd name="adj2" fmla="val 2132159"/>
            <a:gd name="adj3" fmla="val 4521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0C592C-C958-4F27-AAD1-E7E7649BFCF4}">
      <dsp:nvSpPr>
        <dsp:cNvPr id="0" name=""/>
        <dsp:cNvSpPr/>
      </dsp:nvSpPr>
      <dsp:spPr>
        <a:xfrm>
          <a:off x="1497691" y="621382"/>
          <a:ext cx="3897725" cy="3897725"/>
        </a:xfrm>
        <a:prstGeom prst="blockArc">
          <a:avLst>
            <a:gd name="adj1" fmla="val 15841161"/>
            <a:gd name="adj2" fmla="val 19605798"/>
            <a:gd name="adj3" fmla="val 4521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3468F7-5406-45A0-A4DC-D0315DDE43C5}">
      <dsp:nvSpPr>
        <dsp:cNvPr id="0" name=""/>
        <dsp:cNvSpPr/>
      </dsp:nvSpPr>
      <dsp:spPr>
        <a:xfrm>
          <a:off x="2101129" y="1398008"/>
          <a:ext cx="2293913" cy="224234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SAE develops international standards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 accordance with WTO Technical Barrier to Trade agreement (TBT)</a:t>
          </a:r>
          <a:endParaRPr lang="en-US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37065" y="1726392"/>
        <a:ext cx="1622041" cy="1585579"/>
      </dsp:txXfrm>
    </dsp:sp>
    <dsp:sp modelId="{B769E741-AAD2-47D1-86E5-EC0F4A8CCA6C}">
      <dsp:nvSpPr>
        <dsp:cNvPr id="0" name=""/>
        <dsp:cNvSpPr/>
      </dsp:nvSpPr>
      <dsp:spPr>
        <a:xfrm>
          <a:off x="2636287" y="64000"/>
          <a:ext cx="1223597" cy="122359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Coherence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815479" y="243192"/>
        <a:ext cx="865213" cy="865213"/>
      </dsp:txXfrm>
    </dsp:sp>
    <dsp:sp modelId="{8D3B89F6-1FC3-4465-9BB3-DA0B652CEED2}">
      <dsp:nvSpPr>
        <dsp:cNvPr id="0" name=""/>
        <dsp:cNvSpPr/>
      </dsp:nvSpPr>
      <dsp:spPr>
        <a:xfrm>
          <a:off x="4403378" y="914419"/>
          <a:ext cx="1272774" cy="122359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Transparency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589771" y="1093611"/>
        <a:ext cx="899988" cy="865213"/>
      </dsp:txXfrm>
    </dsp:sp>
    <dsp:sp modelId="{9604F087-B9A1-4F97-B849-206F879C9798}">
      <dsp:nvSpPr>
        <dsp:cNvPr id="0" name=""/>
        <dsp:cNvSpPr/>
      </dsp:nvSpPr>
      <dsp:spPr>
        <a:xfrm>
          <a:off x="4327178" y="2971823"/>
          <a:ext cx="1223597" cy="122359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Impartiality &amp;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Consensus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506370" y="3151015"/>
        <a:ext cx="865213" cy="865213"/>
      </dsp:txXfrm>
    </dsp:sp>
    <dsp:sp modelId="{66971C0B-2C0B-486E-A7F6-849A1677CCC9}">
      <dsp:nvSpPr>
        <dsp:cNvPr id="0" name=""/>
        <dsp:cNvSpPr/>
      </dsp:nvSpPr>
      <dsp:spPr>
        <a:xfrm>
          <a:off x="2636287" y="3814767"/>
          <a:ext cx="1223597" cy="122359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Effectiveness &amp;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Relevance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815479" y="3993959"/>
        <a:ext cx="865213" cy="865213"/>
      </dsp:txXfrm>
    </dsp:sp>
    <dsp:sp modelId="{BEE9F330-F5F4-4746-A626-A3CAC816F7C4}">
      <dsp:nvSpPr>
        <dsp:cNvPr id="0" name=""/>
        <dsp:cNvSpPr/>
      </dsp:nvSpPr>
      <dsp:spPr>
        <a:xfrm>
          <a:off x="898197" y="2971818"/>
          <a:ext cx="1223597" cy="122359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Addressing the concerns of developing countries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077389" y="3151010"/>
        <a:ext cx="865213" cy="865213"/>
      </dsp:txXfrm>
    </dsp:sp>
    <dsp:sp modelId="{0F419E31-01F8-4589-AB41-07D6BB679445}">
      <dsp:nvSpPr>
        <dsp:cNvPr id="0" name=""/>
        <dsp:cNvSpPr/>
      </dsp:nvSpPr>
      <dsp:spPr>
        <a:xfrm>
          <a:off x="941698" y="926470"/>
          <a:ext cx="1223597" cy="122359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Openness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120890" y="1105662"/>
        <a:ext cx="865213" cy="865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A9EC3-4BED-4A0B-8578-455C12248F95}">
      <dsp:nvSpPr>
        <dsp:cNvPr id="0" name=""/>
        <dsp:cNvSpPr/>
      </dsp:nvSpPr>
      <dsp:spPr>
        <a:xfrm>
          <a:off x="710658" y="212671"/>
          <a:ext cx="4732513" cy="4732513"/>
        </a:xfrm>
        <a:prstGeom prst="blockArc">
          <a:avLst>
            <a:gd name="adj1" fmla="val 14991511"/>
            <a:gd name="adj2" fmla="val 16195291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94503-D87D-4D85-BC68-C4F38E0F10FA}">
      <dsp:nvSpPr>
        <dsp:cNvPr id="0" name=""/>
        <dsp:cNvSpPr/>
      </dsp:nvSpPr>
      <dsp:spPr>
        <a:xfrm>
          <a:off x="809612" y="173815"/>
          <a:ext cx="4732513" cy="4732513"/>
        </a:xfrm>
        <a:prstGeom prst="blockArc">
          <a:avLst>
            <a:gd name="adj1" fmla="val 13469538"/>
            <a:gd name="adj2" fmla="val 14835849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33B0-7D9A-4624-A9E9-B63992EDDA23}">
      <dsp:nvSpPr>
        <dsp:cNvPr id="0" name=""/>
        <dsp:cNvSpPr/>
      </dsp:nvSpPr>
      <dsp:spPr>
        <a:xfrm>
          <a:off x="673074" y="302127"/>
          <a:ext cx="4732513" cy="4732513"/>
        </a:xfrm>
        <a:prstGeom prst="blockArc">
          <a:avLst>
            <a:gd name="adj1" fmla="val 12473429"/>
            <a:gd name="adj2" fmla="val 13743938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AC2E5-2E8B-48BC-86A1-92AF78836387}">
      <dsp:nvSpPr>
        <dsp:cNvPr id="0" name=""/>
        <dsp:cNvSpPr/>
      </dsp:nvSpPr>
      <dsp:spPr>
        <a:xfrm>
          <a:off x="740117" y="164826"/>
          <a:ext cx="4732513" cy="4732513"/>
        </a:xfrm>
        <a:prstGeom prst="blockArc">
          <a:avLst>
            <a:gd name="adj1" fmla="val 11197633"/>
            <a:gd name="adj2" fmla="val 12249680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5FC5A-F3B5-40FD-970B-1C690A576379}">
      <dsp:nvSpPr>
        <dsp:cNvPr id="0" name=""/>
        <dsp:cNvSpPr/>
      </dsp:nvSpPr>
      <dsp:spPr>
        <a:xfrm>
          <a:off x="732666" y="222680"/>
          <a:ext cx="4732513" cy="4732513"/>
        </a:xfrm>
        <a:prstGeom prst="blockArc">
          <a:avLst>
            <a:gd name="adj1" fmla="val 10244866"/>
            <a:gd name="adj2" fmla="val 11283040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1FAF1-9A55-417D-AA08-B21E78FF6A3A}">
      <dsp:nvSpPr>
        <dsp:cNvPr id="0" name=""/>
        <dsp:cNvSpPr/>
      </dsp:nvSpPr>
      <dsp:spPr>
        <a:xfrm>
          <a:off x="760734" y="708062"/>
          <a:ext cx="4732513" cy="4732513"/>
        </a:xfrm>
        <a:prstGeom prst="blockArc">
          <a:avLst>
            <a:gd name="adj1" fmla="val 9941087"/>
            <a:gd name="adj2" fmla="val 10957988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13A93-1A21-423B-B61A-B2D44BB362D7}">
      <dsp:nvSpPr>
        <dsp:cNvPr id="0" name=""/>
        <dsp:cNvSpPr/>
      </dsp:nvSpPr>
      <dsp:spPr>
        <a:xfrm>
          <a:off x="628540" y="328891"/>
          <a:ext cx="4732513" cy="4732513"/>
        </a:xfrm>
        <a:prstGeom prst="blockArc">
          <a:avLst>
            <a:gd name="adj1" fmla="val 8167866"/>
            <a:gd name="adj2" fmla="val 9352444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A9C50-E5BB-4D19-8EB1-6A5041FC5EDE}">
      <dsp:nvSpPr>
        <dsp:cNvPr id="0" name=""/>
        <dsp:cNvSpPr/>
      </dsp:nvSpPr>
      <dsp:spPr>
        <a:xfrm>
          <a:off x="494937" y="200459"/>
          <a:ext cx="4732513" cy="4732513"/>
        </a:xfrm>
        <a:prstGeom prst="blockArc">
          <a:avLst>
            <a:gd name="adj1" fmla="val 6488025"/>
            <a:gd name="adj2" fmla="val 7896461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02A66-E36D-4A95-8DE7-65BAEBCD633A}">
      <dsp:nvSpPr>
        <dsp:cNvPr id="0" name=""/>
        <dsp:cNvSpPr/>
      </dsp:nvSpPr>
      <dsp:spPr>
        <a:xfrm>
          <a:off x="501824" y="202726"/>
          <a:ext cx="4732513" cy="4732513"/>
        </a:xfrm>
        <a:prstGeom prst="blockArc">
          <a:avLst>
            <a:gd name="adj1" fmla="val 5081613"/>
            <a:gd name="adj2" fmla="val 6498641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61A82-35BD-46CF-AF0B-709A1A144067}">
      <dsp:nvSpPr>
        <dsp:cNvPr id="0" name=""/>
        <dsp:cNvSpPr/>
      </dsp:nvSpPr>
      <dsp:spPr>
        <a:xfrm>
          <a:off x="946159" y="203680"/>
          <a:ext cx="4732513" cy="4732513"/>
        </a:xfrm>
        <a:prstGeom prst="blockArc">
          <a:avLst>
            <a:gd name="adj1" fmla="val 4351656"/>
            <a:gd name="adj2" fmla="val 5733148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432EB-A0C1-4CB0-BF08-760442CCD2F7}">
      <dsp:nvSpPr>
        <dsp:cNvPr id="0" name=""/>
        <dsp:cNvSpPr/>
      </dsp:nvSpPr>
      <dsp:spPr>
        <a:xfrm>
          <a:off x="810904" y="250835"/>
          <a:ext cx="4732513" cy="4732513"/>
        </a:xfrm>
        <a:prstGeom prst="blockArc">
          <a:avLst>
            <a:gd name="adj1" fmla="val 2697405"/>
            <a:gd name="adj2" fmla="val 4141903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9169B-E4FA-4136-A846-6FEAA1E3AA57}">
      <dsp:nvSpPr>
        <dsp:cNvPr id="0" name=""/>
        <dsp:cNvSpPr/>
      </dsp:nvSpPr>
      <dsp:spPr>
        <a:xfrm>
          <a:off x="836138" y="225941"/>
          <a:ext cx="4732513" cy="4732513"/>
        </a:xfrm>
        <a:prstGeom prst="blockArc">
          <a:avLst>
            <a:gd name="adj1" fmla="val 1650563"/>
            <a:gd name="adj2" fmla="val 2749304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29299-9965-4F80-8748-A938F3132FBC}">
      <dsp:nvSpPr>
        <dsp:cNvPr id="0" name=""/>
        <dsp:cNvSpPr/>
      </dsp:nvSpPr>
      <dsp:spPr>
        <a:xfrm>
          <a:off x="771394" y="360550"/>
          <a:ext cx="4732513" cy="4732513"/>
        </a:xfrm>
        <a:prstGeom prst="blockArc">
          <a:avLst>
            <a:gd name="adj1" fmla="val 385146"/>
            <a:gd name="adj2" fmla="val 1431831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ECD86-5E6D-4EFA-B8AD-39DB4467C0AC}">
      <dsp:nvSpPr>
        <dsp:cNvPr id="0" name=""/>
        <dsp:cNvSpPr/>
      </dsp:nvSpPr>
      <dsp:spPr>
        <a:xfrm>
          <a:off x="776280" y="320258"/>
          <a:ext cx="4732513" cy="4732513"/>
        </a:xfrm>
        <a:prstGeom prst="blockArc">
          <a:avLst>
            <a:gd name="adj1" fmla="val 21029438"/>
            <a:gd name="adj2" fmla="val 444571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097F6-C142-4C14-9B19-DE0D96CB5926}">
      <dsp:nvSpPr>
        <dsp:cNvPr id="0" name=""/>
        <dsp:cNvSpPr/>
      </dsp:nvSpPr>
      <dsp:spPr>
        <a:xfrm>
          <a:off x="773950" y="306080"/>
          <a:ext cx="4732513" cy="4732513"/>
        </a:xfrm>
        <a:prstGeom prst="blockArc">
          <a:avLst>
            <a:gd name="adj1" fmla="val 20008337"/>
            <a:gd name="adj2" fmla="val 21050475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4689B-9D4E-41D3-8F2F-BB6EDF160563}">
      <dsp:nvSpPr>
        <dsp:cNvPr id="0" name=""/>
        <dsp:cNvSpPr/>
      </dsp:nvSpPr>
      <dsp:spPr>
        <a:xfrm>
          <a:off x="782121" y="322292"/>
          <a:ext cx="4732513" cy="4732513"/>
        </a:xfrm>
        <a:prstGeom prst="blockArc">
          <a:avLst>
            <a:gd name="adj1" fmla="val 18751386"/>
            <a:gd name="adj2" fmla="val 19981757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DEAD2-ACEE-49F3-9773-4CA73D4AC1AF}">
      <dsp:nvSpPr>
        <dsp:cNvPr id="0" name=""/>
        <dsp:cNvSpPr/>
      </dsp:nvSpPr>
      <dsp:spPr>
        <a:xfrm>
          <a:off x="715706" y="258950"/>
          <a:ext cx="4732513" cy="4732513"/>
        </a:xfrm>
        <a:prstGeom prst="blockArc">
          <a:avLst>
            <a:gd name="adj1" fmla="val 17431814"/>
            <a:gd name="adj2" fmla="val 18885767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4FB50-90C5-4B3E-BD84-0492D2AC2265}">
      <dsp:nvSpPr>
        <dsp:cNvPr id="0" name=""/>
        <dsp:cNvSpPr/>
      </dsp:nvSpPr>
      <dsp:spPr>
        <a:xfrm>
          <a:off x="595236" y="209991"/>
          <a:ext cx="4732513" cy="4732513"/>
        </a:xfrm>
        <a:prstGeom prst="blockArc">
          <a:avLst>
            <a:gd name="adj1" fmla="val 16364346"/>
            <a:gd name="adj2" fmla="val 17622230"/>
            <a:gd name="adj3" fmla="val 15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99300-D060-44C3-B2EB-068643738884}">
      <dsp:nvSpPr>
        <dsp:cNvPr id="0" name=""/>
        <dsp:cNvSpPr/>
      </dsp:nvSpPr>
      <dsp:spPr>
        <a:xfrm>
          <a:off x="2429263" y="1955791"/>
          <a:ext cx="1337334" cy="80663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SAE Battery Standards Steering Committee</a:t>
          </a:r>
          <a:endParaRPr lang="en-US" sz="1200" b="1" kern="1200" dirty="0"/>
        </a:p>
      </dsp:txBody>
      <dsp:txXfrm>
        <a:off x="2625111" y="2073921"/>
        <a:ext cx="945638" cy="570379"/>
      </dsp:txXfrm>
    </dsp:sp>
    <dsp:sp modelId="{830B92FB-FCE1-46F9-8A52-30BCF9E94251}">
      <dsp:nvSpPr>
        <dsp:cNvPr id="0" name=""/>
        <dsp:cNvSpPr/>
      </dsp:nvSpPr>
      <dsp:spPr>
        <a:xfrm>
          <a:off x="2729859" y="-22678"/>
          <a:ext cx="687680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Advanced Battery Concepts</a:t>
          </a:r>
          <a:endParaRPr lang="en-US" sz="1050" b="1" kern="1200" dirty="0"/>
        </a:p>
      </dsp:txBody>
      <dsp:txXfrm>
        <a:off x="2754620" y="2083"/>
        <a:ext cx="638158" cy="457702"/>
      </dsp:txXfrm>
    </dsp:sp>
    <dsp:sp modelId="{5113C0A9-CAEB-4257-9D63-67AD8AE47BF5}">
      <dsp:nvSpPr>
        <dsp:cNvPr id="0" name=""/>
        <dsp:cNvSpPr/>
      </dsp:nvSpPr>
      <dsp:spPr>
        <a:xfrm>
          <a:off x="3561569" y="172726"/>
          <a:ext cx="687680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Battery Testing Equipment</a:t>
          </a:r>
          <a:endParaRPr lang="en-US" sz="1050" b="1" kern="1200" dirty="0"/>
        </a:p>
      </dsp:txBody>
      <dsp:txXfrm>
        <a:off x="3586330" y="197487"/>
        <a:ext cx="638158" cy="457702"/>
      </dsp:txXfrm>
    </dsp:sp>
    <dsp:sp modelId="{E64EC105-42B3-4810-9BD6-37BAAEE9C02D}">
      <dsp:nvSpPr>
        <dsp:cNvPr id="0" name=""/>
        <dsp:cNvSpPr/>
      </dsp:nvSpPr>
      <dsp:spPr>
        <a:xfrm>
          <a:off x="4391519" y="704451"/>
          <a:ext cx="687680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Battery  Safety</a:t>
          </a:r>
          <a:endParaRPr lang="en-US" sz="1050" b="1" kern="1200" dirty="0"/>
        </a:p>
      </dsp:txBody>
      <dsp:txXfrm>
        <a:off x="4416280" y="729212"/>
        <a:ext cx="638158" cy="457702"/>
      </dsp:txXfrm>
    </dsp:sp>
    <dsp:sp modelId="{CAA56CAB-6A70-4876-9FC4-798CCD185168}">
      <dsp:nvSpPr>
        <dsp:cNvPr id="0" name=""/>
        <dsp:cNvSpPr/>
      </dsp:nvSpPr>
      <dsp:spPr>
        <a:xfrm>
          <a:off x="4897163" y="1370037"/>
          <a:ext cx="687680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Battery  Packaging</a:t>
          </a:r>
          <a:endParaRPr lang="en-US" sz="1050" b="1" kern="1200" dirty="0"/>
        </a:p>
      </dsp:txBody>
      <dsp:txXfrm>
        <a:off x="4921924" y="1394798"/>
        <a:ext cx="638158" cy="457702"/>
      </dsp:txXfrm>
    </dsp:sp>
    <dsp:sp modelId="{D5220336-6C67-4234-9240-A914AC5DB05B}">
      <dsp:nvSpPr>
        <dsp:cNvPr id="0" name=""/>
        <dsp:cNvSpPr/>
      </dsp:nvSpPr>
      <dsp:spPr>
        <a:xfrm>
          <a:off x="5091371" y="1993900"/>
          <a:ext cx="733797" cy="60941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Small Task Oriented Vehicle Batteries</a:t>
          </a:r>
          <a:endParaRPr lang="en-US" sz="1050" b="1" kern="1200" dirty="0"/>
        </a:p>
      </dsp:txBody>
      <dsp:txXfrm>
        <a:off x="5121120" y="2023649"/>
        <a:ext cx="674299" cy="549912"/>
      </dsp:txXfrm>
    </dsp:sp>
    <dsp:sp modelId="{CA49AE5D-0E25-4E04-A89C-CE667E4F044F}">
      <dsp:nvSpPr>
        <dsp:cNvPr id="0" name=""/>
        <dsp:cNvSpPr/>
      </dsp:nvSpPr>
      <dsp:spPr>
        <a:xfrm>
          <a:off x="5127087" y="2735701"/>
          <a:ext cx="687680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Hybrid Battery Testing </a:t>
          </a:r>
          <a:endParaRPr lang="en-US" sz="1050" b="1" kern="1200" dirty="0"/>
        </a:p>
      </dsp:txBody>
      <dsp:txXfrm>
        <a:off x="5151848" y="2760462"/>
        <a:ext cx="638158" cy="457702"/>
      </dsp:txXfrm>
    </dsp:sp>
    <dsp:sp modelId="{C80C3E85-F334-430B-BEAE-C30EFF1F0601}">
      <dsp:nvSpPr>
        <dsp:cNvPr id="0" name=""/>
        <dsp:cNvSpPr/>
      </dsp:nvSpPr>
      <dsp:spPr>
        <a:xfrm>
          <a:off x="4941076" y="3423110"/>
          <a:ext cx="687680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Battery Materials Testing</a:t>
          </a:r>
          <a:endParaRPr lang="en-US" sz="1050" b="1" kern="1200" dirty="0"/>
        </a:p>
      </dsp:txBody>
      <dsp:txXfrm>
        <a:off x="4965837" y="3447871"/>
        <a:ext cx="638158" cy="457702"/>
      </dsp:txXfrm>
    </dsp:sp>
    <dsp:sp modelId="{3BEFA054-BE38-4095-B23E-DF2B83F68719}">
      <dsp:nvSpPr>
        <dsp:cNvPr id="0" name=""/>
        <dsp:cNvSpPr/>
      </dsp:nvSpPr>
      <dsp:spPr>
        <a:xfrm>
          <a:off x="4494858" y="4022510"/>
          <a:ext cx="687680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Battery Labeling</a:t>
          </a:r>
          <a:endParaRPr lang="en-US" sz="1050" b="1" kern="1200" dirty="0"/>
        </a:p>
      </dsp:txBody>
      <dsp:txXfrm>
        <a:off x="4519619" y="4047271"/>
        <a:ext cx="638158" cy="457702"/>
      </dsp:txXfrm>
    </dsp:sp>
    <dsp:sp modelId="{BAB395FA-2C6C-4A04-97C6-ACE23974514F}">
      <dsp:nvSpPr>
        <dsp:cNvPr id="0" name=""/>
        <dsp:cNvSpPr/>
      </dsp:nvSpPr>
      <dsp:spPr>
        <a:xfrm>
          <a:off x="3620493" y="4555989"/>
          <a:ext cx="793801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Battery Terminology</a:t>
          </a:r>
          <a:endParaRPr lang="en-US" sz="1050" b="1" kern="1200" dirty="0"/>
        </a:p>
      </dsp:txBody>
      <dsp:txXfrm>
        <a:off x="3645254" y="4580750"/>
        <a:ext cx="744279" cy="457702"/>
      </dsp:txXfrm>
    </dsp:sp>
    <dsp:sp modelId="{875D9680-4DA2-439B-9B10-0901E5B143B6}">
      <dsp:nvSpPr>
        <dsp:cNvPr id="0" name=""/>
        <dsp:cNvSpPr/>
      </dsp:nvSpPr>
      <dsp:spPr>
        <a:xfrm>
          <a:off x="2712498" y="4603079"/>
          <a:ext cx="745463" cy="60767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Battery Electronic Fuel Gauging</a:t>
          </a:r>
        </a:p>
      </dsp:txBody>
      <dsp:txXfrm>
        <a:off x="2742162" y="4632743"/>
        <a:ext cx="686135" cy="548347"/>
      </dsp:txXfrm>
    </dsp:sp>
    <dsp:sp modelId="{8FD24F02-2EA3-4C46-9B79-94E4622F336F}">
      <dsp:nvSpPr>
        <dsp:cNvPr id="0" name=""/>
        <dsp:cNvSpPr/>
      </dsp:nvSpPr>
      <dsp:spPr>
        <a:xfrm>
          <a:off x="1759996" y="4544481"/>
          <a:ext cx="740832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Battery Transport</a:t>
          </a:r>
          <a:endParaRPr lang="en-US" sz="1050" b="1" kern="1200" dirty="0"/>
        </a:p>
      </dsp:txBody>
      <dsp:txXfrm>
        <a:off x="1784757" y="4569242"/>
        <a:ext cx="691310" cy="457702"/>
      </dsp:txXfrm>
    </dsp:sp>
    <dsp:sp modelId="{01BF99E8-AF40-4AF5-A847-C6E5819C79C7}">
      <dsp:nvSpPr>
        <dsp:cNvPr id="0" name=""/>
        <dsp:cNvSpPr/>
      </dsp:nvSpPr>
      <dsp:spPr>
        <a:xfrm>
          <a:off x="958222" y="4068722"/>
          <a:ext cx="687680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Starter Battery</a:t>
          </a:r>
          <a:endParaRPr lang="en-US" sz="1050" b="1" kern="1200" dirty="0"/>
        </a:p>
      </dsp:txBody>
      <dsp:txXfrm>
        <a:off x="982983" y="4093483"/>
        <a:ext cx="638158" cy="457702"/>
      </dsp:txXfrm>
    </dsp:sp>
    <dsp:sp modelId="{0D511B75-12EC-43DE-8E05-FAC940D315D8}">
      <dsp:nvSpPr>
        <dsp:cNvPr id="0" name=""/>
        <dsp:cNvSpPr/>
      </dsp:nvSpPr>
      <dsp:spPr>
        <a:xfrm>
          <a:off x="508059" y="3401263"/>
          <a:ext cx="687680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Battery Recycling</a:t>
          </a:r>
          <a:endParaRPr lang="en-US" sz="1050" b="1" kern="1200" dirty="0"/>
        </a:p>
      </dsp:txBody>
      <dsp:txXfrm>
        <a:off x="532820" y="3426024"/>
        <a:ext cx="638158" cy="457702"/>
      </dsp:txXfrm>
    </dsp:sp>
    <dsp:sp modelId="{17D79E22-1C3D-4585-9EFA-6D048985E7E2}">
      <dsp:nvSpPr>
        <dsp:cNvPr id="0" name=""/>
        <dsp:cNvSpPr/>
      </dsp:nvSpPr>
      <dsp:spPr>
        <a:xfrm>
          <a:off x="437633" y="2712838"/>
          <a:ext cx="687680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Truck and Bus Batteries</a:t>
          </a:r>
          <a:endParaRPr lang="en-US" sz="1050" b="1" kern="1200" dirty="0"/>
        </a:p>
      </dsp:txBody>
      <dsp:txXfrm>
        <a:off x="462394" y="2737599"/>
        <a:ext cx="638158" cy="457702"/>
      </dsp:txXfrm>
    </dsp:sp>
    <dsp:sp modelId="{325CE3F2-208B-4654-8A67-A8CA4F424B60}">
      <dsp:nvSpPr>
        <dsp:cNvPr id="0" name=""/>
        <dsp:cNvSpPr/>
      </dsp:nvSpPr>
      <dsp:spPr>
        <a:xfrm>
          <a:off x="430226" y="2006490"/>
          <a:ext cx="687680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Disconnect &amp; Discharge</a:t>
          </a:r>
          <a:endParaRPr lang="en-US" sz="1050" b="1" kern="1200" dirty="0"/>
        </a:p>
      </dsp:txBody>
      <dsp:txXfrm>
        <a:off x="454987" y="2031251"/>
        <a:ext cx="638158" cy="457702"/>
      </dsp:txXfrm>
    </dsp:sp>
    <dsp:sp modelId="{B4A18E04-ECBE-46BD-8332-0C59E45CD651}">
      <dsp:nvSpPr>
        <dsp:cNvPr id="0" name=""/>
        <dsp:cNvSpPr/>
      </dsp:nvSpPr>
      <dsp:spPr>
        <a:xfrm>
          <a:off x="620230" y="1316418"/>
          <a:ext cx="687680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Capacitive Energy</a:t>
          </a:r>
          <a:endParaRPr lang="en-US" sz="1050" b="1" kern="1200" dirty="0"/>
        </a:p>
      </dsp:txBody>
      <dsp:txXfrm>
        <a:off x="644991" y="1341179"/>
        <a:ext cx="638158" cy="457702"/>
      </dsp:txXfrm>
    </dsp:sp>
    <dsp:sp modelId="{42E7A045-7B6A-4F7E-9E1E-CCE14A084099}">
      <dsp:nvSpPr>
        <dsp:cNvPr id="0" name=""/>
        <dsp:cNvSpPr/>
      </dsp:nvSpPr>
      <dsp:spPr>
        <a:xfrm>
          <a:off x="1157098" y="640952"/>
          <a:ext cx="687680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Secondary Use</a:t>
          </a:r>
          <a:endParaRPr lang="en-US" sz="1050" b="1" kern="1200" dirty="0"/>
        </a:p>
      </dsp:txBody>
      <dsp:txXfrm>
        <a:off x="1181859" y="665713"/>
        <a:ext cx="638158" cy="457702"/>
      </dsp:txXfrm>
    </dsp:sp>
    <dsp:sp modelId="{597CF5D7-4D82-4EB4-A20D-68374ECC75B8}">
      <dsp:nvSpPr>
        <dsp:cNvPr id="0" name=""/>
        <dsp:cNvSpPr/>
      </dsp:nvSpPr>
      <dsp:spPr>
        <a:xfrm>
          <a:off x="1924567" y="120910"/>
          <a:ext cx="687680" cy="50722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Start/Stop</a:t>
          </a:r>
          <a:endParaRPr lang="en-US" sz="1050" b="1" kern="1200" dirty="0"/>
        </a:p>
      </dsp:txBody>
      <dsp:txXfrm>
        <a:off x="1949328" y="145671"/>
        <a:ext cx="638158" cy="457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4B41F-6850-493B-84A7-172111958BE2}">
      <dsp:nvSpPr>
        <dsp:cNvPr id="0" name=""/>
        <dsp:cNvSpPr/>
      </dsp:nvSpPr>
      <dsp:spPr>
        <a:xfrm>
          <a:off x="3888501" y="2036683"/>
          <a:ext cx="2489279" cy="2489279"/>
        </a:xfrm>
        <a:prstGeom prst="gear9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</a:rPr>
            <a:t>FMVSS 305</a:t>
          </a:r>
          <a:br>
            <a:rPr lang="en-US" sz="1400" b="1" kern="1200" dirty="0" smtClean="0">
              <a:solidFill>
                <a:schemeClr val="tx2"/>
              </a:solidFill>
            </a:rPr>
          </a:br>
          <a:r>
            <a:rPr lang="en-US" sz="1400" b="1" kern="1200" dirty="0" smtClean="0">
              <a:solidFill>
                <a:schemeClr val="tx2"/>
              </a:solidFill>
            </a:rPr>
            <a:t>Electric Powered Vehicles; Electrolyte Spillage and Electrical Shock Protection</a:t>
          </a:r>
          <a:endParaRPr lang="en-US" sz="1400" b="1" kern="1200" dirty="0">
            <a:solidFill>
              <a:schemeClr val="tx2"/>
            </a:solidFill>
          </a:endParaRPr>
        </a:p>
      </dsp:txBody>
      <dsp:txXfrm>
        <a:off x="4388957" y="2619785"/>
        <a:ext cx="1488367" cy="1279541"/>
      </dsp:txXfrm>
    </dsp:sp>
    <dsp:sp modelId="{0917F100-2036-48B3-BE90-149ACB165942}">
      <dsp:nvSpPr>
        <dsp:cNvPr id="0" name=""/>
        <dsp:cNvSpPr/>
      </dsp:nvSpPr>
      <dsp:spPr>
        <a:xfrm>
          <a:off x="2571446" y="1369483"/>
          <a:ext cx="1810385" cy="1810385"/>
        </a:xfrm>
        <a:prstGeom prst="gear6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SAE J2578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Fuel Cell Vehicle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Safety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027216" y="1828008"/>
        <a:ext cx="898845" cy="893335"/>
      </dsp:txXfrm>
    </dsp:sp>
    <dsp:sp modelId="{BA96B543-11B3-4FEF-8621-A23D2EE2061E}">
      <dsp:nvSpPr>
        <dsp:cNvPr id="0" name=""/>
        <dsp:cNvSpPr/>
      </dsp:nvSpPr>
      <dsp:spPr>
        <a:xfrm rot="20700000">
          <a:off x="3855404" y="199327"/>
          <a:ext cx="1773807" cy="1773807"/>
        </a:xfrm>
        <a:prstGeom prst="gear6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SAE J2929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EV/HEV Battery Safety Standard</a:t>
          </a:r>
          <a:endParaRPr lang="en-US" sz="1200" b="1" kern="1200" dirty="0"/>
        </a:p>
      </dsp:txBody>
      <dsp:txXfrm rot="-20700000">
        <a:off x="4244452" y="588375"/>
        <a:ext cx="995711" cy="995711"/>
      </dsp:txXfrm>
    </dsp:sp>
    <dsp:sp modelId="{9EDF4FE3-9E9C-4340-8784-678606875707}">
      <dsp:nvSpPr>
        <dsp:cNvPr id="0" name=""/>
        <dsp:cNvSpPr/>
      </dsp:nvSpPr>
      <dsp:spPr>
        <a:xfrm rot="602876"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6D010-FDC7-44F9-A8FE-5A427AD25067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8BA99-F87C-46C1-BC51-47C6A90B3FBB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7A5597-8CC9-45A2-9C71-49BE77BAA1B4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5909E4-07D4-429F-8D53-5257353A1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2" y="4415790"/>
            <a:ext cx="4724400" cy="22136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77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2" y="4415792"/>
            <a:ext cx="4724400" cy="259461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23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2" y="4415790"/>
            <a:ext cx="4724400" cy="2823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3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84856" y="4415790"/>
            <a:ext cx="4682544" cy="2289810"/>
          </a:xfrm>
        </p:spPr>
        <p:txBody>
          <a:bodyPr/>
          <a:lstStyle/>
          <a:p>
            <a:pPr marL="74412" indent="-349415" defTabSz="931774" eaLnBrk="0" fontAlgn="base" hangingPunct="0">
              <a:lnSpc>
                <a:spcPct val="90000"/>
              </a:lnSpc>
              <a:buClr>
                <a:srgbClr val="F9F9F9"/>
              </a:buClr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76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2" y="4415792"/>
            <a:ext cx="4724400" cy="259461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23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2" y="4415792"/>
            <a:ext cx="4724400" cy="3356608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37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2" y="4415790"/>
            <a:ext cx="4724400" cy="18326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37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2" y="4415791"/>
            <a:ext cx="4724400" cy="13754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15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2" y="4415792"/>
            <a:ext cx="4724400" cy="3051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26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2" y="4415790"/>
            <a:ext cx="4724400" cy="3051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06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2" y="4415791"/>
            <a:ext cx="4724400" cy="1146811"/>
          </a:xfrm>
        </p:spPr>
        <p:txBody>
          <a:bodyPr/>
          <a:lstStyle/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2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2" y="4415790"/>
            <a:ext cx="4724400" cy="19088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84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84856" y="4415790"/>
            <a:ext cx="4682544" cy="2289810"/>
          </a:xfrm>
        </p:spPr>
        <p:txBody>
          <a:bodyPr/>
          <a:lstStyle/>
          <a:p>
            <a:pPr marL="74412" indent="-349415" defTabSz="931774" eaLnBrk="0" fontAlgn="base" hangingPunct="0">
              <a:lnSpc>
                <a:spcPct val="90000"/>
              </a:lnSpc>
              <a:buClr>
                <a:srgbClr val="F9F9F9"/>
              </a:buClr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76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33340" y="4415792"/>
            <a:ext cx="4726547" cy="19850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11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71978" y="4415792"/>
            <a:ext cx="4687911" cy="3280408"/>
          </a:xfrm>
        </p:spPr>
        <p:txBody>
          <a:bodyPr/>
          <a:lstStyle/>
          <a:p>
            <a:pPr defTabSz="931774">
              <a:buFont typeface="Arial" pitchFamily="34" charset="0"/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33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33340" y="4415792"/>
            <a:ext cx="4726547" cy="19850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11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2" y="4415790"/>
            <a:ext cx="4724400" cy="19088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84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2" y="4415790"/>
            <a:ext cx="4724400" cy="17564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0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4415790"/>
            <a:ext cx="4648200" cy="3204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1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4343400"/>
            <a:ext cx="4614930" cy="3429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0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4415790"/>
            <a:ext cx="4617720" cy="2975610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6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2" y="4415790"/>
            <a:ext cx="4724400" cy="1985010"/>
          </a:xfrm>
        </p:spPr>
        <p:txBody>
          <a:bodyPr/>
          <a:lstStyle/>
          <a:p>
            <a:endParaRPr lang="en-US" sz="1100" dirty="0"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5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4415792"/>
            <a:ext cx="4648200" cy="3204208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64A66-0827-4D05-BE8A-7AF5FD975A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9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4415792"/>
            <a:ext cx="4648200" cy="23660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17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2" y="4415791"/>
            <a:ext cx="4724400" cy="1756409"/>
          </a:xfrm>
        </p:spPr>
        <p:txBody>
          <a:bodyPr>
            <a:normAutofit lnSpcReduction="10000"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09E4-07D4-429F-8D53-5257353A1D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1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C490-EA18-4164-B6B0-07B530A5BC2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ACA-D590-4D4A-AD15-C5D4F173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2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C490-EA18-4164-B6B0-07B530A5BC2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ACA-D590-4D4A-AD15-C5D4F173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3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C490-EA18-4164-B6B0-07B530A5BC2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ACA-D590-4D4A-AD15-C5D4F173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C490-EA18-4164-B6B0-07B530A5BC2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ACA-D590-4D4A-AD15-C5D4F173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1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C490-EA18-4164-B6B0-07B530A5BC2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ACA-D590-4D4A-AD15-C5D4F173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C490-EA18-4164-B6B0-07B530A5BC2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ACA-D590-4D4A-AD15-C5D4F173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7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C490-EA18-4164-B6B0-07B530A5BC2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ACA-D590-4D4A-AD15-C5D4F173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C490-EA18-4164-B6B0-07B530A5BC2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ACA-D590-4D4A-AD15-C5D4F173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C490-EA18-4164-B6B0-07B530A5BC2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ACA-D590-4D4A-AD15-C5D4F173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C490-EA18-4164-B6B0-07B530A5BC2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ACA-D590-4D4A-AD15-C5D4F173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1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C490-EA18-4164-B6B0-07B530A5BC2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3ACA-D590-4D4A-AD15-C5D4F173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C490-EA18-4164-B6B0-07B530A5BC2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3ACA-D590-4D4A-AD15-C5D4F1732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e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1.png"/><Relationship Id="rId4" Type="http://schemas.openxmlformats.org/officeDocument/2006/relationships/diagramData" Target="../diagrams/data2.xml"/><Relationship Id="rId9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4.emf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emf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5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hyperlink" Target="mailto:heiko.doerr@carmeq.com" TargetMode="Externa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3.tiff"/><Relationship Id="rId4" Type="http://schemas.openxmlformats.org/officeDocument/2006/relationships/image" Target="../media/image59.jpeg"/><Relationship Id="rId9" Type="http://schemas.openxmlformats.org/officeDocument/2006/relationships/hyperlink" Target="mailto:kwilson@sae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tif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tiff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wmf"/><Relationship Id="rId5" Type="http://schemas.openxmlformats.org/officeDocument/2006/relationships/image" Target="../media/image20.png"/><Relationship Id="rId15" Type="http://schemas.openxmlformats.org/officeDocument/2006/relationships/image" Target="../media/image30.emf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403780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5429" y="3886200"/>
            <a:ext cx="8706255" cy="1204685"/>
          </a:xfrm>
          <a:effectLst/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SAE Standards to Support </a:t>
            </a:r>
            <a:r>
              <a:rPr lang="en-US" sz="2400" b="1" dirty="0" smtClean="0">
                <a:solidFill>
                  <a:schemeClr val="tx2"/>
                </a:solidFill>
              </a:rPr>
              <a:t>Electro-Mobility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56" y="990599"/>
            <a:ext cx="5658202" cy="27799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93428" y="4715816"/>
            <a:ext cx="5330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Robert Galyen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Chairman Battery Standards Steering Committee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 Global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Ground Vehicle Standards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SAE International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16" y="228599"/>
            <a:ext cx="4114800" cy="489661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Stock_000012830364XSmall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3487" t="10625" r="3142" b="7556"/>
          <a:stretch>
            <a:fillRect/>
          </a:stretch>
        </p:blipFill>
        <p:spPr>
          <a:xfrm>
            <a:off x="7387658" y="3959239"/>
            <a:ext cx="1752600" cy="10368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420" y="58238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May 18,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7724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53" y="4923836"/>
            <a:ext cx="2209800" cy="13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663940" cy="3290889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</a:rPr>
              <a:t>The </a:t>
            </a:r>
            <a:r>
              <a:rPr lang="en-US" sz="2400" dirty="0" smtClean="0">
                <a:solidFill>
                  <a:schemeClr val="tx2"/>
                </a:solidFill>
              </a:rPr>
              <a:t>SAE Battery </a:t>
            </a:r>
            <a:r>
              <a:rPr lang="en-US" sz="2400" dirty="0">
                <a:solidFill>
                  <a:schemeClr val="tx2"/>
                </a:solidFill>
              </a:rPr>
              <a:t>Standards Committee leads the way in standardization for batteries which will play a predominate roll in transportation of the future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Standardization efforts cover all aspects of the cell, module, pack or vehicle for form-fit-function, safety, testing, validation, manufacturing, shipping, transportation, emergency response, service, recovery and recycling through the value chain in society</a:t>
            </a:r>
          </a:p>
        </p:txBody>
      </p:sp>
      <p:pic>
        <p:nvPicPr>
          <p:cNvPr id="8" name="Picture 7" descr="Fotolia_7547485_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89"/>
          <a:stretch>
            <a:fillRect/>
          </a:stretch>
        </p:blipFill>
        <p:spPr>
          <a:xfrm>
            <a:off x="-1" y="4731446"/>
            <a:ext cx="3124201" cy="174084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2301" y="0"/>
            <a:ext cx="6435725" cy="11430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70C0"/>
                </a:solidFill>
              </a:rPr>
              <a:t>Vehicle Battery Standards</a:t>
            </a:r>
            <a:endParaRPr lang="en-US" sz="3200" b="1" kern="0" dirty="0">
              <a:solidFill>
                <a:srgbClr val="0070C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5588" y="980922"/>
            <a:ext cx="6089151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</a:rPr>
              <a:t>SAE Vehicle Battery 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Standards Committee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 t="8792"/>
          <a:stretch>
            <a:fillRect/>
          </a:stretch>
        </p:blipFill>
        <p:spPr bwMode="auto">
          <a:xfrm>
            <a:off x="7011520" y="870939"/>
            <a:ext cx="2114067" cy="141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 Single Corner Rectangle 19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21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Stock_000012830364XSmall.jpg"/>
          <p:cNvPicPr>
            <a:picLocks noChangeAspect="1"/>
          </p:cNvPicPr>
          <p:nvPr/>
        </p:nvPicPr>
        <p:blipFill>
          <a:blip r:embed="rId7" cstate="print">
            <a:lum bright="-10000"/>
          </a:blip>
          <a:srcRect l="3487" t="10625" r="3142" b="7556"/>
          <a:stretch>
            <a:fillRect/>
          </a:stretch>
        </p:blipFill>
        <p:spPr>
          <a:xfrm>
            <a:off x="228600" y="980922"/>
            <a:ext cx="1564951" cy="9010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391" y="647228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white-gea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38867" y="101816"/>
            <a:ext cx="676533" cy="69532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075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231" y="2057400"/>
            <a:ext cx="3974802" cy="298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70673551"/>
              </p:ext>
            </p:extLst>
          </p:nvPr>
        </p:nvGraphicFramePr>
        <p:xfrm>
          <a:off x="3091403" y="990600"/>
          <a:ext cx="6170457" cy="520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76200" y="1524001"/>
            <a:ext cx="45720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B050"/>
                </a:solidFill>
              </a:rPr>
              <a:t>Battery Standards Steering Committee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Started – Nov. 2009 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Current Committee Membership </a:t>
            </a:r>
          </a:p>
          <a:p>
            <a:pPr marL="465138" indent="-239713"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tx2"/>
                </a:solidFill>
              </a:rPr>
              <a:t>&gt;420 Representatives </a:t>
            </a:r>
          </a:p>
          <a:p>
            <a:pPr marL="465138" indent="-239713"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tx2"/>
                </a:solidFill>
              </a:rPr>
              <a:t>&gt;175 Individual Participants</a:t>
            </a:r>
          </a:p>
          <a:p>
            <a:pPr marL="465138" indent="-239713"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tx2"/>
                </a:solidFill>
              </a:rPr>
              <a:t>&gt;140 Companies </a:t>
            </a:r>
          </a:p>
          <a:p>
            <a:pPr marL="914400" lvl="1" indent="-228600"/>
            <a:r>
              <a:rPr lang="en-US" sz="1600" b="1" dirty="0" smtClean="0">
                <a:solidFill>
                  <a:schemeClr val="tx2"/>
                </a:solidFill>
              </a:rPr>
              <a:t>OEM’s</a:t>
            </a:r>
          </a:p>
          <a:p>
            <a:pPr marL="914400" lvl="1" indent="-228600"/>
            <a:r>
              <a:rPr lang="en-US" sz="1600" b="1" dirty="0" smtClean="0">
                <a:solidFill>
                  <a:schemeClr val="tx2"/>
                </a:solidFill>
              </a:rPr>
              <a:t>Suppliers</a:t>
            </a:r>
          </a:p>
          <a:p>
            <a:pPr marL="914400" lvl="1" indent="-228600"/>
            <a:r>
              <a:rPr lang="en-US" sz="1600" b="1" dirty="0" smtClean="0">
                <a:solidFill>
                  <a:schemeClr val="tx2"/>
                </a:solidFill>
              </a:rPr>
              <a:t>Government </a:t>
            </a:r>
          </a:p>
          <a:p>
            <a:pPr marL="914400" lvl="1" indent="-228600"/>
            <a:r>
              <a:rPr lang="en-US" sz="1600" b="1" dirty="0" smtClean="0">
                <a:solidFill>
                  <a:schemeClr val="tx2"/>
                </a:solidFill>
              </a:rPr>
              <a:t>Academia</a:t>
            </a:r>
          </a:p>
          <a:p>
            <a:pPr marL="57150" indent="0">
              <a:buNone/>
            </a:pPr>
            <a:endParaRPr lang="en-US" sz="105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rgbClr val="00B050"/>
                </a:solidFill>
              </a:rPr>
              <a:t>New Committees under Development</a:t>
            </a:r>
          </a:p>
          <a:p>
            <a:pPr marL="465138" indent="-239713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2"/>
                </a:solidFill>
              </a:rPr>
              <a:t>Aerospace Battery </a:t>
            </a:r>
          </a:p>
          <a:p>
            <a:pPr marL="465138" indent="-239713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chemeClr val="tx2"/>
                </a:solidFill>
              </a:rPr>
              <a:t>Unified Battery Warranty Approach </a:t>
            </a:r>
          </a:p>
          <a:p>
            <a:pPr marL="511175" indent="-28575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chemeClr val="tx2"/>
                </a:solidFill>
              </a:rPr>
              <a:t>1</a:t>
            </a:r>
            <a:r>
              <a:rPr lang="en-US" sz="1600" b="1" baseline="30000" dirty="0" smtClean="0">
                <a:solidFill>
                  <a:schemeClr val="tx2"/>
                </a:solidFill>
              </a:rPr>
              <a:t>st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and 2</a:t>
            </a:r>
            <a:r>
              <a:rPr lang="en-US" sz="1600" b="1" baseline="30000" dirty="0">
                <a:solidFill>
                  <a:schemeClr val="tx2"/>
                </a:solidFill>
              </a:rPr>
              <a:t>nd</a:t>
            </a:r>
            <a:r>
              <a:rPr lang="en-US" sz="1600" b="1" dirty="0">
                <a:solidFill>
                  <a:schemeClr val="tx2"/>
                </a:solidFill>
              </a:rPr>
              <a:t> Responders </a:t>
            </a:r>
            <a:r>
              <a:rPr lang="en-US" sz="1600" b="1" dirty="0" smtClean="0">
                <a:solidFill>
                  <a:schemeClr val="tx2"/>
                </a:solidFill>
              </a:rPr>
              <a:t>Committee</a:t>
            </a:r>
          </a:p>
          <a:p>
            <a:pPr marL="6254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b="1" dirty="0" smtClean="0">
                <a:solidFill>
                  <a:schemeClr val="tx2"/>
                </a:solidFill>
              </a:rPr>
              <a:t>(Hybrid Committee)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2746" y="189214"/>
            <a:ext cx="5457670" cy="6388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0070C0"/>
                </a:solidFill>
              </a:rPr>
              <a:t>Vehicle Battery Standards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8432" y="472440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b="1" dirty="0">
                <a:solidFill>
                  <a:schemeClr val="tx2"/>
                </a:solidFill>
              </a:rPr>
              <a:t>18 </a:t>
            </a:r>
            <a:r>
              <a:rPr lang="en-US" sz="1600" b="1" dirty="0" smtClean="0">
                <a:solidFill>
                  <a:schemeClr val="tx2"/>
                </a:solidFill>
              </a:rPr>
              <a:t>Committees</a:t>
            </a:r>
            <a:endParaRPr lang="en-US" sz="1600" b="1" dirty="0">
              <a:solidFill>
                <a:schemeClr val="tx2"/>
              </a:solidFill>
            </a:endParaRPr>
          </a:p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1" y="6201362"/>
            <a:ext cx="9152709" cy="725638"/>
            <a:chOff x="-1" y="6201362"/>
            <a:chExt cx="9152709" cy="725638"/>
          </a:xfrm>
        </p:grpSpPr>
        <p:sp>
          <p:nvSpPr>
            <p:cNvPr id="2" name="Snip Single Corner Rectangle 1"/>
            <p:cNvSpPr/>
            <p:nvPr/>
          </p:nvSpPr>
          <p:spPr>
            <a:xfrm flipH="1">
              <a:off x="6095999" y="6201362"/>
              <a:ext cx="3056709" cy="664105"/>
            </a:xfrm>
            <a:prstGeom prst="snip1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-1" y="6324600"/>
              <a:ext cx="6095999" cy="530134"/>
            </a:xfrm>
            <a:prstGeom prst="rect">
              <a:avLst/>
            </a:prstGeom>
            <a:solidFill>
              <a:srgbClr val="40C0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114" y="6449429"/>
              <a:ext cx="2350226" cy="25453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6200" y="6403780"/>
              <a:ext cx="579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Electric Vehicle Safety Technical Symposium</a:t>
              </a:r>
            </a:p>
            <a:p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 descr="white-gea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38867" y="101816"/>
            <a:ext cx="676533" cy="69532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1289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16846"/>
              </p:ext>
            </p:extLst>
          </p:nvPr>
        </p:nvGraphicFramePr>
        <p:xfrm>
          <a:off x="621980" y="1981200"/>
          <a:ext cx="7836219" cy="37129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16420"/>
                <a:gridCol w="6019799"/>
              </a:tblGrid>
              <a:tr h="6200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Study Groups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Scope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99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Standardization of Emergency Response Guidelines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67831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Identifying Electric Vehicles</a:t>
                      </a:r>
                      <a:r>
                        <a:rPr lang="en-US" sz="1600" b="1" i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(“</a:t>
                      </a:r>
                      <a:r>
                        <a:rPr lang="en-US" sz="1600" b="1" i="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Badging</a:t>
                      </a:r>
                      <a:r>
                        <a:rPr lang="en-US" sz="1600" b="1" i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”)</a:t>
                      </a: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2616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600" b="1" i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Methods for Disabling HV System at the Accident</a:t>
                      </a:r>
                      <a:r>
                        <a:rPr lang="en-US" sz="1600" b="1" i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Scene</a:t>
                      </a:r>
                      <a:endParaRPr lang="en-US" sz="1600" b="1" i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9525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600" b="1" i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Inspection Process for Vehicle</a:t>
                      </a:r>
                      <a:r>
                        <a:rPr lang="en-US" sz="1600" b="1" i="0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&amp; Batteries Post Crash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1126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Tow &amp; Recovery Procedures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6349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Isolation of Vehicles</a:t>
                      </a:r>
                      <a:r>
                        <a:rPr lang="en-US" sz="1600" b="1" i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in Storage Post-Tow, Prior to Inspection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6349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Communication Issues – 24-hour Emergency Number 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2640314" y="381000"/>
            <a:ext cx="5598553" cy="136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J2990 Recommended Practice on Electrified Vehicle Response for First and Second Responders - WIP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Round Single Corner Rectangle 16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8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2918" y="640378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" y="152400"/>
            <a:ext cx="2385224" cy="158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white-g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8867" y="101816"/>
            <a:ext cx="676533" cy="69532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3921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53" y="4923836"/>
            <a:ext cx="2209800" cy="13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2743200"/>
            <a:ext cx="8663940" cy="1600200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/>
              <a:t>SAE Human Factors Committee activity launched by SAE Hybrid Committee to address of pedestrians raised by electric drive.</a:t>
            </a:r>
            <a:endParaRPr lang="en-US" sz="2400" dirty="0"/>
          </a:p>
          <a:p>
            <a:pPr algn="just">
              <a:spcAft>
                <a:spcPts val="1200"/>
              </a:spcAft>
            </a:pPr>
            <a:r>
              <a:rPr lang="en-US" sz="2400" dirty="0" smtClean="0"/>
              <a:t>Coordinated with NHTSA, National Federation of the Blind, and OEMs.</a:t>
            </a:r>
          </a:p>
        </p:txBody>
      </p:sp>
      <p:pic>
        <p:nvPicPr>
          <p:cNvPr id="8" name="Picture 7" descr="Fotolia_7547485_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89"/>
          <a:stretch>
            <a:fillRect/>
          </a:stretch>
        </p:blipFill>
        <p:spPr>
          <a:xfrm>
            <a:off x="-1" y="4731446"/>
            <a:ext cx="3124201" cy="174084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41475" y="1"/>
            <a:ext cx="6435725" cy="11430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70C0"/>
                </a:solidFill>
              </a:rPr>
              <a:t>Vehicle Sound for Pedestrians/Quiet Cars</a:t>
            </a:r>
            <a:endParaRPr lang="en-US" sz="2800" b="1" kern="0" dirty="0">
              <a:solidFill>
                <a:srgbClr val="0070C0"/>
              </a:solidFill>
            </a:endParaRPr>
          </a:p>
        </p:txBody>
      </p:sp>
      <p:pic>
        <p:nvPicPr>
          <p:cNvPr id="16" name="Picture 15" descr="white-g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8867" y="101816"/>
            <a:ext cx="676533" cy="695325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404936" y="1066800"/>
            <a:ext cx="6089151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J2889/1 Measurement of Minimum Noise Emitted by Road Vehicles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(in ballot)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 t="8792"/>
          <a:stretch>
            <a:fillRect/>
          </a:stretch>
        </p:blipFill>
        <p:spPr bwMode="auto">
          <a:xfrm>
            <a:off x="7076450" y="914400"/>
            <a:ext cx="20491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 Single Corner Rectangle 19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21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Stock_000012830364XSmall.jpg"/>
          <p:cNvPicPr>
            <a:picLocks noChangeAspect="1"/>
          </p:cNvPicPr>
          <p:nvPr/>
        </p:nvPicPr>
        <p:blipFill>
          <a:blip r:embed="rId8" cstate="print">
            <a:lum bright="-10000"/>
          </a:blip>
          <a:srcRect l="3487" t="10625" r="3142" b="7556"/>
          <a:stretch>
            <a:fillRect/>
          </a:stretch>
        </p:blipFill>
        <p:spPr>
          <a:xfrm>
            <a:off x="228600" y="980922"/>
            <a:ext cx="1564951" cy="9010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200" y="640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241486"/>
              </p:ext>
            </p:extLst>
          </p:nvPr>
        </p:nvGraphicFramePr>
        <p:xfrm>
          <a:off x="241703" y="1817437"/>
          <a:ext cx="8626527" cy="388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Visio" r:id="rId4" imgW="12310413" imgH="5566847" progId="">
                  <p:embed/>
                </p:oleObj>
              </mc:Choice>
              <mc:Fallback>
                <p:oleObj name="Visio" r:id="rId4" imgW="12310413" imgH="556684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03" y="1817437"/>
                        <a:ext cx="8626527" cy="388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9" descr="nfpa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8672" y="3129177"/>
            <a:ext cx="4572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ul.t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600" y="4942681"/>
            <a:ext cx="461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nema.t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561" y="5049838"/>
            <a:ext cx="9667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" descr="zigbee.ti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1449" y="3218871"/>
            <a:ext cx="825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0" descr="sae.t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3861" y="2801938"/>
            <a:ext cx="67151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2" descr="sae.t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436" y="5785262"/>
            <a:ext cx="67151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3" descr="ieee.ti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425" y="5810220"/>
            <a:ext cx="869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5" descr="ansi.ti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7788" y="4832350"/>
            <a:ext cx="879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8" descr="oasis.ti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23" y="5838766"/>
            <a:ext cx="10175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IEC_logo.gif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437" y="5838766"/>
            <a:ext cx="3143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1" descr="iso-logo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484" y="5854154"/>
            <a:ext cx="3444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7531328" y="3686628"/>
            <a:ext cx="13369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Smart Energy 2.0</a:t>
            </a:r>
          </a:p>
        </p:txBody>
      </p:sp>
      <p:sp>
        <p:nvSpPr>
          <p:cNvPr id="39" name="Title 22"/>
          <p:cNvSpPr>
            <a:spLocks noGrp="1"/>
          </p:cNvSpPr>
          <p:nvPr>
            <p:ph type="title"/>
          </p:nvPr>
        </p:nvSpPr>
        <p:spPr>
          <a:xfrm>
            <a:off x="105224" y="829566"/>
            <a:ext cx="5514077" cy="87631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Simply Connecting?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rot="16200000" flipH="1">
            <a:off x="4673501" y="4437381"/>
            <a:ext cx="3072403" cy="38408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608935" y="865072"/>
            <a:ext cx="3004225" cy="175528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>
            <a:normAutofit fontScale="92500"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EV or PHEV require multitude of standards: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Physical connectors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Interfaces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Power levels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Battery standards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Energy exchange protocols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V2G communication protocols (between vehicles and the grid)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1299410" y="27535"/>
            <a:ext cx="6435725" cy="7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Technology Enablers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6198423" y="2920383"/>
            <a:ext cx="384050" cy="1588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6228903" y="5992783"/>
            <a:ext cx="345645" cy="1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ound Single Corner Rectangle 26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35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1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76058"/>
            <a:ext cx="1966913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6200" y="640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2" name="Picture 31" descr="white-gear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238867" y="101816"/>
            <a:ext cx="676533" cy="69532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21886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960" y="655213"/>
            <a:ext cx="5009406" cy="3757054"/>
          </a:xfrm>
          <a:prstGeom prst="rect">
            <a:avLst/>
          </a:prstGeom>
          <a:effectLst>
            <a:outerShdw blurRad="3556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263" y="3410977"/>
            <a:ext cx="3409948" cy="200258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 bwMode="auto">
          <a:xfrm>
            <a:off x="121938" y="2178357"/>
            <a:ext cx="1890445" cy="710765"/>
          </a:xfrm>
          <a:prstGeom prst="wedgeRectCallout">
            <a:avLst>
              <a:gd name="adj1" fmla="val 161302"/>
              <a:gd name="adj2" fmla="val 214122"/>
            </a:avLst>
          </a:prstGeom>
          <a:noFill/>
          <a:ln w="31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On Board Battery Charger UL 2202.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367" y="3161489"/>
            <a:ext cx="837022" cy="250155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Rectangular Callout 11"/>
          <p:cNvSpPr/>
          <p:nvPr/>
        </p:nvSpPr>
        <p:spPr bwMode="auto">
          <a:xfrm>
            <a:off x="3195263" y="5655177"/>
            <a:ext cx="1756392" cy="342405"/>
          </a:xfrm>
          <a:prstGeom prst="wedgeRectCallout">
            <a:avLst>
              <a:gd name="adj1" fmla="val 63224"/>
              <a:gd name="adj2" fmla="val -440154"/>
            </a:avLst>
          </a:prstGeom>
          <a:noFill/>
          <a:ln w="31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Charging inlet UL 2251. 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5123400" y="5460422"/>
            <a:ext cx="1224967" cy="567703"/>
          </a:xfrm>
          <a:prstGeom prst="wedgeRectCallout">
            <a:avLst>
              <a:gd name="adj1" fmla="val 85057"/>
              <a:gd name="adj2" fmla="val -368633"/>
            </a:avLst>
          </a:prstGeom>
          <a:noFill/>
          <a:ln w="31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</a:rPr>
              <a:t>Charging plug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70C0"/>
                </a:solidFill>
              </a:rPr>
              <a:t>SAE J1772™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7228114" y="3410977"/>
            <a:ext cx="1725386" cy="2653639"/>
          </a:xfrm>
          <a:prstGeom prst="wedgeRectCallout">
            <a:avLst>
              <a:gd name="adj1" fmla="val -72529"/>
              <a:gd name="adj2" fmla="val -52687"/>
            </a:avLst>
          </a:prstGeom>
          <a:noFill/>
          <a:ln w="31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UL 2231-1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Personnel Protection Systems for EV Supply Circuits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800" b="1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UL 2231-2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Protection Devices for Use in Charging Systems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800" b="1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UL2594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Outline for Investigation for EV Supply Equipment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7119366" y="934427"/>
            <a:ext cx="1855981" cy="2011519"/>
          </a:xfrm>
          <a:prstGeom prst="wedgeRectCallout">
            <a:avLst>
              <a:gd name="adj1" fmla="val -124402"/>
              <a:gd name="adj2" fmla="val 7940"/>
            </a:avLst>
          </a:prstGeom>
          <a:noFill/>
          <a:ln w="31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National Electrical Code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Article 625 – Electric Vehicle Charging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I – General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II – Wiring Methods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III – Equipment Construction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IV – Control &amp; Protection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V – EV Supply Equipment Locations</a:t>
            </a: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159586" y="3410977"/>
            <a:ext cx="2142685" cy="1918397"/>
          </a:xfrm>
          <a:prstGeom prst="wedgeRectCallout">
            <a:avLst>
              <a:gd name="adj1" fmla="val 132366"/>
              <a:gd name="adj2" fmla="val 6914"/>
            </a:avLst>
          </a:prstGeom>
          <a:noFill/>
          <a:ln w="31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70C0"/>
                </a:solidFill>
              </a:rPr>
              <a:t>J2929 EV and PHEV propulsion Battery System Safety Standard </a:t>
            </a:r>
            <a:endParaRPr lang="en-US" sz="1200" b="1" i="1" dirty="0" smtClean="0">
              <a:solidFill>
                <a:srgbClr val="0070C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70C0"/>
                </a:solidFill>
              </a:rPr>
              <a:t>J2344 Guidelines for EV Safety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70C0"/>
                </a:solidFill>
              </a:rPr>
              <a:t>J1766 Recommended Practice for EV / HEV Battery Systems Crash Testing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70C0"/>
                </a:solidFill>
              </a:rPr>
              <a:t>J2464 EV / HEV RESS Safety and Abuse Testing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2015490" y="746591"/>
            <a:ext cx="5009406" cy="51210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System Approach to Safety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447800" y="27535"/>
            <a:ext cx="6435725" cy="7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Technology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Enablers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Round Single Corner Rectangle 19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21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ular Callout 21"/>
          <p:cNvSpPr/>
          <p:nvPr/>
        </p:nvSpPr>
        <p:spPr bwMode="auto">
          <a:xfrm>
            <a:off x="1043488" y="5460422"/>
            <a:ext cx="1937789" cy="698098"/>
          </a:xfrm>
          <a:prstGeom prst="wedgeRectCallout">
            <a:avLst>
              <a:gd name="adj1" fmla="val 136110"/>
              <a:gd name="adj2" fmla="val -166425"/>
            </a:avLst>
          </a:prstGeom>
          <a:noFill/>
          <a:ln w="31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IEEE related PEV charging / SG standards: P2030, P1547 &amp; P1901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640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3" name="Picture 22" descr="white-gea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38867" y="101816"/>
            <a:ext cx="676533" cy="69532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7578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14562" y="5572529"/>
            <a:ext cx="5495341" cy="752071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EV / PHEV </a:t>
            </a:r>
            <a:r>
              <a:rPr lang="en-US" sz="2400" b="1" dirty="0">
                <a:solidFill>
                  <a:schemeClr val="tx2"/>
                </a:solidFill>
              </a:rPr>
              <a:t>Safety </a:t>
            </a:r>
            <a:r>
              <a:rPr lang="en-US" sz="2400" b="1" dirty="0" smtClean="0">
                <a:solidFill>
                  <a:schemeClr val="tx2"/>
                </a:solidFill>
              </a:rPr>
              <a:t>Standards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246354"/>
              </p:ext>
            </p:extLst>
          </p:nvPr>
        </p:nvGraphicFramePr>
        <p:xfrm>
          <a:off x="-429703" y="118901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hape 5"/>
          <p:cNvSpPr/>
          <p:nvPr/>
        </p:nvSpPr>
        <p:spPr>
          <a:xfrm rot="20700000">
            <a:off x="4951388" y="1440429"/>
            <a:ext cx="1773807" cy="1773807"/>
          </a:xfrm>
          <a:prstGeom prst="gear6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Shape 6"/>
          <p:cNvSpPr/>
          <p:nvPr/>
        </p:nvSpPr>
        <p:spPr>
          <a:xfrm rot="20700000">
            <a:off x="6482275" y="1349908"/>
            <a:ext cx="1773807" cy="1773807"/>
          </a:xfrm>
          <a:prstGeom prst="gear6">
            <a:avLst/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7"/>
          <p:cNvGrpSpPr/>
          <p:nvPr/>
        </p:nvGrpSpPr>
        <p:grpSpPr>
          <a:xfrm>
            <a:off x="2006942" y="4178069"/>
            <a:ext cx="1810385" cy="1810385"/>
            <a:chOff x="2440193" y="1448308"/>
            <a:chExt cx="1810385" cy="1810385"/>
          </a:xfrm>
          <a:solidFill>
            <a:schemeClr val="tx2"/>
          </a:solidFill>
        </p:grpSpPr>
        <p:sp>
          <p:nvSpPr>
            <p:cNvPr id="9" name="Shape 8"/>
            <p:cNvSpPr/>
            <p:nvPr/>
          </p:nvSpPr>
          <p:spPr>
            <a:xfrm>
              <a:off x="2440193" y="1448308"/>
              <a:ext cx="1810385" cy="1810385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hape 4"/>
            <p:cNvSpPr/>
            <p:nvPr/>
          </p:nvSpPr>
          <p:spPr>
            <a:xfrm>
              <a:off x="2895963" y="1906833"/>
              <a:ext cx="898845" cy="8933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6379385" y="2819637"/>
            <a:ext cx="1810385" cy="1810385"/>
            <a:chOff x="2440193" y="1448308"/>
            <a:chExt cx="1810385" cy="1810385"/>
          </a:xfrm>
          <a:solidFill>
            <a:schemeClr val="tx2"/>
          </a:solidFill>
        </p:grpSpPr>
        <p:sp>
          <p:nvSpPr>
            <p:cNvPr id="12" name="Shape 11"/>
            <p:cNvSpPr/>
            <p:nvPr/>
          </p:nvSpPr>
          <p:spPr>
            <a:xfrm>
              <a:off x="2440193" y="1448308"/>
              <a:ext cx="1810385" cy="1810385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hape 4"/>
            <p:cNvSpPr/>
            <p:nvPr/>
          </p:nvSpPr>
          <p:spPr>
            <a:xfrm>
              <a:off x="2895963" y="1906833"/>
              <a:ext cx="898845" cy="8933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40167" y="3614123"/>
            <a:ext cx="1810385" cy="1810385"/>
            <a:chOff x="2440193" y="1448308"/>
            <a:chExt cx="1810385" cy="1810385"/>
          </a:xfrm>
          <a:solidFill>
            <a:schemeClr val="tx2"/>
          </a:solidFill>
        </p:grpSpPr>
        <p:sp>
          <p:nvSpPr>
            <p:cNvPr id="15" name="Shape 14"/>
            <p:cNvSpPr/>
            <p:nvPr/>
          </p:nvSpPr>
          <p:spPr>
            <a:xfrm>
              <a:off x="2440193" y="1448308"/>
              <a:ext cx="1810385" cy="1810385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hape 4"/>
            <p:cNvSpPr/>
            <p:nvPr/>
          </p:nvSpPr>
          <p:spPr>
            <a:xfrm>
              <a:off x="2895963" y="1906833"/>
              <a:ext cx="898845" cy="8933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>
                <a:solidFill>
                  <a:srgbClr val="FFFFFF"/>
                </a:solidFill>
              </a:endParaRPr>
            </a:p>
          </p:txBody>
        </p:sp>
      </p:grpSp>
      <p:sp>
        <p:nvSpPr>
          <p:cNvPr id="17" name="Shape 16"/>
          <p:cNvSpPr/>
          <p:nvPr/>
        </p:nvSpPr>
        <p:spPr>
          <a:xfrm>
            <a:off x="652327" y="1981112"/>
            <a:ext cx="1810385" cy="1810385"/>
          </a:xfrm>
          <a:prstGeom prst="gear6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7"/>
          <p:cNvGrpSpPr/>
          <p:nvPr/>
        </p:nvGrpSpPr>
        <p:grpSpPr>
          <a:xfrm>
            <a:off x="1662173" y="852053"/>
            <a:ext cx="1773807" cy="1773807"/>
            <a:chOff x="4149794" y="199327"/>
            <a:chExt cx="1773807" cy="1773807"/>
          </a:xfrm>
          <a:solidFill>
            <a:schemeClr val="tx2"/>
          </a:solidFill>
        </p:grpSpPr>
        <p:sp>
          <p:nvSpPr>
            <p:cNvPr id="19" name="Shape 18"/>
            <p:cNvSpPr/>
            <p:nvPr/>
          </p:nvSpPr>
          <p:spPr>
            <a:xfrm rot="20700000">
              <a:off x="4149794" y="199327"/>
              <a:ext cx="1773807" cy="1773807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hape 4"/>
            <p:cNvSpPr/>
            <p:nvPr/>
          </p:nvSpPr>
          <p:spPr>
            <a:xfrm>
              <a:off x="4538842" y="588375"/>
              <a:ext cx="995711" cy="9957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>
                <a:solidFill>
                  <a:srgbClr val="FFFFFF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871768" y="1328073"/>
            <a:ext cx="1354616" cy="82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889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FFFFFF"/>
                </a:solidFill>
              </a:rPr>
              <a:t>SAE J1766</a:t>
            </a:r>
          </a:p>
          <a:p>
            <a:pPr algn="ctr" defTabSz="4889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FFFFFF"/>
                </a:solidFill>
              </a:rPr>
              <a:t>EV/PHEV Crash Integrity Testing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5937" y="2474449"/>
            <a:ext cx="13354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45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000000"/>
                </a:solidFill>
              </a:rPr>
              <a:t>IEC 61851 PEV Conductive Charging System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500" y="4145047"/>
            <a:ext cx="1499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SAE J2344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Guidelines for Electric Vehicle Safety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0" y="4602247"/>
            <a:ext cx="1325531" cy="82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889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FFFFFF"/>
                </a:solidFill>
              </a:rPr>
              <a:t>SAE J2464</a:t>
            </a:r>
          </a:p>
          <a:p>
            <a:pPr algn="ctr" defTabSz="4889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FFFFFF"/>
                </a:solidFill>
              </a:rPr>
              <a:t>Electric Vehicle Battery Abuse Testing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39882" y="1909592"/>
            <a:ext cx="1342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ISO 23273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Fuel Cell Vehicle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Safety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02679" y="1738956"/>
            <a:ext cx="1201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45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FFFFFF"/>
                </a:solidFill>
              </a:rPr>
              <a:t>SAE J1772™ PEV Conductive Charge Coupler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33430" y="3256376"/>
            <a:ext cx="13022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889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FFFFFF"/>
                </a:solidFill>
              </a:rPr>
              <a:t>SAE J2380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Vibration Testing of Electric Vehicle Batteries</a:t>
            </a:r>
          </a:p>
        </p:txBody>
      </p:sp>
      <p:sp>
        <p:nvSpPr>
          <p:cNvPr id="28" name="Shape 27"/>
          <p:cNvSpPr/>
          <p:nvPr/>
        </p:nvSpPr>
        <p:spPr>
          <a:xfrm rot="20625456">
            <a:off x="5727057" y="4212822"/>
            <a:ext cx="1649292" cy="1600615"/>
          </a:xfrm>
          <a:prstGeom prst="gear6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Rectangle 28"/>
          <p:cNvSpPr/>
          <p:nvPr/>
        </p:nvSpPr>
        <p:spPr>
          <a:xfrm>
            <a:off x="5978889" y="4782296"/>
            <a:ext cx="1145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ISO 6469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EV Safety</a:t>
            </a:r>
          </a:p>
        </p:txBody>
      </p:sp>
      <p:sp>
        <p:nvSpPr>
          <p:cNvPr id="30" name="Shape 29"/>
          <p:cNvSpPr/>
          <p:nvPr/>
        </p:nvSpPr>
        <p:spPr>
          <a:xfrm rot="21149845">
            <a:off x="7098801" y="4338768"/>
            <a:ext cx="1810385" cy="1810385"/>
          </a:xfrm>
          <a:prstGeom prst="gear6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ectangle 30"/>
          <p:cNvSpPr/>
          <p:nvPr/>
        </p:nvSpPr>
        <p:spPr>
          <a:xfrm>
            <a:off x="7369178" y="4806286"/>
            <a:ext cx="12841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45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000000"/>
                </a:solidFill>
              </a:rPr>
              <a:t>IEC 62196 Industrial plugs and socket outlets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398429" y="128211"/>
            <a:ext cx="6435725" cy="7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Linking Standards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hape 37"/>
          <p:cNvSpPr/>
          <p:nvPr/>
        </p:nvSpPr>
        <p:spPr>
          <a:xfrm>
            <a:off x="66671" y="516947"/>
            <a:ext cx="1810385" cy="1810385"/>
          </a:xfrm>
          <a:prstGeom prst="gear6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Rectangle 38"/>
          <p:cNvSpPr/>
          <p:nvPr/>
        </p:nvSpPr>
        <p:spPr>
          <a:xfrm>
            <a:off x="310281" y="1010284"/>
            <a:ext cx="1335420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45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000000"/>
                </a:solidFill>
              </a:rPr>
              <a:t>IEC </a:t>
            </a:r>
            <a:r>
              <a:rPr lang="en-US" sz="1200" b="1" dirty="0" smtClean="0">
                <a:solidFill>
                  <a:srgbClr val="000000"/>
                </a:solidFill>
              </a:rPr>
              <a:t>EN 62660-1&amp;2</a:t>
            </a:r>
          </a:p>
          <a:p>
            <a:pPr algn="ctr" defTabSz="4445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IEC EN 61982-2&amp;3</a:t>
            </a:r>
          </a:p>
          <a:p>
            <a:pPr algn="ctr" defTabSz="4445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 Testing for Lithium-ion cells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40" name="Round Single Corner Rectangle 39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41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6200" y="640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2" name="Picture 41" descr="white-ge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38867" y="101816"/>
            <a:ext cx="676533" cy="69532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40903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85298" y="684416"/>
            <a:ext cx="6435725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EV / PHEV Charging </a:t>
            </a:r>
            <a:r>
              <a:rPr lang="en-US" sz="3200" b="1" dirty="0">
                <a:solidFill>
                  <a:srgbClr val="00B050"/>
                </a:solidFill>
              </a:rPr>
              <a:t>Interface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3091" y="1752600"/>
            <a:ext cx="8740140" cy="114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SAE </a:t>
            </a:r>
            <a:r>
              <a:rPr lang="en-US" sz="2400" b="1" dirty="0" smtClean="0"/>
              <a:t>Hybrid Vehicle Committees are leading </a:t>
            </a:r>
            <a:r>
              <a:rPr lang="en-US" sz="2400" b="1" dirty="0"/>
              <a:t>the effort to define charging functionality </a:t>
            </a:r>
            <a:r>
              <a:rPr lang="en-US" sz="2400" b="1" dirty="0" smtClean="0"/>
              <a:t>and standardize </a:t>
            </a:r>
            <a:r>
              <a:rPr lang="en-US" sz="2400" b="1" dirty="0"/>
              <a:t>the connection hardware from EV </a:t>
            </a:r>
            <a:r>
              <a:rPr lang="en-US" sz="2400" b="1" dirty="0" smtClean="0"/>
              <a:t>to EVSE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61" y="2906486"/>
            <a:ext cx="4404360" cy="31927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" y="3175389"/>
            <a:ext cx="43602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</a:rPr>
              <a:t>SAE-J1772 Standard </a:t>
            </a:r>
            <a:r>
              <a:rPr lang="en-US" sz="2000" b="1" dirty="0" smtClean="0">
                <a:solidFill>
                  <a:srgbClr val="000000"/>
                </a:solidFill>
              </a:rPr>
              <a:t>defines: 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Charging capacity &amp; operating voltage by “Level” – AC 1 &amp; 2 </a:t>
            </a:r>
          </a:p>
          <a:p>
            <a:pPr marL="233363" indent="-233363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Electrical </a:t>
            </a:r>
            <a:r>
              <a:rPr lang="en-US" dirty="0">
                <a:solidFill>
                  <a:srgbClr val="000000"/>
                </a:solidFill>
              </a:rPr>
              <a:t>safety &amp; circuit protection of EVSE</a:t>
            </a:r>
          </a:p>
          <a:p>
            <a:pPr marL="233363" indent="-233363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Physical properties of the connector</a:t>
            </a:r>
          </a:p>
          <a:p>
            <a:pPr marL="233363" indent="-233363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EV to EVSE communications &amp; charging controls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398429" y="128211"/>
            <a:ext cx="6435725" cy="7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Technology Enablers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Round Single Corner Rectangle 13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5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200" y="640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white-g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8867" y="101816"/>
            <a:ext cx="676533" cy="69532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4860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1266" y="1066800"/>
            <a:ext cx="8077200" cy="73847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Next Generation – Combo Connector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0716"/>
          <a:stretch/>
        </p:blipFill>
        <p:spPr>
          <a:xfrm>
            <a:off x="1692568" y="2057400"/>
            <a:ext cx="5716856" cy="329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38020" y="3962400"/>
            <a:ext cx="2643692" cy="324912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noAutofit/>
          </a:bodyPr>
          <a:lstStyle/>
          <a:p>
            <a:r>
              <a:rPr lang="en-US" sz="1200" i="1" dirty="0" smtClean="0">
                <a:solidFill>
                  <a:schemeClr val="tx1"/>
                </a:solidFill>
              </a:rPr>
              <a:t>Photo courtesy of REMA North America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42004" y="100794"/>
            <a:ext cx="6435725" cy="7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Technology Enablers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Round Single Corner Rectangle 11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3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200" y="640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00200" y="4572000"/>
            <a:ext cx="49530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4572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Combo Charge Connector</a:t>
            </a:r>
            <a:r>
              <a:rPr lang="en-US" dirty="0"/>
              <a:t>” standard </a:t>
            </a:r>
            <a:r>
              <a:rPr lang="en-US" dirty="0" smtClean="0"/>
              <a:t>sets </a:t>
            </a:r>
          </a:p>
          <a:p>
            <a:pPr algn="ctr"/>
            <a:r>
              <a:rPr lang="en-US" dirty="0" smtClean="0"/>
              <a:t>the </a:t>
            </a:r>
            <a:r>
              <a:rPr lang="en-US" dirty="0"/>
              <a:t>foundation for a combined charging system </a:t>
            </a:r>
            <a:r>
              <a:rPr lang="en-US" dirty="0" smtClean="0"/>
              <a:t>for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electric vehicles in Europe and North America</a:t>
            </a:r>
          </a:p>
        </p:txBody>
      </p:sp>
      <p:pic>
        <p:nvPicPr>
          <p:cNvPr id="15" name="Picture 14" descr="white-g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8867" y="101816"/>
            <a:ext cx="676533" cy="69532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8246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155145" y="594735"/>
            <a:ext cx="8316913" cy="404812"/>
          </a:xfrm>
        </p:spPr>
        <p:txBody>
          <a:bodyPr lIns="0"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rgbClr val="00B050"/>
                </a:solidFill>
              </a:rPr>
              <a:t>Relevant Standards for the Charging Interface (Europe and US)</a:t>
            </a:r>
          </a:p>
        </p:txBody>
      </p:sp>
      <p:pic>
        <p:nvPicPr>
          <p:cNvPr id="7" name="Picture 4" descr="Bil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7"/>
          <a:stretch>
            <a:fillRect/>
          </a:stretch>
        </p:blipFill>
        <p:spPr bwMode="auto">
          <a:xfrm rot="621927">
            <a:off x="1078603" y="2853777"/>
            <a:ext cx="670124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392" flipH="1">
            <a:off x="126463" y="5101822"/>
            <a:ext cx="2033073" cy="69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9"/>
          <p:cNvSpPr>
            <a:spLocks noChangeAspect="1" noChangeArrowheads="1"/>
          </p:cNvSpPr>
          <p:nvPr/>
        </p:nvSpPr>
        <p:spPr bwMode="auto">
          <a:xfrm>
            <a:off x="3230563" y="2554288"/>
            <a:ext cx="2265362" cy="1735137"/>
          </a:xfrm>
          <a:prstGeom prst="ellipse">
            <a:avLst/>
          </a:prstGeom>
          <a:noFill/>
          <a:ln w="25400" algn="ctr">
            <a:solidFill>
              <a:srgbClr val="1052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757A7E"/>
              </a:solidFill>
            </a:endParaRPr>
          </a:p>
        </p:txBody>
      </p:sp>
      <p:sp>
        <p:nvSpPr>
          <p:cNvPr id="13" name="Oval 10"/>
          <p:cNvSpPr>
            <a:spLocks noChangeAspect="1" noChangeArrowheads="1"/>
          </p:cNvSpPr>
          <p:nvPr/>
        </p:nvSpPr>
        <p:spPr bwMode="auto">
          <a:xfrm>
            <a:off x="2124075" y="1843088"/>
            <a:ext cx="4471988" cy="3271837"/>
          </a:xfrm>
          <a:prstGeom prst="ellipse">
            <a:avLst/>
          </a:prstGeom>
          <a:noFill/>
          <a:ln w="25400" algn="ctr">
            <a:solidFill>
              <a:srgbClr val="7097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757A7E"/>
              </a:solidFill>
            </a:endParaRPr>
          </a:p>
        </p:txBody>
      </p:sp>
      <p:sp>
        <p:nvSpPr>
          <p:cNvPr id="14" name="Oval 11"/>
          <p:cNvSpPr>
            <a:spLocks noChangeAspect="1" noChangeArrowheads="1"/>
          </p:cNvSpPr>
          <p:nvPr/>
        </p:nvSpPr>
        <p:spPr bwMode="auto">
          <a:xfrm>
            <a:off x="1142999" y="1054878"/>
            <a:ext cx="6418263" cy="4785829"/>
          </a:xfrm>
          <a:prstGeom prst="ellipse">
            <a:avLst/>
          </a:prstGeom>
          <a:noFill/>
          <a:ln w="25400" algn="ctr">
            <a:solidFill>
              <a:srgbClr val="D0DC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757A7E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899693" y="2912642"/>
            <a:ext cx="1006475" cy="24445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0529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62800" rIns="54000" anchor="b" anchorCtr="1"/>
          <a:lstStyle/>
          <a:p>
            <a:r>
              <a:rPr lang="en-US" sz="1400" b="1" dirty="0">
                <a:solidFill>
                  <a:srgbClr val="757A7E"/>
                </a:solidFill>
              </a:rPr>
              <a:t>Connector</a:t>
            </a:r>
          </a:p>
        </p:txBody>
      </p: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4211638" y="2540000"/>
            <a:ext cx="360362" cy="360363"/>
            <a:chOff x="4252701" y="2700032"/>
            <a:chExt cx="307862" cy="360000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4258908" y="2700032"/>
              <a:ext cx="295448" cy="360000"/>
            </a:xfrm>
            <a:prstGeom prst="ellipse">
              <a:avLst/>
            </a:prstGeom>
            <a:solidFill>
              <a:srgbClr val="105292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252701" y="2764897"/>
              <a:ext cx="307862" cy="230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721030" y="2201840"/>
            <a:ext cx="1360625" cy="249144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7097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62800" rIns="54000" anchor="b" anchorCtr="1"/>
          <a:lstStyle/>
          <a:p>
            <a:pPr algn="ctr"/>
            <a:r>
              <a:rPr lang="en-US" sz="1400" b="1" dirty="0">
                <a:solidFill>
                  <a:srgbClr val="757A7E"/>
                </a:solidFill>
              </a:rPr>
              <a:t>Communication</a:t>
            </a:r>
          </a:p>
        </p:txBody>
      </p:sp>
      <p:grpSp>
        <p:nvGrpSpPr>
          <p:cNvPr id="8" name="Gruppieren 3"/>
          <p:cNvGrpSpPr>
            <a:grpSpLocks/>
          </p:cNvGrpSpPr>
          <p:nvPr/>
        </p:nvGrpSpPr>
        <p:grpSpPr bwMode="auto">
          <a:xfrm>
            <a:off x="4222750" y="1831975"/>
            <a:ext cx="360363" cy="360363"/>
            <a:chOff x="4222098" y="1993027"/>
            <a:chExt cx="313469" cy="360000"/>
          </a:xfrm>
        </p:grpSpPr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4228220" y="1993027"/>
              <a:ext cx="301224" cy="360000"/>
            </a:xfrm>
            <a:prstGeom prst="ellipse">
              <a:avLst/>
            </a:prstGeom>
            <a:solidFill>
              <a:srgbClr val="7097BD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endParaRPr lang="en-US">
                <a:solidFill>
                  <a:srgbClr val="757A7E"/>
                </a:solidFill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4222098" y="2057426"/>
              <a:ext cx="313469" cy="23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535362" y="1485900"/>
            <a:ext cx="1712913" cy="23653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D0DC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62800" rIns="54000" anchor="b" anchorCtr="1"/>
          <a:lstStyle/>
          <a:p>
            <a:pPr algn="ctr"/>
            <a:r>
              <a:rPr lang="en-US" sz="1400" b="1" dirty="0">
                <a:solidFill>
                  <a:srgbClr val="757A7E"/>
                </a:solidFill>
              </a:rPr>
              <a:t>Charging </a:t>
            </a:r>
            <a:r>
              <a:rPr lang="en-US" sz="1400" b="1" dirty="0" smtClean="0">
                <a:solidFill>
                  <a:srgbClr val="757A7E"/>
                </a:solidFill>
              </a:rPr>
              <a:t>Topology</a:t>
            </a:r>
            <a:endParaRPr lang="en-US" sz="1400" b="1" dirty="0">
              <a:solidFill>
                <a:srgbClr val="757A7E"/>
              </a:solidFill>
            </a:endParaRPr>
          </a:p>
        </p:txBody>
      </p:sp>
      <p:grpSp>
        <p:nvGrpSpPr>
          <p:cNvPr id="9" name="Gruppieren 2"/>
          <p:cNvGrpSpPr>
            <a:grpSpLocks/>
          </p:cNvGrpSpPr>
          <p:nvPr/>
        </p:nvGrpSpPr>
        <p:grpSpPr bwMode="auto">
          <a:xfrm>
            <a:off x="4221163" y="1125538"/>
            <a:ext cx="360362" cy="360362"/>
            <a:chOff x="4220510" y="1286586"/>
            <a:chExt cx="313469" cy="360000"/>
          </a:xfrm>
        </p:grpSpPr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4226632" y="1286586"/>
              <a:ext cx="301224" cy="360000"/>
            </a:xfrm>
            <a:prstGeom prst="ellipse">
              <a:avLst/>
            </a:prstGeom>
            <a:solidFill>
              <a:srgbClr val="D0DCE8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endParaRPr lang="en-US">
                <a:solidFill>
                  <a:srgbClr val="757A7E"/>
                </a:solidFill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220510" y="1350985"/>
              <a:ext cx="313469" cy="23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rgbClr val="757A7E"/>
                  </a:solidFill>
                </a:rPr>
                <a:t>4</a:t>
              </a:r>
            </a:p>
          </p:txBody>
        </p:sp>
      </p:grp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857379" y="4317196"/>
            <a:ext cx="1355839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>
                <a:solidFill>
                  <a:srgbClr val="757A7E"/>
                </a:solidFill>
              </a:rPr>
              <a:t>ISO/IEC 15118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060700" y="5170488"/>
            <a:ext cx="1150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>
                <a:solidFill>
                  <a:srgbClr val="757A7E"/>
                </a:solidFill>
              </a:rPr>
              <a:t>IEC 61851-21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321774" y="3514580"/>
            <a:ext cx="1081157" cy="30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>
                <a:solidFill>
                  <a:srgbClr val="757A7E"/>
                </a:solidFill>
              </a:rPr>
              <a:t>IEC 62196-1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7698622" y="2784810"/>
            <a:ext cx="1152525" cy="31432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9FBAD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62800" rIns="54000" anchor="b" anchorCtr="1"/>
          <a:lstStyle/>
          <a:p>
            <a:pPr algn="ctr"/>
            <a:r>
              <a:rPr lang="en-US" sz="1400" b="1" dirty="0">
                <a:solidFill>
                  <a:srgbClr val="757A7E"/>
                </a:solidFill>
              </a:rPr>
              <a:t>Safety</a:t>
            </a:r>
          </a:p>
        </p:txBody>
      </p:sp>
      <p:grpSp>
        <p:nvGrpSpPr>
          <p:cNvPr id="10" name="Gruppieren 5"/>
          <p:cNvGrpSpPr>
            <a:grpSpLocks/>
          </p:cNvGrpSpPr>
          <p:nvPr/>
        </p:nvGrpSpPr>
        <p:grpSpPr bwMode="auto">
          <a:xfrm>
            <a:off x="8095497" y="2470485"/>
            <a:ext cx="360363" cy="360362"/>
            <a:chOff x="7865410" y="3978986"/>
            <a:chExt cx="313469" cy="360000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7871532" y="3978986"/>
              <a:ext cx="301224" cy="360000"/>
            </a:xfrm>
            <a:prstGeom prst="ellipse">
              <a:avLst/>
            </a:prstGeom>
            <a:solidFill>
              <a:srgbClr val="9FBAD3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endParaRPr lang="en-US">
                <a:solidFill>
                  <a:srgbClr val="757A7E"/>
                </a:solidFill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7865410" y="4043385"/>
              <a:ext cx="313469" cy="23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7856578" y="3150541"/>
            <a:ext cx="838200" cy="23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 anchorCtr="1">
            <a:spAutoFit/>
          </a:bodyPr>
          <a:lstStyle/>
          <a:p>
            <a:r>
              <a:rPr lang="en-US" sz="1400" b="1" dirty="0">
                <a:solidFill>
                  <a:srgbClr val="757A7E"/>
                </a:solidFill>
              </a:rPr>
              <a:t>IEC 60529</a:t>
            </a: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7855785" y="3621367"/>
            <a:ext cx="838200" cy="23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 anchorCtr="1">
            <a:spAutoFit/>
          </a:bodyPr>
          <a:lstStyle/>
          <a:p>
            <a:r>
              <a:rPr lang="en-US" sz="1400" b="1" dirty="0">
                <a:solidFill>
                  <a:srgbClr val="757A7E"/>
                </a:solidFill>
              </a:rPr>
              <a:t>ISO 6469-3</a:t>
            </a:r>
          </a:p>
        </p:txBody>
      </p:sp>
      <p:pic>
        <p:nvPicPr>
          <p:cNvPr id="36" name="Picture 36" descr="Bil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3" b="-10100"/>
          <a:stretch>
            <a:fillRect/>
          </a:stretch>
        </p:blipFill>
        <p:spPr bwMode="auto">
          <a:xfrm rot="621927">
            <a:off x="979818" y="3436357"/>
            <a:ext cx="669132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917781" y="2366087"/>
            <a:ext cx="117821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J2931/1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2514600" y="2410618"/>
            <a:ext cx="1206151" cy="23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J2847/1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7748628" y="4122400"/>
            <a:ext cx="1054100" cy="131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SAE </a:t>
            </a:r>
            <a:r>
              <a:rPr lang="en-US" sz="1400" b="1" dirty="0" smtClean="0">
                <a:solidFill>
                  <a:srgbClr val="FF0000"/>
                </a:solidFill>
              </a:rPr>
              <a:t>J1766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SAE J2344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SAE J2929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SAE J2578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SAE J2464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SAE J2380</a:t>
            </a: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3833004" y="3263562"/>
            <a:ext cx="111608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10529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r>
              <a:rPr lang="en-US" sz="1400" b="1" dirty="0">
                <a:solidFill>
                  <a:srgbClr val="757A7E"/>
                </a:solidFill>
              </a:rPr>
              <a:t>IEC 62196-2</a:t>
            </a: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4498975" y="3550825"/>
            <a:ext cx="8651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10529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r>
              <a:rPr lang="en-US" sz="1400" b="1" dirty="0">
                <a:solidFill>
                  <a:srgbClr val="757A7E"/>
                </a:solidFill>
              </a:rPr>
              <a:t>IEC 62196-3</a:t>
            </a: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4643437" y="4551362"/>
            <a:ext cx="10080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>
                <a:solidFill>
                  <a:srgbClr val="757A7E"/>
                </a:solidFill>
              </a:rPr>
              <a:t>IEC 61850</a:t>
            </a: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2124075" y="4810125"/>
            <a:ext cx="1146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>
                <a:solidFill>
                  <a:srgbClr val="757A7E"/>
                </a:solidFill>
              </a:rPr>
              <a:t>IEC 61851-1</a:t>
            </a:r>
          </a:p>
        </p:txBody>
      </p:sp>
      <p:sp>
        <p:nvSpPr>
          <p:cNvPr id="44" name="Rectangle 47"/>
          <p:cNvSpPr>
            <a:spLocks noChangeArrowheads="1"/>
          </p:cNvSpPr>
          <p:nvPr/>
        </p:nvSpPr>
        <p:spPr bwMode="auto">
          <a:xfrm>
            <a:off x="7674809" y="3393058"/>
            <a:ext cx="1306281" cy="23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rgbClr val="757A7E"/>
                </a:solidFill>
              </a:rPr>
              <a:t>IEC 60364-7-722</a:t>
            </a: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3809571" y="3970818"/>
            <a:ext cx="100806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SAEJ1772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3107107" y="4520874"/>
            <a:ext cx="1150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>
                <a:solidFill>
                  <a:srgbClr val="757A7E"/>
                </a:solidFill>
              </a:rPr>
              <a:t>IEC 61851-24</a:t>
            </a:r>
          </a:p>
        </p:txBody>
      </p:sp>
      <p:grpSp>
        <p:nvGrpSpPr>
          <p:cNvPr id="16" name="Gruppieren 1"/>
          <p:cNvGrpSpPr>
            <a:grpSpLocks/>
          </p:cNvGrpSpPr>
          <p:nvPr/>
        </p:nvGrpSpPr>
        <p:grpSpPr bwMode="auto">
          <a:xfrm>
            <a:off x="4643437" y="4810125"/>
            <a:ext cx="1984528" cy="598252"/>
            <a:chOff x="4500563" y="5013325"/>
            <a:chExt cx="1983465" cy="598252"/>
          </a:xfrm>
        </p:grpSpPr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4500563" y="5373688"/>
              <a:ext cx="1193688" cy="237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r>
                <a:rPr lang="en-US" sz="1400" b="1" dirty="0">
                  <a:solidFill>
                    <a:srgbClr val="757A7E"/>
                  </a:solidFill>
                </a:rPr>
                <a:t>IEC 61851-22</a:t>
              </a:r>
            </a:p>
          </p:txBody>
        </p: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5333090" y="5013325"/>
              <a:ext cx="1150938" cy="25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r>
                <a:rPr lang="en-US" sz="1400" b="1" dirty="0">
                  <a:solidFill>
                    <a:srgbClr val="757A7E"/>
                  </a:solidFill>
                </a:rPr>
                <a:t>IEC 61851-23</a:t>
              </a:r>
            </a:p>
          </p:txBody>
        </p:sp>
      </p:grp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7722435" y="3863638"/>
            <a:ext cx="10795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>
                <a:solidFill>
                  <a:srgbClr val="757A7E"/>
                </a:solidFill>
              </a:rPr>
              <a:t>ISO 17409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48377" y="5957014"/>
            <a:ext cx="88327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tx1"/>
                </a:solidFill>
              </a:rPr>
              <a:t>Courtesy of Initiative </a:t>
            </a:r>
            <a:r>
              <a:rPr lang="en-US" sz="1100" i="1" dirty="0">
                <a:solidFill>
                  <a:schemeClr val="tx1"/>
                </a:solidFill>
              </a:rPr>
              <a:t>Charging Interface by Audi, BMW, Daimler, Porsche, VW (coordinated by Dr. Heiko </a:t>
            </a:r>
            <a:r>
              <a:rPr lang="en-US" sz="1100" i="1" dirty="0" err="1" smtClean="0">
                <a:solidFill>
                  <a:schemeClr val="tx1"/>
                </a:solidFill>
              </a:rPr>
              <a:t>Dörr,</a:t>
            </a:r>
            <a:r>
              <a:rPr lang="en-US" sz="1100" i="1" dirty="0" err="1" smtClean="0">
                <a:solidFill>
                  <a:schemeClr val="tx1"/>
                </a:solidFill>
                <a:hlinkClick r:id="rId5"/>
              </a:rPr>
              <a:t>heiko.doerr@carmeq.com</a:t>
            </a:r>
            <a:r>
              <a:rPr lang="en-US" sz="1100" i="1" dirty="0" smtClean="0">
                <a:solidFill>
                  <a:schemeClr val="tx1"/>
                </a:solidFill>
              </a:rPr>
              <a:t>)</a:t>
            </a:r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52" name="Rectangle 38"/>
          <p:cNvSpPr>
            <a:spLocks noChangeArrowheads="1"/>
          </p:cNvSpPr>
          <p:nvPr/>
        </p:nvSpPr>
        <p:spPr bwMode="auto">
          <a:xfrm>
            <a:off x="2209800" y="2695162"/>
            <a:ext cx="1136581" cy="24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J2847/2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3" name="Rectangle 38"/>
          <p:cNvSpPr>
            <a:spLocks noChangeArrowheads="1"/>
          </p:cNvSpPr>
          <p:nvPr/>
        </p:nvSpPr>
        <p:spPr bwMode="auto">
          <a:xfrm>
            <a:off x="2124075" y="3063325"/>
            <a:ext cx="1106488" cy="27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J2847/3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4" name="Rectangle 38"/>
          <p:cNvSpPr>
            <a:spLocks noChangeArrowheads="1"/>
          </p:cNvSpPr>
          <p:nvPr/>
        </p:nvSpPr>
        <p:spPr bwMode="auto">
          <a:xfrm>
            <a:off x="2124075" y="3575468"/>
            <a:ext cx="1096682" cy="27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J2847/4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5" name="Rectangle 38"/>
          <p:cNvSpPr>
            <a:spLocks noChangeArrowheads="1"/>
          </p:cNvSpPr>
          <p:nvPr/>
        </p:nvSpPr>
        <p:spPr bwMode="auto">
          <a:xfrm>
            <a:off x="2368970" y="3912365"/>
            <a:ext cx="1126331" cy="26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J2847/5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6" name="Rectangle 38"/>
          <p:cNvSpPr>
            <a:spLocks noChangeArrowheads="1"/>
          </p:cNvSpPr>
          <p:nvPr/>
        </p:nvSpPr>
        <p:spPr bwMode="auto">
          <a:xfrm>
            <a:off x="2585020" y="4214400"/>
            <a:ext cx="114114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J2847/6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7" name="Rectangle 37"/>
          <p:cNvSpPr>
            <a:spLocks noChangeArrowheads="1"/>
          </p:cNvSpPr>
          <p:nvPr/>
        </p:nvSpPr>
        <p:spPr bwMode="auto">
          <a:xfrm>
            <a:off x="5333735" y="2640689"/>
            <a:ext cx="1170252" cy="24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J2931/2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8" name="Rectangle 37"/>
          <p:cNvSpPr>
            <a:spLocks noChangeArrowheads="1"/>
          </p:cNvSpPr>
          <p:nvPr/>
        </p:nvSpPr>
        <p:spPr bwMode="auto">
          <a:xfrm>
            <a:off x="5490139" y="2900363"/>
            <a:ext cx="1092193" cy="30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J2931/3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5476410" y="3334647"/>
            <a:ext cx="1119653" cy="17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J2931/4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0" name="Rectangle 37"/>
          <p:cNvSpPr>
            <a:spLocks noChangeArrowheads="1"/>
          </p:cNvSpPr>
          <p:nvPr/>
        </p:nvSpPr>
        <p:spPr bwMode="auto">
          <a:xfrm>
            <a:off x="5495924" y="3629025"/>
            <a:ext cx="1100139" cy="22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J2931/5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1" name="Rectangle 37"/>
          <p:cNvSpPr>
            <a:spLocks noChangeArrowheads="1"/>
          </p:cNvSpPr>
          <p:nvPr/>
        </p:nvSpPr>
        <p:spPr bwMode="auto">
          <a:xfrm>
            <a:off x="5318813" y="3903023"/>
            <a:ext cx="1196035" cy="24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J2931/6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4968688" y="4187815"/>
            <a:ext cx="121139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J2931/7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 bwMode="auto">
          <a:xfrm>
            <a:off x="1230180" y="0"/>
            <a:ext cx="6435725" cy="7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Technology Enablers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5" name="Round Single Corner Rectangle 64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6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828800" y="1811338"/>
            <a:ext cx="1648487" cy="20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IEEE P2030/.1/.2/.3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185494" y="1801586"/>
            <a:ext cx="1635309" cy="18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IEEE P1547/.1/.2/.3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099594" y="2450984"/>
            <a:ext cx="1422137" cy="18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IEEE P1901/.2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1112837" y="2761172"/>
            <a:ext cx="1206151" cy="23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J2836/1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1029697" y="3497961"/>
            <a:ext cx="1136581" cy="24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J2836/2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3" name="Rectangle 38"/>
          <p:cNvSpPr>
            <a:spLocks noChangeArrowheads="1"/>
          </p:cNvSpPr>
          <p:nvPr/>
        </p:nvSpPr>
        <p:spPr bwMode="auto">
          <a:xfrm>
            <a:off x="1295197" y="4193954"/>
            <a:ext cx="1106488" cy="27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J2836/3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6514848" y="3106372"/>
            <a:ext cx="1096682" cy="27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J2836/4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5" name="Rectangle 38"/>
          <p:cNvSpPr>
            <a:spLocks noChangeArrowheads="1"/>
          </p:cNvSpPr>
          <p:nvPr/>
        </p:nvSpPr>
        <p:spPr bwMode="auto">
          <a:xfrm>
            <a:off x="6434692" y="3777791"/>
            <a:ext cx="1126331" cy="26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J2836/5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6" name="Rectangle 38"/>
          <p:cNvSpPr>
            <a:spLocks noChangeArrowheads="1"/>
          </p:cNvSpPr>
          <p:nvPr/>
        </p:nvSpPr>
        <p:spPr bwMode="auto">
          <a:xfrm>
            <a:off x="6052189" y="4417986"/>
            <a:ext cx="114114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4075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J2836/6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376" y="1493809"/>
            <a:ext cx="1449611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57A7E"/>
                </a:solidFill>
              </a:rPr>
              <a:t>Interoperability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917" y="1815439"/>
            <a:ext cx="1285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J2953/1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2918" y="2091383"/>
            <a:ext cx="1134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SAE J2953/2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0" name="Gruppieren 2"/>
          <p:cNvGrpSpPr>
            <a:grpSpLocks/>
          </p:cNvGrpSpPr>
          <p:nvPr/>
        </p:nvGrpSpPr>
        <p:grpSpPr bwMode="auto">
          <a:xfrm>
            <a:off x="615787" y="1133937"/>
            <a:ext cx="360362" cy="360362"/>
            <a:chOff x="4220510" y="1286586"/>
            <a:chExt cx="313469" cy="360000"/>
          </a:xfrm>
        </p:grpSpPr>
        <p:sp>
          <p:nvSpPr>
            <p:cNvPr id="79" name="Oval 22"/>
            <p:cNvSpPr>
              <a:spLocks noChangeArrowheads="1"/>
            </p:cNvSpPr>
            <p:nvPr/>
          </p:nvSpPr>
          <p:spPr bwMode="auto">
            <a:xfrm>
              <a:off x="4226632" y="1286586"/>
              <a:ext cx="301224" cy="360000"/>
            </a:xfrm>
            <a:prstGeom prst="ellipse">
              <a:avLst/>
            </a:prstGeom>
            <a:solidFill>
              <a:srgbClr val="D0DCE8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/>
            <a:p>
              <a:pPr algn="ctr"/>
              <a:endParaRPr lang="en-US">
                <a:solidFill>
                  <a:srgbClr val="757A7E"/>
                </a:solidFill>
              </a:endParaRPr>
            </a:p>
          </p:txBody>
        </p:sp>
        <p:sp>
          <p:nvSpPr>
            <p:cNvPr id="80" name="Text Box 23"/>
            <p:cNvSpPr txBox="1">
              <a:spLocks noChangeArrowheads="1"/>
            </p:cNvSpPr>
            <p:nvPr/>
          </p:nvSpPr>
          <p:spPr bwMode="auto">
            <a:xfrm>
              <a:off x="4220510" y="1350985"/>
              <a:ext cx="313469" cy="23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200" b="1" dirty="0" smtClean="0">
                  <a:solidFill>
                    <a:srgbClr val="757A7E"/>
                  </a:solidFill>
                </a:rPr>
                <a:t>5</a:t>
              </a:r>
              <a:endParaRPr lang="en-US" sz="1200" b="1" dirty="0">
                <a:solidFill>
                  <a:srgbClr val="757A7E"/>
                </a:solidFill>
              </a:endParaRPr>
            </a:p>
          </p:txBody>
        </p:sp>
      </p:grp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564731" y="4800277"/>
            <a:ext cx="1648487" cy="20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IEEE 80211P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200" y="640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8" name="Picture 77" descr="white-gea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38867" y="101816"/>
            <a:ext cx="676533" cy="69532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8406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514852" y="152400"/>
            <a:ext cx="6435725" cy="51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Content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0" y="476845"/>
            <a:ext cx="9144000" cy="459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lvl="0" indent="0" algn="ctr">
              <a:buNone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</a:br>
            <a:r>
              <a:rPr lang="en-US" sz="2000" b="1" dirty="0">
                <a:solidFill>
                  <a:schemeClr val="tx2"/>
                </a:solidFill>
              </a:rPr>
              <a:t>SAE Standards to Support Electro-Mobility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  <a:p>
            <a:pPr marL="688975" marR="0" lvl="0" indent="-463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>
                <a:tab pos="976313" algn="l"/>
              </a:tabLs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Brief SAE International Overview</a:t>
            </a:r>
          </a:p>
          <a:p>
            <a:pPr marL="688975" marR="0" lvl="1" indent="-463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>
                <a:tab pos="976313" algn="l"/>
              </a:tabLs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Vehicle Electrification – A New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Era of Mobility</a:t>
            </a:r>
            <a:endParaRPr lang="en-GB" sz="2400" b="1" kern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688975" lvl="1" indent="-463550">
              <a:buClr>
                <a:schemeClr val="tx2"/>
              </a:buClr>
              <a:buFont typeface="Wingdings" pitchFamily="2" charset="2"/>
              <a:buChar char="Ø"/>
              <a:tabLst>
                <a:tab pos="976313" algn="l"/>
              </a:tabLst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Vehicle Battery Standards in Development</a:t>
            </a:r>
          </a:p>
          <a:p>
            <a:pPr marL="688975" lvl="1" indent="-463550">
              <a:buClr>
                <a:schemeClr val="tx2"/>
              </a:buClr>
              <a:buFont typeface="Wingdings" pitchFamily="2" charset="2"/>
              <a:buChar char="Ø"/>
              <a:tabLst>
                <a:tab pos="976313" algn="l"/>
              </a:tabLst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Recommended Practices Related to Safety in Development</a:t>
            </a:r>
          </a:p>
          <a:p>
            <a:pPr marL="688975" lvl="1" indent="-463550">
              <a:buClr>
                <a:schemeClr val="tx2"/>
              </a:buClr>
              <a:buFont typeface="Wingdings" pitchFamily="2" charset="2"/>
              <a:buChar char="Ø"/>
              <a:tabLst>
                <a:tab pos="976313" algn="l"/>
              </a:tabLst>
              <a:defRPr/>
            </a:pPr>
            <a:r>
              <a:rPr lang="en-GB" sz="2400" b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Electro Mobility Technology Enablers </a:t>
            </a:r>
          </a:p>
          <a:p>
            <a:pPr marL="688975" lvl="1" indent="-463550">
              <a:buClr>
                <a:schemeClr val="tx2"/>
              </a:buClr>
              <a:buFont typeface="Wingdings" pitchFamily="2" charset="2"/>
              <a:buChar char="Ø"/>
              <a:tabLst>
                <a:tab pos="976313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Conductive and Inductive Charging Interface Standards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Overview</a:t>
            </a:r>
          </a:p>
          <a:p>
            <a:pPr marL="688975" lvl="1" indent="-463550">
              <a:buClr>
                <a:schemeClr val="tx2"/>
              </a:buClr>
              <a:buFont typeface="Wingdings" pitchFamily="2" charset="2"/>
              <a:buChar char="Ø"/>
              <a:tabLst>
                <a:tab pos="976313" algn="l"/>
              </a:tabLst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Other HEV and EV Standards</a:t>
            </a:r>
          </a:p>
          <a:p>
            <a:pPr marL="1089025" lvl="2" indent="-463550">
              <a:buClr>
                <a:schemeClr val="tx2"/>
              </a:buClr>
              <a:buFont typeface="Wingdings" pitchFamily="2" charset="2"/>
              <a:buChar char="Ø"/>
              <a:tabLst>
                <a:tab pos="976313" algn="l"/>
              </a:tabLst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[Not covered here </a:t>
            </a:r>
            <a:r>
              <a:rPr lang="en-US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–Hydrogen Fuel Cell Standard </a:t>
            </a:r>
            <a:r>
              <a:rPr lang="en-US" sz="2000" b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Activities]</a:t>
            </a:r>
            <a:endParaRPr lang="en-US" sz="2000" b="1" kern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688975" marR="0" lvl="1" indent="-463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>
                <a:tab pos="976313" algn="l"/>
              </a:tabLs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Conclusions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 Single Corner Rectangle 9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6403780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</p:txBody>
      </p:sp>
    </p:spTree>
    <p:extLst>
      <p:ext uri="{BB962C8B-B14F-4D97-AF65-F5344CB8AC3E}">
        <p14:creationId xmlns:p14="http://schemas.microsoft.com/office/powerpoint/2010/main" val="5800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0805" y="1048761"/>
            <a:ext cx="6435725" cy="84238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SAE 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Communication Standards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621981" y="1981200"/>
            <a:ext cx="7895495" cy="3596778"/>
            <a:chOff x="615014" y="1344621"/>
            <a:chExt cx="7586367" cy="3305812"/>
          </a:xfrm>
        </p:grpSpPr>
        <p:graphicFrame>
          <p:nvGraphicFramePr>
            <p:cNvPr id="8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0516846"/>
                </p:ext>
              </p:extLst>
            </p:nvPr>
          </p:nvGraphicFramePr>
          <p:xfrm>
            <a:off x="615014" y="1344621"/>
            <a:ext cx="7586367" cy="3305812"/>
          </p:xfrm>
          <a:graphic>
            <a:graphicData uri="http://schemas.openxmlformats.org/drawingml/2006/table">
              <a:tbl>
                <a:tblPr firstRow="1" bandRow="1">
                  <a:tableStyleId>{93296810-A885-4BE3-A3E7-6D5BEEA58F35}</a:tableStyleId>
                </a:tblPr>
                <a:tblGrid>
                  <a:gridCol w="1174898"/>
                  <a:gridCol w="2115114"/>
                  <a:gridCol w="1424152"/>
                  <a:gridCol w="1979407"/>
                  <a:gridCol w="1201924"/>
                </a:tblGrid>
                <a:tr h="475531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SAE J2836 ™</a:t>
                        </a:r>
                      </a:p>
                      <a:p>
                        <a:pPr algn="ctr"/>
                        <a:r>
                          <a:rPr lang="en-US" sz="1600" b="1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Use</a:t>
                        </a:r>
                        <a:r>
                          <a:rPr lang="en-US" sz="1600" b="1" baseline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 cases</a:t>
                        </a:r>
                        <a:endParaRPr lang="en-US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anchor="ctr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Scope</a:t>
                        </a:r>
                        <a:endParaRPr lang="en-US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anchor="ctr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anchor="ctr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Scope</a:t>
                        </a:r>
                        <a:endParaRPr lang="en-US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anchor="ctr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SAE J2847</a:t>
                        </a:r>
                      </a:p>
                      <a:p>
                        <a:pPr algn="ctr"/>
                        <a:r>
                          <a:rPr lang="en-US" sz="1600" b="1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Detailed Info</a:t>
                        </a:r>
                      </a:p>
                      <a:p>
                        <a:pPr algn="ctr"/>
                        <a:r>
                          <a:rPr lang="en-US" sz="1600" b="1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Messages</a:t>
                        </a:r>
                        <a:endParaRPr lang="en-US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anchor="ctr">
                      <a:solidFill>
                        <a:srgbClr val="0070C0"/>
                      </a:solidFill>
                    </a:tcPr>
                  </a:tc>
                </a:tr>
                <a:tr h="37344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0066CC"/>
                          </a:buClr>
                          <a:buSzTx/>
                          <a:buFont typeface="Wingdings" pitchFamily="2" charset="2"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/1</a:t>
                        </a:r>
                        <a:endParaRPr lang="en-US" sz="1600" b="1" i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1" indent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>
                            <a:schemeClr val="tx1"/>
                          </a:buClr>
                        </a:pPr>
                        <a:r>
                          <a:rPr lang="en-US" sz="1600" b="1" i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Utility Programs *</a:t>
                        </a: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endParaRPr lang="en-US" sz="16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1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i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Utility Programs *</a:t>
                        </a: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/1 </a:t>
                        </a:r>
                        <a:endParaRPr lang="en-US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</a:tr>
                <a:tr h="497972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i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/2</a:t>
                        </a:r>
                        <a:endParaRPr lang="en-US" sz="1600" b="1" i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1" indent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>
                            <a:schemeClr val="tx1"/>
                          </a:buClr>
                        </a:pPr>
                        <a:r>
                          <a:rPr lang="en-US" sz="1600" b="1" i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Off-Board Charger  Communications </a:t>
                        </a: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endParaRPr lang="en-US" sz="16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1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i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Off-Board Charger  Communications </a:t>
                        </a: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/2</a:t>
                        </a:r>
                        <a:endParaRPr lang="en-US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</a:tr>
                <a:tr h="39803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i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/3</a:t>
                        </a:r>
                        <a:endParaRPr lang="en-US" sz="16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1" indent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  <a:buClr>
                            <a:schemeClr val="tx1"/>
                          </a:buClr>
                        </a:pPr>
                        <a:r>
                          <a:rPr lang="en-US" sz="1600" b="1" i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Reverse Energy Flow</a:t>
                        </a: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16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1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i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Reverse Energy Flow</a:t>
                        </a: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/3</a:t>
                        </a:r>
                        <a:endParaRPr lang="en-US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</a:tr>
                <a:tr h="36916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i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/4</a:t>
                        </a:r>
                        <a:endParaRPr lang="en-US" sz="16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600" b="1" i="0" kern="120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ea typeface="+mn-ea"/>
                            <a:cs typeface="Calibri" pitchFamily="34" charset="0"/>
                          </a:rPr>
                          <a:t>Diagnostics</a:t>
                        </a:r>
                        <a:endParaRPr lang="en-US" sz="1600" b="1" i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6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i="0" kern="120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ea typeface="+mn-ea"/>
                            <a:cs typeface="Calibri" pitchFamily="34" charset="0"/>
                          </a:rPr>
                          <a:t>Diagnostics</a:t>
                        </a:r>
                        <a:endPara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/4</a:t>
                        </a:r>
                        <a:endParaRPr lang="en-US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</a:tr>
                <a:tr h="40267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i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/5</a:t>
                        </a: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600" b="1" i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Customer and HAN</a:t>
                        </a:r>
                        <a:endParaRPr lang="en-US" sz="1600" b="1" i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endParaRPr lang="en-US" sz="16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i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Customer and HAN</a:t>
                        </a: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/5</a:t>
                        </a:r>
                        <a:endParaRPr lang="en-US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</a:tr>
                <a:tr h="40754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i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/6</a:t>
                        </a: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600" b="1" i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Wireless</a:t>
                        </a:r>
                        <a:r>
                          <a:rPr lang="en-US" sz="1600" b="1" i="0" baseline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 charging</a:t>
                        </a:r>
                        <a:endParaRPr lang="en-US" sz="1600" b="1" i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endParaRPr lang="en-US" sz="16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US" sz="1600" b="1" i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Wireless</a:t>
                        </a:r>
                        <a:r>
                          <a:rPr lang="en-US" sz="1600" b="1" i="0" baseline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 Charging</a:t>
                        </a:r>
                        <a:endParaRPr lang="en-US" sz="1600" b="1" i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b="1" dirty="0" smtClean="0">
                            <a:solidFill>
                              <a:schemeClr val="bg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/6</a:t>
                        </a:r>
                        <a:endParaRPr lang="en-US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9" name="Left-Right Arrow 8"/>
            <p:cNvSpPr/>
            <p:nvPr/>
          </p:nvSpPr>
          <p:spPr bwMode="auto">
            <a:xfrm>
              <a:off x="4276999" y="2390981"/>
              <a:ext cx="585460" cy="197708"/>
            </a:xfrm>
            <a:prstGeom prst="leftRightArrow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Left-Right Arrow 9"/>
            <p:cNvSpPr/>
            <p:nvPr/>
          </p:nvSpPr>
          <p:spPr bwMode="auto">
            <a:xfrm>
              <a:off x="4276999" y="2860421"/>
              <a:ext cx="585460" cy="197708"/>
            </a:xfrm>
            <a:prstGeom prst="leftRightArrow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Left-Right Arrow 10"/>
            <p:cNvSpPr/>
            <p:nvPr/>
          </p:nvSpPr>
          <p:spPr bwMode="auto">
            <a:xfrm>
              <a:off x="4266241" y="3655484"/>
              <a:ext cx="585460" cy="197708"/>
            </a:xfrm>
            <a:prstGeom prst="leftRightArrow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Left-Right Arrow 11"/>
            <p:cNvSpPr/>
            <p:nvPr/>
          </p:nvSpPr>
          <p:spPr bwMode="auto">
            <a:xfrm>
              <a:off x="4276999" y="3286569"/>
              <a:ext cx="585460" cy="197708"/>
            </a:xfrm>
            <a:prstGeom prst="leftRightArrow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Left-Right Arrow 12"/>
            <p:cNvSpPr/>
            <p:nvPr/>
          </p:nvSpPr>
          <p:spPr bwMode="auto">
            <a:xfrm>
              <a:off x="4260853" y="3988404"/>
              <a:ext cx="585460" cy="197708"/>
            </a:xfrm>
            <a:prstGeom prst="leftRightArrow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Left-Right Arrow 13"/>
            <p:cNvSpPr/>
            <p:nvPr/>
          </p:nvSpPr>
          <p:spPr bwMode="auto">
            <a:xfrm>
              <a:off x="4260853" y="4386437"/>
              <a:ext cx="585460" cy="197708"/>
            </a:xfrm>
            <a:prstGeom prst="leftRightArrow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 bwMode="auto">
          <a:xfrm>
            <a:off x="1341108" y="113268"/>
            <a:ext cx="6435725" cy="7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Technology Enablers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7" name="Round Single Corner Rectangle 16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8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73982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J2836/3 </a:t>
            </a:r>
            <a:r>
              <a:rPr lang="en-US" sz="1600" dirty="0"/>
              <a:t>(Reverse Power Flow) use cases </a:t>
            </a:r>
            <a:r>
              <a:rPr lang="en-US" sz="1600" dirty="0" smtClean="0"/>
              <a:t>(WIP) coordinated </a:t>
            </a:r>
            <a:r>
              <a:rPr lang="en-US" sz="1600" dirty="0"/>
              <a:t>with IEEE </a:t>
            </a:r>
            <a:r>
              <a:rPr lang="en-US" sz="1600" dirty="0" smtClean="0"/>
              <a:t>1547.4 </a:t>
            </a:r>
            <a:r>
              <a:rPr lang="en-US" sz="1600" dirty="0"/>
              <a:t>&amp; .8 specs.</a:t>
            </a:r>
          </a:p>
          <a:p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918" y="640378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Picture 19" descr="white-g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8867" y="101816"/>
            <a:ext cx="676533" cy="69532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3921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6435725" cy="8216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SAE 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Communication Standards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361269"/>
              </p:ext>
            </p:extLst>
          </p:nvPr>
        </p:nvGraphicFramePr>
        <p:xfrm>
          <a:off x="762000" y="1600200"/>
          <a:ext cx="7736440" cy="44050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1786"/>
                <a:gridCol w="5664654"/>
              </a:tblGrid>
              <a:tr h="5133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SAE J2931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Scope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572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/1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</a:pPr>
                      <a:r>
                        <a:rPr lang="en-US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Power Line Carrier Communications for Plug-in Electric Vehicles</a:t>
                      </a:r>
                      <a:endParaRPr lang="en-US" sz="1600" b="1" i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3755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/2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In-Band Signaling Communication for Plug-in Electric Vehicles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2967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/3</a:t>
                      </a:r>
                      <a:endParaRPr lang="en-US" sz="1600" b="1" i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PLC Communication for Plug-in Electric Vehicles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98509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/4</a:t>
                      </a:r>
                      <a:endParaRPr lang="en-US" sz="1600" b="1" i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Broadband PLC Communication for Plug-in Electric Vehicles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88837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/5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Telematics Smart Grid Communications between Customers, Plug-In Electric Vehicles (PEV), Energy Service Providers (ESP) and Home Area Networks (HAN)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2515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/6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Digital Communication for Wireless Charging Plug-in Electric Vehicles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994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/7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Security for Plug-in Electric Vehicle Communications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1345257" y="123659"/>
            <a:ext cx="6435725" cy="7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Technology Enablers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0" name="Round Single Corner Rectangle 9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" y="640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white-g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8867" y="101816"/>
            <a:ext cx="676533" cy="69532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781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856307"/>
            <a:ext cx="4776395" cy="336745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65842" y="1050471"/>
            <a:ext cx="3640282" cy="2979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SAE J2954 Standard in Development </a:t>
            </a:r>
          </a:p>
          <a:p>
            <a:pPr marL="342900" lvl="1" indent="-166688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Inductive Charging Technologies</a:t>
            </a:r>
          </a:p>
          <a:p>
            <a:pPr marL="342900" lvl="1" indent="-166688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Wireless Connection</a:t>
            </a:r>
          </a:p>
          <a:p>
            <a:pPr marL="342900" lvl="1" indent="-166688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Power Transfer Communications</a:t>
            </a:r>
          </a:p>
          <a:p>
            <a:pPr marL="342900" lvl="1" indent="-166688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Smart </a:t>
            </a:r>
            <a:r>
              <a:rPr lang="en-US" sz="1800" dirty="0">
                <a:solidFill>
                  <a:schemeClr val="tx2"/>
                </a:solidFill>
              </a:rPr>
              <a:t>Grid Interoperability / </a:t>
            </a:r>
            <a:r>
              <a:rPr lang="en-US" sz="1800" dirty="0" smtClean="0">
                <a:solidFill>
                  <a:schemeClr val="tx2"/>
                </a:solidFill>
              </a:rPr>
              <a:t>Programmability</a:t>
            </a:r>
          </a:p>
          <a:p>
            <a:pPr marL="342900" lvl="1" indent="-166688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Level 2 Charging (3.3 </a:t>
            </a:r>
            <a:r>
              <a:rPr lang="en-US" sz="1800" dirty="0">
                <a:solidFill>
                  <a:schemeClr val="tx2"/>
                </a:solidFill>
              </a:rPr>
              <a:t>kWh)</a:t>
            </a:r>
          </a:p>
          <a:p>
            <a:pPr marL="342900" lvl="1" indent="-166688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Battery System Fault Monitoring</a:t>
            </a:r>
          </a:p>
          <a:p>
            <a:pPr marL="342900" lvl="1" indent="-166688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Automatic Shutdown Capability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75195" y="4114800"/>
            <a:ext cx="404997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-163513">
              <a:buClr>
                <a:srgbClr val="0070C0"/>
              </a:buClr>
              <a:buNone/>
            </a:pPr>
            <a:r>
              <a:rPr lang="en-US" sz="1800" b="1" dirty="0" smtClean="0"/>
              <a:t>Who’s Involved?</a:t>
            </a:r>
          </a:p>
          <a:p>
            <a:pPr indent="-166688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Auto and Commercial Vehicle OEM’s (11)</a:t>
            </a:r>
          </a:p>
          <a:p>
            <a:pPr indent="-166688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Automotive Suppliers</a:t>
            </a:r>
          </a:p>
          <a:p>
            <a:pPr indent="-166688">
              <a:spcBef>
                <a:spcPts val="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Organizations (laboratories, government agencies, universities, SDO’s, power companies)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31210" y="4253840"/>
            <a:ext cx="3810000" cy="18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-163513">
              <a:buClr>
                <a:srgbClr val="0070C0"/>
              </a:buClr>
              <a:buNone/>
            </a:pPr>
            <a:r>
              <a:rPr lang="en-US" sz="1800" b="1" dirty="0" smtClean="0"/>
              <a:t>Potential Charging Locations:</a:t>
            </a:r>
          </a:p>
          <a:p>
            <a:pPr marL="404813" lvl="1" indent="-17621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Residential</a:t>
            </a:r>
          </a:p>
          <a:p>
            <a:pPr marL="404813" lvl="1" indent="-17621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Public</a:t>
            </a:r>
          </a:p>
          <a:p>
            <a:pPr marL="404813" lvl="1" indent="-17621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On-Road</a:t>
            </a:r>
          </a:p>
          <a:p>
            <a:pPr marL="404813" lvl="2" indent="-17621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Static (parking lots, curb side)</a:t>
            </a:r>
          </a:p>
          <a:p>
            <a:pPr marL="404813" lvl="2" indent="-17621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Dynamic (embedded in roadway)</a:t>
            </a:r>
          </a:p>
        </p:txBody>
      </p:sp>
      <p:sp>
        <p:nvSpPr>
          <p:cNvPr id="13" name="Title 9"/>
          <p:cNvSpPr txBox="1">
            <a:spLocks/>
          </p:cNvSpPr>
          <p:nvPr/>
        </p:nvSpPr>
        <p:spPr bwMode="auto">
          <a:xfrm>
            <a:off x="2236210" y="241408"/>
            <a:ext cx="5723227" cy="50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Technology Enablers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667000"/>
            <a:ext cx="4783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Wireless </a:t>
            </a:r>
            <a:r>
              <a:rPr lang="en-US" sz="2400" b="1" dirty="0">
                <a:solidFill>
                  <a:srgbClr val="00B050"/>
                </a:solidFill>
              </a:rPr>
              <a:t>Charging of EV’s &amp; PHEV’s</a:t>
            </a:r>
            <a:endParaRPr lang="en-US" sz="2400" dirty="0"/>
          </a:p>
        </p:txBody>
      </p:sp>
      <p:sp>
        <p:nvSpPr>
          <p:cNvPr id="16" name="Round Single Corner Rectangle 15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7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" y="640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white-g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8867" y="101816"/>
            <a:ext cx="676533" cy="69532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7232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82160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Other Supporting SAE EV, HEV, and PHEV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Standards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361269"/>
              </p:ext>
            </p:extLst>
          </p:nvPr>
        </p:nvGraphicFramePr>
        <p:xfrm>
          <a:off x="762000" y="1371600"/>
          <a:ext cx="7736440" cy="4780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1786"/>
                <a:gridCol w="5664654"/>
              </a:tblGrid>
              <a:tr h="5133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SAE JXXXX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Scope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572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1711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</a:pPr>
                      <a:r>
                        <a:rPr lang="en-US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Recommended Practice for Measuring</a:t>
                      </a:r>
                      <a:r>
                        <a:rPr lang="en-US" sz="16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the Exhaust Emissions and Fuel Economy of Hybrid-Electric Vehicles, Including Plug-In Hybrid Vehicles</a:t>
                      </a:r>
                      <a:endParaRPr lang="en-US" sz="1600" b="1" i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3755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2344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Guidelines for Electric Vehicle</a:t>
                      </a:r>
                      <a:r>
                        <a:rPr lang="en-US" sz="1600" b="1" i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Safety</a:t>
                      </a:r>
                      <a:endParaRPr lang="en-US" sz="1600" b="1" i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3755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2894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Power Quality Requirements</a:t>
                      </a:r>
                      <a:r>
                        <a:rPr lang="en-US" sz="1600" b="1" i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for Plug-in Electric Vehicle Chargers – in ballot.</a:t>
                      </a:r>
                      <a:endParaRPr lang="en-US" sz="1600" b="1" i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2967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1715</a:t>
                      </a:r>
                      <a:endParaRPr lang="en-US" sz="1600" b="1" i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Hybrid Electric (HEV) &amp; Electric Vehicle</a:t>
                      </a:r>
                      <a:r>
                        <a:rPr lang="en-US" sz="1600" b="1" i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EV) Terminology – 2008 version – revision in progress.</a:t>
                      </a:r>
                      <a:endParaRPr lang="en-US" sz="1600" b="1" i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98509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1773</a:t>
                      </a:r>
                      <a:endParaRPr lang="en-US" sz="1600" b="1" i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SAE Electric Vehicle Inductively Coupled Charging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88837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2907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Power Rating Method for Automotive Electric Propulsion Motor and Power Electronics Sub-System – defined; work not started.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2515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2908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Power Rating Method for Hybrid</a:t>
                      </a:r>
                      <a:r>
                        <a:rPr lang="en-US" sz="1600" b="1" i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-Electric and Battery Electric Vehicle Propulsion – defined; work not started.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1345257" y="123659"/>
            <a:ext cx="6435725" cy="7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Technology Enablers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0" name="Round Single Corner Rectangle 9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" y="640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white-g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8867" y="101816"/>
            <a:ext cx="676533" cy="69532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781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514852" y="152400"/>
            <a:ext cx="6435725" cy="51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Conclusions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0" y="476845"/>
            <a:ext cx="9144000" cy="40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lvl="0" indent="0" algn="ctr">
              <a:buNone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en-US" sz="2000" b="1" dirty="0">
                <a:solidFill>
                  <a:schemeClr val="tx2"/>
                </a:solidFill>
              </a:rPr>
              <a:t>SAE Standards to Support </a:t>
            </a:r>
            <a:r>
              <a:rPr lang="en-US" sz="2000" b="1" dirty="0" smtClean="0">
                <a:solidFill>
                  <a:schemeClr val="tx2"/>
                </a:solidFill>
              </a:rPr>
              <a:t>Electro-Mobility</a:t>
            </a:r>
          </a:p>
          <a:p>
            <a:pPr marL="0" lvl="0" indent="0" algn="ctr">
              <a:buNone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  <a:p>
            <a:pPr marL="0" lvl="0" indent="0" algn="ctr">
              <a:buNone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  <a:p>
            <a:pPr marL="688975" marR="0" lvl="0" indent="-463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>
                <a:tab pos="976313" algn="l"/>
              </a:tabLst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SAE Standards to support Electro-Mobility</a:t>
            </a:r>
            <a:r>
              <a:rPr kumimoji="0" lang="en-GB" sz="24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(Finished or in Development) include:</a:t>
            </a:r>
            <a:endParaRPr kumimoji="0" lang="en-GB" sz="24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1089025" lvl="2" indent="-463550">
              <a:buClr>
                <a:schemeClr val="tx2"/>
              </a:buClr>
              <a:buFont typeface="Wingdings" pitchFamily="2" charset="2"/>
              <a:buChar char="Ø"/>
              <a:tabLst>
                <a:tab pos="976313" algn="l"/>
              </a:tabLst>
              <a:defRPr/>
            </a:pPr>
            <a:r>
              <a:rPr lang="en-US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Vehicle Battery Standards - in Development</a:t>
            </a:r>
          </a:p>
          <a:p>
            <a:pPr marL="1089025" lvl="2" indent="-463550">
              <a:buClr>
                <a:schemeClr val="tx2"/>
              </a:buClr>
              <a:buFont typeface="Wingdings" pitchFamily="2" charset="2"/>
              <a:buChar char="Ø"/>
              <a:tabLst>
                <a:tab pos="976313" algn="l"/>
              </a:tabLst>
              <a:defRPr/>
            </a:pPr>
            <a:r>
              <a:rPr lang="en-US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Recommended Practices for Responders and Safety - in Development</a:t>
            </a:r>
          </a:p>
          <a:p>
            <a:pPr marL="1089025" lvl="2" indent="-463550">
              <a:buClr>
                <a:schemeClr val="tx2"/>
              </a:buClr>
              <a:buFont typeface="Wingdings" pitchFamily="2" charset="2"/>
              <a:buChar char="Ø"/>
              <a:tabLst>
                <a:tab pos="976313" algn="l"/>
              </a:tabLst>
              <a:defRPr/>
            </a:pPr>
            <a:r>
              <a:rPr lang="en-GB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Electro Mobility Technology Enablers </a:t>
            </a:r>
          </a:p>
          <a:p>
            <a:pPr marL="1089025" lvl="2" indent="-463550">
              <a:buClr>
                <a:schemeClr val="tx2"/>
              </a:buClr>
              <a:buFont typeface="Wingdings" pitchFamily="2" charset="2"/>
              <a:buChar char="Ø"/>
              <a:tabLst>
                <a:tab pos="976313" algn="l"/>
              </a:tabLst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Conductive and Wireless Charging Interface Standards</a:t>
            </a:r>
            <a:endParaRPr kumimoji="0" lang="en-GB" sz="20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1089025" lvl="2" indent="-463550">
              <a:buClr>
                <a:schemeClr val="tx2"/>
              </a:buClr>
              <a:buFont typeface="Wingdings" pitchFamily="2" charset="2"/>
              <a:buChar char="Ø"/>
              <a:tabLst>
                <a:tab pos="976313" algn="l"/>
              </a:tabLst>
              <a:defRPr/>
            </a:pPr>
            <a:r>
              <a:rPr lang="en-US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Other HEV and EV Standards</a:t>
            </a:r>
          </a:p>
        </p:txBody>
      </p:sp>
      <p:sp>
        <p:nvSpPr>
          <p:cNvPr id="10" name="Round Single Corner Rectangle 9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6403780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</p:txBody>
      </p:sp>
    </p:spTree>
    <p:extLst>
      <p:ext uri="{BB962C8B-B14F-4D97-AF65-F5344CB8AC3E}">
        <p14:creationId xmlns:p14="http://schemas.microsoft.com/office/powerpoint/2010/main" val="5800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434582" y="1391560"/>
            <a:ext cx="6435725" cy="66584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SAE Contacts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tractor wheel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354154"/>
            <a:ext cx="1295400" cy="8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ar wheel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45" y="358916"/>
            <a:ext cx="129540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motorcycle-wheel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45" y="358916"/>
            <a:ext cx="129540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truck-wheel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45" y="358916"/>
            <a:ext cx="129540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snowmobile-wheel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45" y="358916"/>
            <a:ext cx="129540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45" y="358916"/>
            <a:ext cx="1295400" cy="86276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5613" y="2057400"/>
            <a:ext cx="8226425" cy="354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q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endParaRPr lang="en-US" sz="1800" b="1" u="sng" dirty="0" smtClean="0"/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800" b="1" u="sng" dirty="0" smtClean="0"/>
              <a:t>Keith Wilson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800" dirty="0" smtClean="0"/>
              <a:t>Technical Project Manager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800" b="1" dirty="0" smtClean="0"/>
              <a:t>SAE International – Global Ground Vehicle Standards</a:t>
            </a:r>
            <a:endParaRPr lang="en-US" sz="1800" dirty="0" smtClean="0"/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800" dirty="0" smtClean="0"/>
              <a:t>755 W. Big Beaver, Suite 1600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800" dirty="0" smtClean="0"/>
              <a:t>Troy, MI 48084-4903 USA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800" dirty="0" smtClean="0"/>
              <a:t>Office: 248.273.2470 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800" dirty="0" smtClean="0"/>
              <a:t>email: </a:t>
            </a:r>
            <a:r>
              <a:rPr lang="en-US" sz="1800" dirty="0" smtClean="0">
                <a:hlinkClick r:id="rId9"/>
              </a:rPr>
              <a:t>kwilson@sae.org</a:t>
            </a:r>
            <a:endParaRPr lang="en-US" sz="1800" dirty="0" smtClean="0"/>
          </a:p>
          <a:p>
            <a:pPr marL="0" indent="0" algn="ctr">
              <a:buFont typeface="Wingdings" pitchFamily="2" charset="2"/>
              <a:buNone/>
            </a:pPr>
            <a:endParaRPr lang="en-US" sz="2400" dirty="0" smtClean="0"/>
          </a:p>
          <a:p>
            <a:pPr marL="0" indent="0" algn="ctr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14" name="Round Single Corner Rectangle 13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5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200" y="640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41910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5575452"/>
              </p:ext>
            </p:extLst>
          </p:nvPr>
        </p:nvGraphicFramePr>
        <p:xfrm>
          <a:off x="1311619" y="1204409"/>
          <a:ext cx="6520761" cy="503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ound Single Corner Rectangle 10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3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6403780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412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Standards is Our Business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C:\Documents and Settings\jackp\Local Settings\Temporary Internet Files\Content.IE5\F14101RR\MC910216337[1]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495" y="1139722"/>
            <a:ext cx="8271505" cy="464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899557" y="63500"/>
            <a:ext cx="6037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2"/>
                </a:solidFill>
                <a:cs typeface="HelveticaNeueLT Std Med Cn"/>
              </a:rPr>
              <a:t>SAE International Today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256" y="4947197"/>
            <a:ext cx="6992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/>
                </a:solidFill>
                <a:cs typeface="HelveticaNeueLT Std Med Cn"/>
              </a:rPr>
              <a:t>Global Influence: </a:t>
            </a:r>
          </a:p>
          <a:p>
            <a:pPr marL="631825" indent="-282575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cs typeface="HelveticaNeueLT Std Med Cn"/>
              </a:rPr>
              <a:t>128,000 </a:t>
            </a:r>
            <a:r>
              <a:rPr lang="en-US" sz="2000" b="1" dirty="0">
                <a:solidFill>
                  <a:schemeClr val="tx2"/>
                </a:solidFill>
                <a:cs typeface="HelveticaNeueLT Std Med Cn"/>
              </a:rPr>
              <a:t>Members From Over 100 </a:t>
            </a:r>
            <a:r>
              <a:rPr lang="en-US" sz="2000" b="1" dirty="0" smtClean="0">
                <a:solidFill>
                  <a:schemeClr val="tx2"/>
                </a:solidFill>
                <a:cs typeface="HelveticaNeueLT Std Med Cn"/>
              </a:rPr>
              <a:t>Nations</a:t>
            </a:r>
          </a:p>
          <a:p>
            <a:pPr marL="631825" indent="-282575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cs typeface="HelveticaNeueLT Std Med Cn"/>
              </a:rPr>
              <a:t>SAE Committee members represent </a:t>
            </a:r>
            <a:r>
              <a:rPr lang="en-US" sz="2000" b="1" dirty="0" smtClean="0">
                <a:solidFill>
                  <a:schemeClr val="tx2"/>
                </a:solidFill>
                <a:cs typeface="HelveticaNeueLT Std Med Cn"/>
              </a:rPr>
              <a:t>51 </a:t>
            </a:r>
            <a:r>
              <a:rPr lang="en-US" sz="2000" b="1" dirty="0">
                <a:solidFill>
                  <a:schemeClr val="tx2"/>
                </a:solidFill>
                <a:cs typeface="HelveticaNeueLT Std Med Cn"/>
              </a:rPr>
              <a:t>countries</a:t>
            </a:r>
          </a:p>
          <a:p>
            <a:pPr marL="631825" indent="-282575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cs typeface="HelveticaNeueLT Std Med Cn"/>
              </a:rPr>
              <a:t>SAE Standards Referenced </a:t>
            </a:r>
            <a:r>
              <a:rPr lang="en-US" sz="2000" b="1" dirty="0">
                <a:solidFill>
                  <a:schemeClr val="tx2"/>
                </a:solidFill>
                <a:cs typeface="HelveticaNeueLT Std Med Cn"/>
              </a:rPr>
              <a:t>in countries all over the world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750" y="571468"/>
            <a:ext cx="1335356" cy="954107"/>
          </a:xfrm>
          <a:prstGeom prst="rect">
            <a:avLst/>
          </a:prstGeom>
          <a:noFill/>
        </p:spPr>
        <p:txBody>
          <a:bodyPr wrap="square" tIns="45720" rIns="0" bIns="4572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  <a:t>40 SAE references </a:t>
            </a:r>
            <a:r>
              <a:rPr lang="en-US" sz="1400" dirty="0">
                <a:solidFill>
                  <a:schemeClr val="tx2"/>
                </a:solidFill>
                <a:latin typeface="HelveticaNeue Condensed"/>
                <a:cs typeface="HelveticaNeue Condensed"/>
              </a:rPr>
              <a:t>in Canadian regulations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" y="3170832"/>
            <a:ext cx="2631091" cy="738664"/>
          </a:xfrm>
          <a:prstGeom prst="rect">
            <a:avLst/>
          </a:prstGeom>
          <a:noFill/>
        </p:spPr>
        <p:txBody>
          <a:bodyPr wrap="square" tIns="45720" rIns="0" bIns="4572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  <a:t>293 SAE </a:t>
            </a:r>
            <a:r>
              <a:rPr lang="en-US" sz="1400" dirty="0" smtClean="0">
                <a:solidFill>
                  <a:schemeClr val="tx2"/>
                </a:solidFill>
                <a:latin typeface="Helvetica Neue"/>
                <a:cs typeface="Helvetica Neue"/>
              </a:rPr>
              <a:t>references</a:t>
            </a:r>
            <a:br>
              <a:rPr lang="en-US" sz="1400" dirty="0" smtClean="0">
                <a:solidFill>
                  <a:schemeClr val="tx2"/>
                </a:solidFill>
                <a:latin typeface="Helvetica Neue"/>
                <a:cs typeface="Helvetica Neue"/>
              </a:rPr>
            </a:br>
            <a: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  <a:t>in US regulations </a:t>
            </a:r>
            <a:b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</a:br>
            <a: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  <a:t>(93 Unique Standards)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9507" y="914400"/>
            <a:ext cx="4568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2"/>
                </a:solidFill>
                <a:latin typeface="HelveticaNeue Condensed"/>
                <a:cs typeface="HelveticaNeue Condensed"/>
              </a:rPr>
              <a:t>78 </a:t>
            </a:r>
            <a: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  <a:t>SAE references </a:t>
            </a:r>
            <a:r>
              <a:rPr lang="en-US" sz="1400" dirty="0">
                <a:solidFill>
                  <a:schemeClr val="tx2"/>
                </a:solidFill>
                <a:latin typeface="HelveticaNeue Condensed"/>
                <a:cs typeface="HelveticaNeue Condensed"/>
              </a:rPr>
              <a:t>in ISO </a:t>
            </a:r>
            <a: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  <a:t>regulations</a:t>
            </a:r>
            <a:endParaRPr lang="en-US" sz="1400" dirty="0">
              <a:solidFill>
                <a:schemeClr val="tx2"/>
              </a:solidFill>
              <a:latin typeface="HelveticaNeue Condensed"/>
              <a:cs typeface="HelveticaNeue Condensed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2"/>
                </a:solidFill>
                <a:latin typeface="HelveticaNeue Condensed"/>
                <a:cs typeface="HelveticaNeue Condensed"/>
              </a:rPr>
              <a:t>27 </a:t>
            </a:r>
            <a: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  <a:t>SAE references </a:t>
            </a:r>
            <a:r>
              <a:rPr lang="en-US" sz="1400" dirty="0">
                <a:solidFill>
                  <a:schemeClr val="tx2"/>
                </a:solidFill>
                <a:latin typeface="HelveticaNeue Condensed"/>
                <a:cs typeface="HelveticaNeue Condensed"/>
              </a:rPr>
              <a:t>in </a:t>
            </a:r>
            <a: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  <a:t>UNECE regulations</a:t>
            </a:r>
            <a:endParaRPr lang="en-US" sz="1400" dirty="0">
              <a:solidFill>
                <a:schemeClr val="tx2"/>
              </a:solidFill>
              <a:latin typeface="HelveticaNeue Condensed"/>
              <a:cs typeface="HelveticaNeue Condensed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2"/>
                </a:solidFill>
                <a:latin typeface="HelveticaNeue Condensed"/>
                <a:cs typeface="HelveticaNeue Condensed"/>
              </a:rPr>
              <a:t>25 </a:t>
            </a:r>
            <a: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  <a:t>SAE references </a:t>
            </a:r>
            <a:r>
              <a:rPr lang="en-US" sz="1400" dirty="0">
                <a:solidFill>
                  <a:schemeClr val="tx2"/>
                </a:solidFill>
                <a:latin typeface="HelveticaNeue Condensed"/>
                <a:cs typeface="HelveticaNeue Condensed"/>
              </a:rPr>
              <a:t>in </a:t>
            </a:r>
            <a: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  <a:t>Global </a:t>
            </a:r>
            <a:r>
              <a:rPr lang="en-US" sz="1400" dirty="0">
                <a:solidFill>
                  <a:schemeClr val="tx2"/>
                </a:solidFill>
                <a:latin typeface="HelveticaNeue Condensed"/>
                <a:cs typeface="HelveticaNeue Condensed"/>
              </a:rPr>
              <a:t>Technical Regulations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1652" y="3063111"/>
            <a:ext cx="1602348" cy="738664"/>
          </a:xfrm>
          <a:prstGeom prst="rect">
            <a:avLst/>
          </a:prstGeom>
          <a:noFill/>
        </p:spPr>
        <p:txBody>
          <a:bodyPr wrap="square" tIns="45720" rIns="0" bIns="4572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2"/>
                </a:solidFill>
                <a:latin typeface="HelveticaNeue Condensed"/>
                <a:cs typeface="HelveticaNeue Condensed"/>
              </a:rPr>
              <a:t>9 </a:t>
            </a:r>
            <a: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  <a:t>SAE references </a:t>
            </a:r>
            <a:r>
              <a:rPr lang="en-US" sz="1400" dirty="0">
                <a:solidFill>
                  <a:schemeClr val="tx2"/>
                </a:solidFill>
                <a:latin typeface="HelveticaNeue Condensed"/>
                <a:cs typeface="HelveticaNeue Condensed"/>
              </a:rPr>
              <a:t>in Japan’s regulations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2582" y="4693337"/>
            <a:ext cx="2031433" cy="738664"/>
          </a:xfrm>
          <a:prstGeom prst="rect">
            <a:avLst/>
          </a:prstGeom>
          <a:noFill/>
        </p:spPr>
        <p:txBody>
          <a:bodyPr wrap="square" tIns="45720" rIns="0" bIns="4572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2"/>
                </a:solidFill>
                <a:latin typeface="HelveticaNeue Condensed"/>
                <a:cs typeface="HelveticaNeue Condensed"/>
              </a:rPr>
              <a:t>37 SAE </a:t>
            </a:r>
            <a: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  <a:t>references</a:t>
            </a:r>
            <a:b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</a:br>
            <a: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  <a:t>in  Australian</a:t>
            </a:r>
            <a:b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</a:br>
            <a:r>
              <a:rPr lang="en-US" sz="1400" dirty="0" smtClean="0">
                <a:solidFill>
                  <a:schemeClr val="tx2"/>
                </a:solidFill>
                <a:latin typeface="HelveticaNeue Condensed"/>
                <a:cs typeface="HelveticaNeue Condensed"/>
              </a:rPr>
              <a:t>regulations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9" name="Round Single Corner Rectangle 18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200" y="640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403828" y="4183979"/>
            <a:ext cx="211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Vehicle-to-Vehicle (V2V)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33338"/>
            <a:ext cx="8551863" cy="901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9900"/>
                </a:solidFill>
              </a:rPr>
              <a:t>New Era of Mobility</a:t>
            </a:r>
            <a:endParaRPr lang="en-US" sz="4000" b="1" dirty="0">
              <a:solidFill>
                <a:srgbClr val="0099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838" y="868149"/>
            <a:ext cx="8963024" cy="13629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22250" y="838200"/>
            <a:ext cx="678815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950" indent="-2349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10000"/>
            </a:pPr>
            <a:r>
              <a:rPr lang="en-US" b="1" dirty="0">
                <a:solidFill>
                  <a:srgbClr val="FFFFFF"/>
                </a:solidFill>
              </a:rPr>
              <a:t>Converging Technologies:</a:t>
            </a:r>
          </a:p>
          <a:p>
            <a:pPr marL="234950" indent="-2349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Electrified Automobile</a:t>
            </a:r>
            <a:endParaRPr lang="en-US" b="1" dirty="0">
              <a:solidFill>
                <a:srgbClr val="FFFFFF"/>
              </a:solidFill>
            </a:endParaRPr>
          </a:p>
          <a:p>
            <a:pPr marL="234950" indent="-2349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Electric Smart Grid</a:t>
            </a:r>
            <a:endParaRPr lang="en-US" b="1" dirty="0">
              <a:solidFill>
                <a:srgbClr val="FFFFFF"/>
              </a:solidFill>
            </a:endParaRPr>
          </a:p>
          <a:p>
            <a:pPr marL="234950" indent="-2349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10000"/>
              <a:buFont typeface="Arial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Connected/Autonomous Vehicle</a:t>
            </a:r>
          </a:p>
        </p:txBody>
      </p:sp>
      <p:pic>
        <p:nvPicPr>
          <p:cNvPr id="15" name="Picture 14" descr="magna-greenIcon.png"/>
          <p:cNvPicPr>
            <a:picLocks noChangeAspect="1"/>
          </p:cNvPicPr>
          <p:nvPr/>
        </p:nvPicPr>
        <p:blipFill>
          <a:blip r:embed="rId3" cstate="print">
            <a:grayscl/>
            <a:lum bright="40000" contrast="40000"/>
          </a:blip>
          <a:stretch>
            <a:fillRect/>
          </a:stretch>
        </p:blipFill>
        <p:spPr>
          <a:xfrm>
            <a:off x="8153400" y="1143000"/>
            <a:ext cx="685800" cy="685800"/>
          </a:xfrm>
          <a:prstGeom prst="rect">
            <a:avLst/>
          </a:prstGeom>
        </p:spPr>
      </p:pic>
      <p:pic>
        <p:nvPicPr>
          <p:cNvPr id="16" name="Picture 15" descr="FocusElectric_63_tra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8911" y="4807387"/>
            <a:ext cx="2739589" cy="15102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52927" y="4165198"/>
            <a:ext cx="285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Vehicle-to-Infrastructure (V2I)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2377" y="4077514"/>
            <a:ext cx="197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Vehicle-to-Devices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ound Single Corner Rectangle 18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200" y="640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1" name="Content Placeholder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27" y="2397279"/>
            <a:ext cx="2880360" cy="1600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53" y="2389733"/>
            <a:ext cx="2893943" cy="16077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89733"/>
            <a:ext cx="2893942" cy="16077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14" y="4967946"/>
            <a:ext cx="738163" cy="12251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3157755" y="464973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Vehicle-to-Grid (V2G)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 t="6724" b="4446"/>
          <a:stretch>
            <a:fillRect/>
          </a:stretch>
        </p:blipFill>
        <p:spPr bwMode="auto">
          <a:xfrm>
            <a:off x="6810561" y="5084612"/>
            <a:ext cx="23606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7161"/>
            <a:ext cx="6705600" cy="14858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075" y="711485"/>
            <a:ext cx="601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Challenges:</a:t>
            </a:r>
          </a:p>
          <a:p>
            <a:pPr marL="398463" indent="-1651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Consumer Needs</a:t>
            </a:r>
            <a:endParaRPr lang="en-US" b="1" dirty="0">
              <a:solidFill>
                <a:srgbClr val="FFFFFF"/>
              </a:solidFill>
            </a:endParaRPr>
          </a:p>
          <a:p>
            <a:pPr marL="398463" indent="-1651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Technology</a:t>
            </a:r>
            <a:endParaRPr lang="en-US" b="1" dirty="0">
              <a:solidFill>
                <a:srgbClr val="FFFFFF"/>
              </a:solidFill>
            </a:endParaRPr>
          </a:p>
          <a:p>
            <a:pPr marL="398463" indent="-1651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New Infrastructures</a:t>
            </a:r>
            <a:endParaRPr lang="en-US" b="1" dirty="0">
              <a:solidFill>
                <a:srgbClr val="FFFFFF"/>
              </a:solidFill>
            </a:endParaRPr>
          </a:p>
          <a:p>
            <a:pPr marL="398463" indent="-1651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Governmental Regulations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0" name="Picture 9" descr="rubiks-green.png"/>
          <p:cNvPicPr>
            <a:picLocks noChangeAspect="1"/>
          </p:cNvPicPr>
          <p:nvPr/>
        </p:nvPicPr>
        <p:blipFill>
          <a:blip r:embed="rId4" cstate="print"/>
          <a:srcRect b="3077"/>
          <a:stretch>
            <a:fillRect/>
          </a:stretch>
        </p:blipFill>
        <p:spPr>
          <a:xfrm>
            <a:off x="685800" y="1777512"/>
            <a:ext cx="4800600" cy="4652889"/>
          </a:xfrm>
          <a:prstGeom prst="rect">
            <a:avLst/>
          </a:prstGeom>
        </p:spPr>
      </p:pic>
      <p:sp>
        <p:nvSpPr>
          <p:cNvPr id="11" name="Title 20"/>
          <p:cNvSpPr txBox="1">
            <a:spLocks/>
          </p:cNvSpPr>
          <p:nvPr/>
        </p:nvSpPr>
        <p:spPr>
          <a:xfrm>
            <a:off x="-88135" y="75186"/>
            <a:ext cx="89916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GB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Future of Electrification - </a:t>
            </a: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Successful Implementation</a:t>
            </a:r>
            <a:endParaRPr lang="en-GB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Fotolia_13331245_S.jpg"/>
          <p:cNvPicPr>
            <a:picLocks noChangeAspect="1"/>
          </p:cNvPicPr>
          <p:nvPr/>
        </p:nvPicPr>
        <p:blipFill>
          <a:blip r:embed="rId5" cstate="print"/>
          <a:srcRect b="10534"/>
          <a:stretch>
            <a:fillRect/>
          </a:stretch>
        </p:blipFill>
        <p:spPr>
          <a:xfrm>
            <a:off x="6781800" y="637161"/>
            <a:ext cx="2362200" cy="14859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 t="10717"/>
          <a:stretch>
            <a:fillRect/>
          </a:stretch>
        </p:blipFill>
        <p:spPr bwMode="auto">
          <a:xfrm>
            <a:off x="6781801" y="3777469"/>
            <a:ext cx="2368296" cy="126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69" y="2152764"/>
            <a:ext cx="2385224" cy="158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 Single Corner Rectangle 18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200" y="640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299" y="5337672"/>
            <a:ext cx="6435725" cy="86369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Is it going to work?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Every time? All the time?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0" y="952047"/>
            <a:ext cx="3728898" cy="5228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Calibri" pitchFamily="34" charset="0"/>
              </a:rPr>
              <a:t>SAE J2953 </a:t>
            </a: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– “Plug-In Electric Vehicle (PEV) Interoperability with Electric Vehicle Supply Equipment (EVSE</a:t>
            </a: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)” – Work in Progress</a:t>
            </a:r>
            <a:endParaRPr lang="en-US" sz="1600" dirty="0">
              <a:solidFill>
                <a:srgbClr val="000000"/>
              </a:solidFill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cs typeface="Calibri" pitchFamily="34" charset="0"/>
              </a:rPr>
              <a:t>Government/Industry </a:t>
            </a:r>
            <a:r>
              <a:rPr lang="en-US" sz="1600" b="1" dirty="0">
                <a:solidFill>
                  <a:srgbClr val="000000"/>
                </a:solidFill>
                <a:cs typeface="Calibri" pitchFamily="34" charset="0"/>
              </a:rPr>
              <a:t>Research Project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DOE Project: Advanced </a:t>
            </a: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Vehicle Testing and Evaluation - Infrastructure Test and </a:t>
            </a: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Evaluation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cs typeface="Calibri" pitchFamily="34" charset="0"/>
            </a:endParaRPr>
          </a:p>
          <a:p>
            <a:pPr fontAlgn="base"/>
            <a:r>
              <a:rPr lang="en-US" sz="1600" dirty="0" smtClean="0">
                <a:solidFill>
                  <a:srgbClr val="000000"/>
                </a:solidFill>
              </a:rPr>
              <a:t>Establish </a:t>
            </a:r>
            <a:r>
              <a:rPr lang="en-US" sz="1600" dirty="0">
                <a:solidFill>
                  <a:srgbClr val="000000"/>
                </a:solidFill>
              </a:rPr>
              <a:t>requirements, specifications, test procedures and certification processes to ensure the interoperability of PEV’s and PHEV’s and Electric Vehicle Supply Equipment (EVSE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r>
              <a:rPr lang="en-US" sz="1600" dirty="0" smtClean="0">
                <a:solidFill>
                  <a:srgbClr val="FFFFFF"/>
                </a:solidFill>
              </a:rPr>
              <a:t>.</a:t>
            </a:r>
          </a:p>
          <a:p>
            <a:pPr fontAlgn="base"/>
            <a:endParaRPr lang="en-US" sz="800" dirty="0" smtClean="0">
              <a:solidFill>
                <a:srgbClr val="FFFFFF"/>
              </a:solidFill>
            </a:endParaRPr>
          </a:p>
          <a:p>
            <a:pPr marL="174625" indent="-174625" fontAlgn="base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Interoperability </a:t>
            </a:r>
          </a:p>
          <a:p>
            <a:pPr marL="174625" indent="-174625" fontAlgn="base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Reliability</a:t>
            </a:r>
          </a:p>
          <a:p>
            <a:pPr marL="174625" indent="-174625" fontAlgn="base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Charger </a:t>
            </a: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efficiency</a:t>
            </a:r>
          </a:p>
          <a:p>
            <a:pPr marL="174625" indent="-174625" fontAlgn="base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Vehicle </a:t>
            </a: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to grid communication</a:t>
            </a:r>
          </a:p>
          <a:p>
            <a:pPr marL="174625" indent="-174625" fontAlgn="base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Bi-directional </a:t>
            </a: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power </a:t>
            </a: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flow</a:t>
            </a:r>
            <a:endParaRPr lang="en-US" sz="1600" dirty="0">
              <a:solidFill>
                <a:srgbClr val="000000"/>
              </a:solidFill>
              <a:cs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50612" y="1621727"/>
            <a:ext cx="4956456" cy="3399953"/>
            <a:chOff x="150612" y="1621727"/>
            <a:chExt cx="4956456" cy="3399953"/>
          </a:xfrm>
        </p:grpSpPr>
        <p:grpSp>
          <p:nvGrpSpPr>
            <p:cNvPr id="26" name="Group 25"/>
            <p:cNvGrpSpPr/>
            <p:nvPr/>
          </p:nvGrpSpPr>
          <p:grpSpPr>
            <a:xfrm>
              <a:off x="150612" y="4592149"/>
              <a:ext cx="4916242" cy="429531"/>
              <a:chOff x="150612" y="4592149"/>
              <a:chExt cx="4916242" cy="42953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0612" y="4624485"/>
                <a:ext cx="815265" cy="38257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6321" y="4624485"/>
                <a:ext cx="612473" cy="397195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8794" y="4592149"/>
                <a:ext cx="572641" cy="345701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0286" y="4596017"/>
                <a:ext cx="716568" cy="40460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0839" y="4626026"/>
                <a:ext cx="510391" cy="30805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03834" y="4592149"/>
                <a:ext cx="632981" cy="3457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89020">
                <a:off x="1705230" y="4607506"/>
                <a:ext cx="744032" cy="328645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38" y="2183412"/>
              <a:ext cx="2015220" cy="1024651"/>
            </a:xfrm>
            <a:prstGeom prst="rect">
              <a:avLst/>
            </a:prstGeom>
          </p:spPr>
        </p:pic>
        <p:sp>
          <p:nvSpPr>
            <p:cNvPr id="25" name="Right Brace 24"/>
            <p:cNvSpPr/>
            <p:nvPr/>
          </p:nvSpPr>
          <p:spPr bwMode="auto">
            <a:xfrm rot="16200000">
              <a:off x="2314277" y="1922012"/>
              <a:ext cx="591768" cy="4805805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11"/>
                </a:buBlip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ight Brace 26"/>
            <p:cNvSpPr/>
            <p:nvPr/>
          </p:nvSpPr>
          <p:spPr bwMode="auto">
            <a:xfrm rot="16200000" flipH="1">
              <a:off x="2370840" y="926145"/>
              <a:ext cx="478643" cy="4805805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11"/>
                </a:buBlip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10897" y="3570889"/>
              <a:ext cx="262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70C0"/>
                  </a:solidFill>
                </a:rPr>
                <a:t>Interoperability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01" y="2695737"/>
              <a:ext cx="714078" cy="483955"/>
            </a:xfrm>
            <a:prstGeom prst="rect">
              <a:avLst/>
            </a:prstGeom>
          </p:spPr>
        </p:pic>
        <p:sp>
          <p:nvSpPr>
            <p:cNvPr id="30" name="Cloud 29"/>
            <p:cNvSpPr/>
            <p:nvPr/>
          </p:nvSpPr>
          <p:spPr bwMode="auto">
            <a:xfrm>
              <a:off x="3118794" y="1621727"/>
              <a:ext cx="1988274" cy="1123369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11"/>
                </a:buBlip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458" y="1837888"/>
              <a:ext cx="645316" cy="64531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132774" y="1979407"/>
              <a:ext cx="934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Utilities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77" y="2137973"/>
              <a:ext cx="1028983" cy="535246"/>
            </a:xfrm>
            <a:prstGeom prst="rect">
              <a:avLst/>
            </a:prstGeom>
          </p:spPr>
        </p:pic>
      </p:grpSp>
      <p:sp>
        <p:nvSpPr>
          <p:cNvPr id="33" name="Title 20"/>
          <p:cNvSpPr txBox="1">
            <a:spLocks/>
          </p:cNvSpPr>
          <p:nvPr/>
        </p:nvSpPr>
        <p:spPr bwMode="auto">
          <a:xfrm>
            <a:off x="1" y="114300"/>
            <a:ext cx="536269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lvl="1" algn="l"/>
            <a:r>
              <a:rPr lang="en-GB" sz="2800" b="1" dirty="0" smtClean="0">
                <a:effectLst/>
                <a:latin typeface="Calibri" pitchFamily="34" charset="0"/>
                <a:cs typeface="Calibri" pitchFamily="34" charset="0"/>
              </a:rPr>
              <a:t>The Future of Electrification – </a:t>
            </a:r>
          </a:p>
          <a:p>
            <a:pPr lvl="1" algn="l"/>
            <a:r>
              <a:rPr lang="en-US" sz="2800" b="1" dirty="0" smtClean="0">
                <a:effectLst/>
                <a:latin typeface="Calibri" pitchFamily="34" charset="0"/>
                <a:cs typeface="Calibri" pitchFamily="34" charset="0"/>
              </a:rPr>
              <a:t>Successful Implementation</a:t>
            </a:r>
            <a:endParaRPr lang="en-GB" sz="2800" b="1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2" y="1707774"/>
            <a:ext cx="5212080" cy="347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ound Single Corner Rectangle 36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38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1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6200" y="640378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29458" y="2350803"/>
            <a:ext cx="8328397" cy="367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950" indent="-2349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10000"/>
            </a:pPr>
            <a:r>
              <a:rPr lang="en-US" b="1" dirty="0" smtClean="0">
                <a:solidFill>
                  <a:srgbClr val="0070C0"/>
                </a:solidFill>
              </a:rPr>
              <a:t>New EV Technologies require knowledge </a:t>
            </a:r>
            <a:r>
              <a:rPr lang="en-US" b="1" dirty="0">
                <a:solidFill>
                  <a:srgbClr val="0070C0"/>
                </a:solidFill>
              </a:rPr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expertise </a:t>
            </a:r>
            <a:r>
              <a:rPr lang="en-US" b="1" dirty="0">
                <a:solidFill>
                  <a:srgbClr val="0070C0"/>
                </a:solidFill>
              </a:rPr>
              <a:t>gained through </a:t>
            </a:r>
            <a:r>
              <a:rPr lang="en-US" b="1" dirty="0" smtClean="0">
                <a:solidFill>
                  <a:srgbClr val="0070C0"/>
                </a:solidFill>
              </a:rPr>
              <a:t>Collaboration</a:t>
            </a:r>
          </a:p>
          <a:p>
            <a:pPr marL="234950" indent="-2349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Vehicle Electrification</a:t>
            </a:r>
          </a:p>
          <a:p>
            <a:pPr marL="234950" indent="-234950" fontAlgn="base">
              <a:spcBef>
                <a:spcPts val="60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Energy Storage Devices</a:t>
            </a:r>
          </a:p>
          <a:p>
            <a:pPr marL="234950" indent="-234950" fontAlgn="base">
              <a:spcBef>
                <a:spcPts val="60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Power Electronics and Power Motors</a:t>
            </a:r>
          </a:p>
          <a:p>
            <a:pPr marL="234950" indent="-234950" fontAlgn="base">
              <a:spcBef>
                <a:spcPts val="60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V2V and V2I DSRC Communications</a:t>
            </a:r>
          </a:p>
          <a:p>
            <a:pPr marL="234950" indent="-234950" fontAlgn="base">
              <a:spcBef>
                <a:spcPts val="60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Conductive Charging</a:t>
            </a:r>
            <a:endParaRPr lang="en-US" sz="1600" b="1" dirty="0">
              <a:solidFill>
                <a:srgbClr val="0070C0"/>
              </a:solidFill>
            </a:endParaRPr>
          </a:p>
          <a:p>
            <a:pPr marL="234950" indent="-234950" fontAlgn="base">
              <a:spcBef>
                <a:spcPts val="60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Inductive Charging</a:t>
            </a:r>
          </a:p>
          <a:p>
            <a:pPr marL="234950" indent="-234950" fontAlgn="base">
              <a:spcBef>
                <a:spcPts val="60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EV Safety (First and Second responders)</a:t>
            </a:r>
            <a:endParaRPr lang="en-US" sz="1600" b="1" dirty="0">
              <a:solidFill>
                <a:srgbClr val="0070C0"/>
              </a:solidFill>
            </a:endParaRPr>
          </a:p>
          <a:p>
            <a:pPr marL="234950" indent="-234950" fontAlgn="base">
              <a:spcBef>
                <a:spcPts val="60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Grid Interface &amp; Communications 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3"/>
          <p:cNvSpPr txBox="1">
            <a:spLocks/>
          </p:cNvSpPr>
          <p:nvPr/>
        </p:nvSpPr>
        <p:spPr bwMode="auto">
          <a:xfrm>
            <a:off x="1369060" y="154906"/>
            <a:ext cx="6892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chemeClr val="tx2"/>
                </a:solidFill>
              </a:rPr>
              <a:t>Electric Vehicle Technology Development</a:t>
            </a:r>
            <a:endParaRPr lang="en-US" sz="2800" b="1" kern="0" dirty="0">
              <a:solidFill>
                <a:schemeClr val="tx2"/>
              </a:solidFill>
            </a:endParaRPr>
          </a:p>
        </p:txBody>
      </p:sp>
      <p:pic>
        <p:nvPicPr>
          <p:cNvPr id="21" name="Picture 20" descr="FocusElectric_63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7629" y="860373"/>
            <a:ext cx="2510490" cy="1383988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0" y="840259"/>
            <a:ext cx="6615158" cy="14333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22250" y="1204618"/>
            <a:ext cx="6483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10000"/>
            </a:pPr>
            <a:r>
              <a:rPr lang="en-US" sz="4000" b="1" dirty="0" smtClean="0">
                <a:solidFill>
                  <a:srgbClr val="FFFFFF"/>
                </a:solidFill>
              </a:rPr>
              <a:t>Technology </a:t>
            </a:r>
            <a:r>
              <a:rPr lang="en-US" sz="4000" b="1" dirty="0">
                <a:solidFill>
                  <a:srgbClr val="FFFFFF"/>
                </a:solidFill>
              </a:rPr>
              <a:t>Enablers</a:t>
            </a:r>
          </a:p>
        </p:txBody>
      </p:sp>
      <p:sp>
        <p:nvSpPr>
          <p:cNvPr id="26" name="Round Single Corner Rectangle 25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29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995219" y="4846448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Research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Collaborative Efforts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Industry Standards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35" name="Picture 34" descr="white-g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1533" y="1169157"/>
            <a:ext cx="676533" cy="6953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6200" y="6435778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7" name="Picture 8" descr="knowledge"/>
          <p:cNvPicPr>
            <a:picLocks noChangeAspect="1" noChangeArrowheads="1"/>
          </p:cNvPicPr>
          <p:nvPr/>
        </p:nvPicPr>
        <p:blipFill>
          <a:blip r:embed="rId6" cstate="print"/>
          <a:srcRect t="25556"/>
          <a:stretch>
            <a:fillRect/>
          </a:stretch>
        </p:blipFill>
        <p:spPr bwMode="auto">
          <a:xfrm>
            <a:off x="4861583" y="2782696"/>
            <a:ext cx="3696272" cy="206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1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324600"/>
            <a:ext cx="6095999" cy="530134"/>
          </a:xfrm>
          <a:prstGeom prst="rect">
            <a:avLst/>
          </a:prstGeom>
          <a:solidFill>
            <a:srgbClr val="40C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457038" y="579919"/>
            <a:ext cx="6435725" cy="905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SAE Electro-Mobility  Ground Vehicle Standards Development Activities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9" name="Title 4"/>
          <p:cNvSpPr txBox="1">
            <a:spLocks/>
          </p:cNvSpPr>
          <p:nvPr/>
        </p:nvSpPr>
        <p:spPr bwMode="auto">
          <a:xfrm>
            <a:off x="1026758" y="5180124"/>
            <a:ext cx="7078663" cy="990749"/>
          </a:xfrm>
          <a:prstGeom prst="rect">
            <a:avLst/>
          </a:prstGeom>
          <a:noFill/>
          <a:ln w="317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1800" b="1" dirty="0" smtClean="0">
                <a:solidFill>
                  <a:srgbClr val="0070C0"/>
                </a:solidFill>
                <a:cs typeface="Arial" pitchFamily="34" charset="0"/>
              </a:rPr>
              <a:t>SAE International is a leading standards organization identified in the NIST Framework and Roadmap for Smart Grid and "Interoperability Standards to Support Plug-In Electric Vehicles."</a:t>
            </a:r>
            <a:endParaRPr lang="en-US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9" y="1749175"/>
            <a:ext cx="4110941" cy="30207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2400" y="1485735"/>
            <a:ext cx="2590800" cy="3556000"/>
          </a:xfrm>
          <a:prstGeom prst="rect">
            <a:avLst/>
          </a:prstGeom>
          <a:noFill/>
          <a:ln w="3175">
            <a:solidFill>
              <a:srgbClr val="99CC00"/>
            </a:solidFill>
          </a:ln>
        </p:spPr>
        <p:txBody>
          <a:bodyPr wrap="square" rtlCol="0">
            <a:norm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cs typeface="HelveticaNeue Condensed"/>
              </a:rPr>
              <a:t>Volunteer, consensus based standards development process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cs typeface="55 Helvetica Roman"/>
              </a:rPr>
              <a:t> </a:t>
            </a:r>
          </a:p>
          <a:p>
            <a:pPr marL="174625" indent="-112713" defTabSz="457200" fontAlgn="base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00000"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HelveticaNeue Condensed"/>
              </a:rPr>
              <a:t>Total Committees: 580</a:t>
            </a:r>
            <a:endParaRPr lang="en-US" sz="1400" dirty="0">
              <a:solidFill>
                <a:srgbClr val="000000"/>
              </a:solidFill>
              <a:cs typeface="55 Helvetica Roman"/>
            </a:endParaRPr>
          </a:p>
          <a:p>
            <a:pPr marL="174625" indent="-112713" defTabSz="457200" fontAlgn="base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00000"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HelveticaNeue Condensed"/>
              </a:rPr>
              <a:t>Total Committee Members: 8,064</a:t>
            </a:r>
            <a:endParaRPr lang="en-US" sz="1400" dirty="0">
              <a:solidFill>
                <a:srgbClr val="000000"/>
              </a:solidFill>
              <a:cs typeface="55 Helvetica Roman"/>
            </a:endParaRPr>
          </a:p>
          <a:p>
            <a:pPr marL="174625" indent="-112713" defTabSz="457200" fontAlgn="base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00000"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HelveticaNeue Condensed"/>
              </a:rPr>
              <a:t>Total Standards Published : 10,077    (Ground Vehicle  2,081)</a:t>
            </a:r>
            <a:endParaRPr lang="en-US" sz="1400" dirty="0">
              <a:solidFill>
                <a:srgbClr val="000000"/>
              </a:solidFill>
              <a:cs typeface="55 Helvetica Roman"/>
            </a:endParaRPr>
          </a:p>
          <a:p>
            <a:pPr marL="174625" indent="-112713" defTabSz="457200" fontAlgn="base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00000"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HelveticaNeue Condensed"/>
              </a:rPr>
              <a:t>Active Standards:  </a:t>
            </a:r>
            <a:r>
              <a:rPr lang="en-US" sz="1400" dirty="0" smtClean="0">
                <a:solidFill>
                  <a:srgbClr val="000000"/>
                </a:solidFill>
                <a:cs typeface="HelveticaNeue Condensed"/>
              </a:rPr>
              <a:t>8,635  </a:t>
            </a:r>
            <a:r>
              <a:rPr lang="en-US" sz="1400" dirty="0">
                <a:solidFill>
                  <a:srgbClr val="000000"/>
                </a:solidFill>
                <a:cs typeface="HelveticaNeue Condensed"/>
              </a:rPr>
              <a:t>(Ground Vehicle 1,681) </a:t>
            </a:r>
            <a:endParaRPr lang="en-US" sz="1400" dirty="0">
              <a:solidFill>
                <a:srgbClr val="000000"/>
              </a:solidFill>
              <a:cs typeface="55 Helvetica Roman"/>
            </a:endParaRPr>
          </a:p>
          <a:p>
            <a:pPr marL="174625" indent="-112713" defTabSz="457200" fontAlgn="base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00000"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HelveticaNeue Condensed"/>
              </a:rPr>
              <a:t>Standards In Development /Review: 657</a:t>
            </a:r>
            <a:endParaRPr lang="en-US" sz="1400" dirty="0">
              <a:solidFill>
                <a:srgbClr val="000000"/>
              </a:solidFill>
              <a:cs typeface="55 Helvetica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1485735"/>
            <a:ext cx="2438399" cy="3556000"/>
          </a:xfrm>
          <a:prstGeom prst="rect">
            <a:avLst/>
          </a:prstGeom>
          <a:noFill/>
          <a:ln w="3175">
            <a:solidFill>
              <a:srgbClr val="99CC00"/>
            </a:solidFill>
          </a:ln>
        </p:spPr>
        <p:txBody>
          <a:bodyPr wrap="square" rtlCol="0">
            <a:noAutofit/>
          </a:bodyPr>
          <a:lstStyle/>
          <a:p>
            <a:pPr defTabSz="457200" fontAlgn="base">
              <a:spcBef>
                <a:spcPts val="1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Vehicle Electrification</a:t>
            </a:r>
          </a:p>
          <a:p>
            <a:pPr marL="174625" indent="-112713" defTabSz="457200" fontAlgn="base">
              <a:spcBef>
                <a:spcPts val="1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EV, PHEV’s</a:t>
            </a:r>
          </a:p>
          <a:p>
            <a:pPr marL="174625" indent="-112713" defTabSz="457200" fontAlgn="base">
              <a:spcBef>
                <a:spcPts val="3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Batteries</a:t>
            </a:r>
          </a:p>
          <a:p>
            <a:pPr marL="174625" indent="-112713" defTabSz="457200" fontAlgn="base">
              <a:spcBef>
                <a:spcPts val="3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Smart  Grid  </a:t>
            </a:r>
          </a:p>
          <a:p>
            <a:pPr marL="174625" indent="-112713" defTabSz="457200" fontAlgn="base">
              <a:spcBef>
                <a:spcPts val="3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J1772™ Connector</a:t>
            </a:r>
          </a:p>
          <a:p>
            <a:pPr marL="285750" indent="-285750" defTabSz="45720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  <a:p>
            <a:pPr defTabSz="457200" fontAlgn="base">
              <a:spcBef>
                <a:spcPts val="300"/>
              </a:spcBef>
              <a:spcAft>
                <a:spcPct val="0"/>
              </a:spcAft>
              <a:tabLst>
                <a:tab pos="117475" algn="l"/>
              </a:tabLst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Leading SDO in NIST Roadmap </a:t>
            </a:r>
          </a:p>
          <a:p>
            <a:pPr defTabSz="457200" fontAlgn="base">
              <a:spcBef>
                <a:spcPts val="300"/>
              </a:spcBef>
              <a:spcAft>
                <a:spcPct val="0"/>
              </a:spcAft>
              <a:tabLst>
                <a:tab pos="117475" algn="l"/>
              </a:tabLst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for Smart Grid interoperability</a:t>
            </a:r>
          </a:p>
          <a:p>
            <a:pPr defTabSz="457200" fontAlgn="base">
              <a:spcBef>
                <a:spcPts val="300"/>
              </a:spcBef>
              <a:spcAft>
                <a:spcPct val="0"/>
              </a:spcAft>
              <a:tabLst>
                <a:tab pos="117475" algn="l"/>
              </a:tabLst>
            </a:pP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  <a:p>
            <a:pPr marL="174625" indent="-120650" defTabSz="457200" fontAlgn="base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24 active committees</a:t>
            </a:r>
          </a:p>
          <a:p>
            <a:pPr marL="174625" indent="-120650" defTabSz="457200" fontAlgn="base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774 committee members</a:t>
            </a:r>
          </a:p>
          <a:p>
            <a:pPr marL="174625" indent="-120650" defTabSz="457200" fontAlgn="base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52 standards developed or in process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1026758" y="0"/>
            <a:ext cx="6435725" cy="7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Technology Enablers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Round Single Corner Rectangle 12"/>
          <p:cNvSpPr/>
          <p:nvPr/>
        </p:nvSpPr>
        <p:spPr>
          <a:xfrm flipH="1">
            <a:off x="6019800" y="6193144"/>
            <a:ext cx="3124200" cy="66159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4" name="Picture 2" descr="C:\Users\kwilson\AppData\Local\Microsoft\Windows\Temporary Internet Files\Content.Outlook\93JTCMK6\SAE logo transparent.ti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8" y="6392780"/>
            <a:ext cx="2407152" cy="2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200" y="6403780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Electric Vehicle Safety Technical Symposium</a:t>
            </a:r>
          </a:p>
        </p:txBody>
      </p:sp>
      <p:pic>
        <p:nvPicPr>
          <p:cNvPr id="15" name="Picture 14" descr="white-g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8867" y="101816"/>
            <a:ext cx="676533" cy="69532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5312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9765</TotalTime>
  <Words>1761</Words>
  <Application>Microsoft Office PowerPoint</Application>
  <PresentationFormat>On-screen Show (4:3)</PresentationFormat>
  <Paragraphs>471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Visio</vt:lpstr>
      <vt:lpstr>SAE Standards to Support Electro-Mobility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it going to work? Every time? All the time?</vt:lpstr>
      <vt:lpstr>PowerPoint Presentation</vt:lpstr>
      <vt:lpstr>PowerPoint Presentation</vt:lpstr>
      <vt:lpstr>Vehicle Battery Standards</vt:lpstr>
      <vt:lpstr>Vehicle Battery Standards</vt:lpstr>
      <vt:lpstr>PowerPoint Presentation</vt:lpstr>
      <vt:lpstr>Vehicle Sound for Pedestrians/Quiet Cars</vt:lpstr>
      <vt:lpstr>Simply Connecting?</vt:lpstr>
      <vt:lpstr>System Approach to Safety</vt:lpstr>
      <vt:lpstr>EV / PHEV Safety Standards</vt:lpstr>
      <vt:lpstr>EV / PHEV Charging Interface</vt:lpstr>
      <vt:lpstr>Next Generation – Combo Connector</vt:lpstr>
      <vt:lpstr>Relevant Standards for the Charging Interface (Europe and US)</vt:lpstr>
      <vt:lpstr>SAE Communication Standards</vt:lpstr>
      <vt:lpstr>SAE Communication Standards</vt:lpstr>
      <vt:lpstr>PowerPoint Presentation</vt:lpstr>
      <vt:lpstr>Other Supporting SAE EV, HEV, and PHEV Standards</vt:lpstr>
      <vt:lpstr>PowerPoint Presentation</vt:lpstr>
      <vt:lpstr>SAE Contacts</vt:lpstr>
    </vt:vector>
  </TitlesOfParts>
  <Company>SAE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Wilson</dc:creator>
  <cp:lastModifiedBy>Charlie.Case</cp:lastModifiedBy>
  <cp:revision>250</cp:revision>
  <cp:lastPrinted>2012-03-20T14:20:04Z</cp:lastPrinted>
  <dcterms:created xsi:type="dcterms:W3CDTF">2012-01-06T18:56:08Z</dcterms:created>
  <dcterms:modified xsi:type="dcterms:W3CDTF">2012-05-17T20:54:35Z</dcterms:modified>
</cp:coreProperties>
</file>