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ustom.xml" ContentType="application/vnd.openxmlformats-officedocument.custom-propertie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18.xml" ContentType="application/vnd.openxmlformats-officedocument.presentationml.tags+xml"/>
  <Override PartName="/ppt/tags/tag5.xml" ContentType="application/vnd.openxmlformats-officedocument.presentationml.tags+xml"/>
  <Override PartName="/ppt/tags/tag15.xml" ContentType="application/vnd.openxmlformats-officedocument.presentationml.tags+xml"/>
  <Override PartName="/ppt/tags/tag20.xml" ContentType="application/vnd.openxmlformats-officedocument.presentationml.tags+xml"/>
  <Override PartName="/ppt/tags/tag17.xml" ContentType="application/vnd.openxmlformats-officedocument.presentationml.tags+xml"/>
  <Override PartName="/ppt/tags/tag19.xml" ContentType="application/vnd.openxmlformats-officedocument.presentationml.tags+xml"/>
  <Override PartName="/ppt/tags/tag16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1" r:id="rId1"/>
  </p:sldMasterIdLst>
  <p:notesMasterIdLst>
    <p:notesMasterId r:id="rId18"/>
  </p:notesMasterIdLst>
  <p:handoutMasterIdLst>
    <p:handoutMasterId r:id="rId19"/>
  </p:handoutMasterIdLst>
  <p:sldIdLst>
    <p:sldId id="587" r:id="rId2"/>
    <p:sldId id="538" r:id="rId3"/>
    <p:sldId id="565" r:id="rId4"/>
    <p:sldId id="578" r:id="rId5"/>
    <p:sldId id="577" r:id="rId6"/>
    <p:sldId id="576" r:id="rId7"/>
    <p:sldId id="575" r:id="rId8"/>
    <p:sldId id="581" r:id="rId9"/>
    <p:sldId id="586" r:id="rId10"/>
    <p:sldId id="580" r:id="rId11"/>
    <p:sldId id="573" r:id="rId12"/>
    <p:sldId id="582" r:id="rId13"/>
    <p:sldId id="584" r:id="rId14"/>
    <p:sldId id="563" r:id="rId15"/>
    <p:sldId id="564" r:id="rId16"/>
    <p:sldId id="549" r:id="rId17"/>
  </p:sldIdLst>
  <p:sldSz cx="9144000" cy="6858000" type="screen4x3"/>
  <p:notesSz cx="7315200" cy="96012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6AC"/>
    <a:srgbClr val="C1E0FF"/>
    <a:srgbClr val="002060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5694" autoAdjust="0"/>
  </p:normalViewPr>
  <p:slideViewPr>
    <p:cSldViewPr snapToGrid="0">
      <p:cViewPr varScale="1">
        <p:scale>
          <a:sx n="78" d="100"/>
          <a:sy n="78" d="100"/>
        </p:scale>
        <p:origin x="1526" y="67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16" y="84"/>
      </p:cViewPr>
      <p:guideLst>
        <p:guide orient="horz" pos="2929"/>
        <p:guide pos="2160"/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1B07E02-6DB1-4337-8992-8A03D197C6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44096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l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4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ctr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DWI Detection and Standardized Field Sobriety Testing</a:t>
            </a:r>
          </a:p>
          <a:p>
            <a:pPr>
              <a:defRPr/>
            </a:pPr>
            <a:r>
              <a:rPr lang="en-US" dirty="0"/>
              <a:t>Written Examination and Program Conclusion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21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90144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09408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6275" y="239713"/>
            <a:ext cx="3400425" cy="2549525"/>
          </a:xfrm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xfrm>
            <a:off x="582614" y="4560890"/>
            <a:ext cx="6186487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>
              <a:latin typeface="+mn-lt"/>
            </a:endParaRPr>
          </a:p>
          <a:p>
            <a:endParaRPr lang="en-US" alt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</a:t>
            </a:fld>
            <a:r>
              <a:rPr lang="en-US"/>
              <a:t> of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145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3575" y="203200"/>
            <a:ext cx="3400425" cy="2551113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xfrm>
            <a:off x="451262" y="3116454"/>
            <a:ext cx="6424551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9525" indent="-1795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10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6275" y="215900"/>
            <a:ext cx="3400425" cy="2549525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4"/>
            <a:ext cx="641267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11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3575" y="215900"/>
            <a:ext cx="3400425" cy="2549525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xfrm>
            <a:off x="486887" y="3116454"/>
            <a:ext cx="6377051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12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22463" y="192088"/>
            <a:ext cx="3400425" cy="2549525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xfrm>
            <a:off x="463139" y="3116454"/>
            <a:ext cx="6400800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13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3575" y="204788"/>
            <a:ext cx="3400425" cy="2549525"/>
          </a:xfrm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1267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14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3575" y="204788"/>
            <a:ext cx="3400425" cy="2549525"/>
          </a:xfrm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1267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15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57388" y="215900"/>
            <a:ext cx="3400425" cy="2549525"/>
          </a:xfrm>
          <a:ln/>
        </p:spPr>
      </p:sp>
      <p:sp>
        <p:nvSpPr>
          <p:cNvPr id="7" name="Notes Placeholder 2"/>
          <p:cNvSpPr>
            <a:spLocks noGrp="1"/>
          </p:cNvSpPr>
          <p:nvPr>
            <p:ph type="body" idx="3"/>
          </p:nvPr>
        </p:nvSpPr>
        <p:spPr>
          <a:xfrm>
            <a:off x="486888" y="3116454"/>
            <a:ext cx="6377050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16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57388" y="227013"/>
            <a:ext cx="3400425" cy="2549525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4"/>
            <a:ext cx="6412675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2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3575" y="215900"/>
            <a:ext cx="3400425" cy="2549525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12676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3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3575" y="239713"/>
            <a:ext cx="3400425" cy="2549525"/>
          </a:xfrm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xfrm>
            <a:off x="510639" y="3116454"/>
            <a:ext cx="638892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4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3575" y="261938"/>
            <a:ext cx="3400425" cy="2549525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xfrm>
            <a:off x="486888" y="3116454"/>
            <a:ext cx="6400800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5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6275" y="261938"/>
            <a:ext cx="3398838" cy="2549525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12675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6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4688" y="203200"/>
            <a:ext cx="3402012" cy="2551113"/>
          </a:xfrm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xfrm>
            <a:off x="486887" y="3116454"/>
            <a:ext cx="6377051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7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6275" y="204788"/>
            <a:ext cx="3400425" cy="2549525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12675" cy="6044034"/>
          </a:xfrm>
          <a:ln/>
        </p:spPr>
        <p:txBody>
          <a:bodyPr/>
          <a:lstStyle/>
          <a:p>
            <a:pPr marL="0" indent="0" defTabSz="95746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en-US" b="1" i="1" dirty="0">
              <a:latin typeface="+mn-lt"/>
            </a:endParaRPr>
          </a:p>
          <a:p>
            <a:pPr defTabSz="957468">
              <a:lnSpc>
                <a:spcPct val="100000"/>
              </a:lnSpc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8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6275" y="250825"/>
            <a:ext cx="3400425" cy="2549525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48301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Written Examination and Program 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16</a:t>
            </a:r>
          </a:p>
          <a:p>
            <a:pPr>
              <a:defRPr/>
            </a:pPr>
            <a:fld id="{B7F8F7E4-47A7-4CC6-8FF6-E1E11C85A641}" type="slidenum">
              <a:rPr lang="en-US" smtClean="0"/>
              <a:pPr>
                <a:defRPr/>
              </a:pPr>
              <a:t>9</a:t>
            </a:fld>
            <a:r>
              <a:rPr lang="en-US"/>
              <a:t> of 21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457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102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45920"/>
            <a:ext cx="8024884" cy="4386726"/>
          </a:xfr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18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15-</a:t>
            </a:r>
            <a:fld id="{D4AA26C7-7B8D-47CF-B634-62CFE3A4FB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596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5722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3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457200" y="1645920"/>
            <a:ext cx="8229600" cy="4572000"/>
          </a:xfrm>
          <a:prstGeom prst="rect">
            <a:avLst/>
          </a:prstGeo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18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E5908E-5ED7-440D-896E-6A2484CBEA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890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67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008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 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45920"/>
            <a:ext cx="822960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0071A0-FB16-4136-85D9-55363E36CC78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37">
            <a:extLst>
              <a:ext uri="{FF2B5EF4-FFF2-40B4-BE49-F238E27FC236}">
                <a16:creationId xmlns:a16="http://schemas.microsoft.com/office/drawing/2014/main" id="{9D3B4932-E2DB-49AE-905D-4D04D3A8E3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932" y="17561"/>
            <a:ext cx="787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spc="300" dirty="0">
                <a:solidFill>
                  <a:srgbClr val="FFFFFF"/>
                </a:solidFill>
                <a:latin typeface="Arial Narrow" panose="020B0606020202030204" pitchFamily="34" charset="0"/>
              </a:rPr>
              <a:t>Session 15 – Written Examination and Program Conclusion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F92A62-FB20-4FDC-A397-EE57CD15E1F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F055E15-6053-43E5-B3F9-6AA4F6D62DCA}"/>
              </a:ext>
            </a:extLst>
          </p:cNvPr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4B4EB694-6405-4C9A-B791-83D90643E4F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1125" y="6508115"/>
            <a:ext cx="6361113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bg1"/>
                </a:solidFill>
                <a:latin typeface="Arial Black" panose="020B0A04020102020204" pitchFamily="34" charset="0"/>
              </a:rPr>
              <a:t>DWI DETECTION &amp; SFST</a:t>
            </a:r>
          </a:p>
        </p:txBody>
      </p:sp>
      <p:sp>
        <p:nvSpPr>
          <p:cNvPr id="17" name="Slide Number Placeholder 21">
            <a:extLst>
              <a:ext uri="{FF2B5EF4-FFF2-40B4-BE49-F238E27FC236}">
                <a16:creationId xmlns:a16="http://schemas.microsoft.com/office/drawing/2014/main" id="{995EA6A4-C87B-4B19-83B2-B1FBD8031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775" y="64888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chemeClr val="bg1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15-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7"/>
    </p:custDataLst>
    <p:extLst>
      <p:ext uri="{BB962C8B-B14F-4D97-AF65-F5344CB8AC3E}">
        <p14:creationId xmlns:p14="http://schemas.microsoft.com/office/powerpoint/2010/main" val="423250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457200" indent="-3429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600" b="0">
          <a:solidFill>
            <a:srgbClr val="000000"/>
          </a:solidFill>
          <a:latin typeface="+mj-lt"/>
        </a:defRPr>
      </a:lvl2pPr>
      <a:lvl3pPr marL="800100" indent="-346075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3pPr>
      <a:lvl4pPr marL="1143000" indent="-339725" algn="l" rtl="0" eaLnBrk="0" fontAlgn="base" hangingPunct="0">
        <a:spcBef>
          <a:spcPct val="0"/>
        </a:spcBef>
        <a:spcAft>
          <a:spcPct val="0"/>
        </a:spcAft>
        <a:buFont typeface="Courier New" panose="02070309020205020404" pitchFamily="49" charset="0"/>
        <a:buChar char="o"/>
        <a:defRPr sz="2600" b="0">
          <a:solidFill>
            <a:srgbClr val="000000"/>
          </a:solidFill>
          <a:latin typeface="+mj-lt"/>
        </a:defRPr>
      </a:lvl4pPr>
      <a:lvl5pPr marL="1377950" indent="-230188" algn="l" rtl="0" eaLnBrk="0" fontAlgn="base" hangingPunct="0">
        <a:spcBef>
          <a:spcPct val="0"/>
        </a:spcBef>
        <a:spcAft>
          <a:spcPct val="0"/>
        </a:spcAft>
        <a:buFont typeface="Trebuchet MS" pitchFamily="34" charset="0"/>
        <a:buChar char="―"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794000" y="1693256"/>
            <a:ext cx="3556000" cy="854075"/>
          </a:xfrm>
        </p:spPr>
        <p:txBody>
          <a:bodyPr/>
          <a:lstStyle/>
          <a:p>
            <a:r>
              <a:rPr lang="en-US" altLang="en-US" dirty="0"/>
              <a:t>Session 15 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1316038" y="2800350"/>
            <a:ext cx="65119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Written Examination 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and Program Conclusion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0357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sz="quarter" idx="1"/>
          </p:nvPr>
        </p:nvSpPr>
        <p:spPr>
          <a:xfrm>
            <a:off x="485774" y="1871662"/>
            <a:ext cx="8215314" cy="4224337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In the WAT test, a subject who steps off the line during the first 9 steps and once again during the second 9 steps and who uses arm(s) to balance twice during the second 9 steps has produced ____ distinct clue(s).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How reliable is each test using the San Diego study? </a:t>
            </a:r>
          </a:p>
          <a:p>
            <a:pPr marL="285750" indent="-285750">
              <a:spcBef>
                <a:spcPts val="1200"/>
              </a:spcBef>
              <a:defRPr/>
            </a:pPr>
            <a:endParaRPr lang="en-US" dirty="0"/>
          </a:p>
        </p:txBody>
      </p:sp>
      <p:sp>
        <p:nvSpPr>
          <p:cNvPr id="14339" name="Title 2"/>
          <p:cNvSpPr>
            <a:spLocks noGrp="1"/>
          </p:cNvSpPr>
          <p:nvPr>
            <p:ph type="title"/>
          </p:nvPr>
        </p:nvSpPr>
        <p:spPr>
          <a:xfrm>
            <a:off x="304800" y="414338"/>
            <a:ext cx="8534400" cy="762000"/>
          </a:xfrm>
        </p:spPr>
        <p:txBody>
          <a:bodyPr/>
          <a:lstStyle/>
          <a:p>
            <a:br>
              <a:rPr lang="en-US" altLang="en-US"/>
            </a:br>
            <a:r>
              <a:rPr lang="en-US" altLang="en-US"/>
              <a:t>Field Sobriety Testing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828799"/>
            <a:ext cx="8243888" cy="3316243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“Closed book”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Passing score is 80%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Approximately 15-20 minutes to complete</a:t>
            </a:r>
          </a:p>
          <a:p>
            <a:pPr marL="285750" indent="-285750">
              <a:spcBef>
                <a:spcPts val="1200"/>
              </a:spcBef>
              <a:defRPr/>
            </a:pPr>
            <a:endParaRPr lang="en-US" dirty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Post Test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534400" cy="762000"/>
          </a:xfrm>
        </p:spPr>
        <p:txBody>
          <a:bodyPr/>
          <a:lstStyle/>
          <a:p>
            <a:r>
              <a:rPr lang="en-US" altLang="en-US" dirty="0"/>
              <a:t>Course Critique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534400" cy="762000"/>
          </a:xfrm>
        </p:spPr>
        <p:txBody>
          <a:bodyPr/>
          <a:lstStyle/>
          <a:p>
            <a:r>
              <a:rPr lang="en-US" altLang="en-US" dirty="0"/>
              <a:t>Review of Post Test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401168"/>
            <a:ext cx="8272463" cy="1542057"/>
          </a:xfrm>
        </p:spPr>
        <p:txBody>
          <a:bodyPr/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altLang="en-US" dirty="0"/>
              <a:t>Increase DWI Deterrence and Decrease Alcohol Related Crashes, Deaths and Injuries.</a:t>
            </a:r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Ultimate Goal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5" name="Picture 4" descr="04-104788 0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2525" y="2838880"/>
            <a:ext cx="4298950" cy="3224213"/>
          </a:xfrm>
          <a:prstGeom prst="rect">
            <a:avLst/>
          </a:prstGeom>
          <a:ln>
            <a:noFill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sz="quarter" idx="1"/>
          </p:nvPr>
        </p:nvSpPr>
        <p:spPr>
          <a:xfrm>
            <a:off x="528638" y="1800225"/>
            <a:ext cx="8158162" cy="38227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altLang="en-US" b="1" dirty="0"/>
              <a:t>You will become better able to:</a:t>
            </a:r>
          </a:p>
          <a:p>
            <a:pPr marL="2857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dirty="0"/>
              <a:t>Recognize and interpret evidence of DWI violations</a:t>
            </a:r>
          </a:p>
          <a:p>
            <a:pPr marL="2857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dirty="0"/>
              <a:t>Administer and interpret validated psychophysical SFSTs</a:t>
            </a:r>
          </a:p>
          <a:p>
            <a:pPr marL="2857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dirty="0"/>
              <a:t>Describe DWI evidence clearly and convincingly</a:t>
            </a:r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Job Performance Objectives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32F94910-6728-41C0-999E-6A140ED4E3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97466" y="2166374"/>
            <a:ext cx="7349068" cy="1778000"/>
          </a:xfrm>
        </p:spPr>
        <p:txBody>
          <a:bodyPr/>
          <a:lstStyle/>
          <a:p>
            <a:r>
              <a:rPr lang="en-US" altLang="en-US" sz="4400" dirty="0"/>
              <a:t>Questions?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4"/>
          <p:cNvSpPr>
            <a:spLocks noGrp="1"/>
          </p:cNvSpPr>
          <p:nvPr>
            <p:ph sz="quarter" idx="1"/>
          </p:nvPr>
        </p:nvSpPr>
        <p:spPr>
          <a:xfrm>
            <a:off x="471488" y="1865313"/>
            <a:ext cx="8229600" cy="3238500"/>
          </a:xfrm>
        </p:spPr>
        <p:txBody>
          <a:bodyPr/>
          <a:lstStyle/>
          <a:p>
            <a:pPr marL="285750" lvl="1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dirty="0"/>
              <a:t>Complete written examination with passing grade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dirty="0"/>
              <a:t>Provide comments and suggestions for improving course</a:t>
            </a:r>
          </a:p>
        </p:txBody>
      </p:sp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Graphic 5" descr="Bullseye">
            <a:extLst>
              <a:ext uri="{FF2B5EF4-FFF2-40B4-BE49-F238E27FC236}">
                <a16:creationId xmlns:a16="http://schemas.microsoft.com/office/drawing/2014/main" id="{21C36847-C400-4E57-96CB-6499253874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06998" y="3392424"/>
            <a:ext cx="3062377" cy="306237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sz="quarter" idx="1"/>
          </p:nvPr>
        </p:nvSpPr>
        <p:spPr>
          <a:xfrm>
            <a:off x="485775" y="1857375"/>
            <a:ext cx="8215313" cy="4366003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What approximate percentage of fatal crashes involve drivers who have been drinking?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On any typical weekend night, approximately what percentage of cars are driven by persons who are DWI?</a:t>
            </a:r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Deterrence and DWI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sz="quarter" idx="1"/>
          </p:nvPr>
        </p:nvSpPr>
        <p:spPr>
          <a:xfrm>
            <a:off x="471487" y="1800224"/>
            <a:ext cx="8243888" cy="4194175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About how many times does the average DWI violator drive intoxicated before arrest?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An alcohol-related crash at night is more likely to result in death than is a non alcohol related crash.  How many times more likely?</a:t>
            </a: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Deterrence and DWI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sz="quarter" idx="1"/>
          </p:nvPr>
        </p:nvSpPr>
        <p:spPr>
          <a:xfrm>
            <a:off x="485775" y="1857375"/>
            <a:ext cx="8201026" cy="4195082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What are the three phases of detection?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What is the definition of “DWI detection"?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What is the police officer's principal decision during Detection Phase One?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During Phase Two?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During Phase Three?</a:t>
            </a: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altLang="en-US" u="sng" dirty="0"/>
            </a:br>
            <a:r>
              <a:rPr lang="en-US" altLang="en-US" dirty="0"/>
              <a:t>Detection Phases</a:t>
            </a:r>
            <a:br>
              <a:rPr lang="en-US" altLang="en-US" dirty="0"/>
            </a:b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600199"/>
            <a:ext cx="8272463" cy="4500563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What does "Per Se" mean?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The "illegal per se" law makes it an offense to operate a motor vehicle while _________.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True or False:  The implied consent law states suspected DWI drivers are deemed to have given their consent to submit to chemical testing.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True or False:  A person cannot be convicted of DWI if BAC was below 0.05. 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endParaRPr lang="en-US" dirty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>
          <a:xfrm>
            <a:off x="304800" y="450850"/>
            <a:ext cx="8534400" cy="762000"/>
          </a:xfrm>
        </p:spPr>
        <p:txBody>
          <a:bodyPr/>
          <a:lstStyle/>
          <a:p>
            <a:r>
              <a:rPr lang="en-US" altLang="en-US" dirty="0"/>
              <a:t>Laws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15313" cy="3630613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True or False:  Alcohol is the most abused drug in the United States.</a:t>
            </a:r>
          </a:p>
          <a:p>
            <a:pPr marL="285750" indent="-285750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Name three of the more commonly known alcohols.</a:t>
            </a:r>
          </a:p>
          <a:p>
            <a:pPr marL="285750" indent="-285750">
              <a:spcBef>
                <a:spcPts val="1200"/>
              </a:spcBef>
              <a:defRPr/>
            </a:pPr>
            <a:endParaRPr lang="en-US" dirty="0"/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altLang="en-US" dirty="0"/>
            </a:br>
            <a:r>
              <a:rPr lang="en-US" altLang="en-US" dirty="0"/>
              <a:t>Alcohol Physiology</a:t>
            </a:r>
            <a:br>
              <a:rPr lang="en-US" altLang="en-US" dirty="0"/>
            </a:b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sz="quarter" idx="1"/>
          </p:nvPr>
        </p:nvSpPr>
        <p:spPr>
          <a:xfrm>
            <a:off x="471488" y="1828800"/>
            <a:ext cx="8202702" cy="3916362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What does "nystagmus" mean?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WAT is an example of a ______________ attention test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Name the eight distinct clues of WAT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Name the four distinct clues of OLS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Name the three distinct clues of HGN</a:t>
            </a: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304800" y="478992"/>
            <a:ext cx="8534400" cy="762000"/>
          </a:xfrm>
        </p:spPr>
        <p:txBody>
          <a:bodyPr/>
          <a:lstStyle/>
          <a:p>
            <a:br>
              <a:rPr lang="en-US" altLang="en-US" dirty="0"/>
            </a:br>
            <a:r>
              <a:rPr lang="en-US" altLang="en-US" dirty="0"/>
              <a:t>Field Sobriety Testing</a:t>
            </a:r>
            <a:br>
              <a:rPr lang="en-US" altLang="en-US" dirty="0"/>
            </a:b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sz="quarter" idx="1"/>
          </p:nvPr>
        </p:nvSpPr>
        <p:spPr>
          <a:xfrm>
            <a:off x="457199" y="1843088"/>
            <a:ext cx="8258175" cy="3902074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What is the critical angle for determining whether the third clue of HGN is present?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How many steps in each direction must the subject take in the WAT test?</a:t>
            </a:r>
          </a:p>
          <a:p>
            <a:pPr marL="285750" indent="-2857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How long must the subject stand on one foot in the OLS test?</a:t>
            </a: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304800" y="506701"/>
            <a:ext cx="8534400" cy="762000"/>
          </a:xfrm>
        </p:spPr>
        <p:txBody>
          <a:bodyPr/>
          <a:lstStyle/>
          <a:p>
            <a:br>
              <a:rPr lang="en-US" altLang="en-US" dirty="0"/>
            </a:br>
            <a:r>
              <a:rPr lang="en-US" altLang="en-US" dirty="0"/>
              <a:t>Field Sobriety Testing</a:t>
            </a:r>
            <a:br>
              <a:rPr lang="en-US" altLang="en-US" dirty="0"/>
            </a:b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BA6A404D-A7AD-4F09-9A68-88BD9E1B135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085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 - &amp;quot;Session 15  &amp;quot;&quot;/&gt;&lt;property id=&quot;20307&quot; value=&quot;587&quot;/&gt;&lt;/object&gt;&lt;object type=&quot;3&quot; unique_id=&quot;178551&quot;&gt;&lt;property id=&quot;20148&quot; value=&quot;5&quot;/&gt;&lt;property id=&quot;20300&quot; value=&quot;Slide 2 - &amp;quot;Learning Objectives&amp;quot;&quot;/&gt;&lt;property id=&quot;20307&quot; value=&quot;538&quot;/&gt;&lt;/object&gt;&lt;object type=&quot;3&quot; unique_id=&quot;178552&quot;&gt;&lt;property id=&quot;20148&quot; value=&quot;5&quot;/&gt;&lt;property id=&quot;20300&quot; value=&quot;Slide 3 - &amp;quot;Deterrence and DWI &amp;quot;&quot;/&gt;&lt;property id=&quot;20307&quot; value=&quot;565&quot;/&gt;&lt;/object&gt;&lt;object type=&quot;3&quot; unique_id=&quot;178553&quot;&gt;&lt;property id=&quot;20148&quot; value=&quot;5&quot;/&gt;&lt;property id=&quot;20300&quot; value=&quot;Slide 4 - &amp;quot;Deterrence and DWI&amp;quot;&quot;/&gt;&lt;property id=&quot;20307&quot; value=&quot;578&quot;/&gt;&lt;/object&gt;&lt;object type=&quot;3&quot; unique_id=&quot;178554&quot;&gt;&lt;property id=&quot;20148&quot; value=&quot;5&quot;/&gt;&lt;property id=&quot;20300&quot; value=&quot;Slide 5 - &amp;quot; Detection Phases &amp;quot;&quot;/&gt;&lt;property id=&quot;20307&quot; value=&quot;577&quot;/&gt;&lt;/object&gt;&lt;object type=&quot;3&quot; unique_id=&quot;178555&quot;&gt;&lt;property id=&quot;20148&quot; value=&quot;5&quot;/&gt;&lt;property id=&quot;20300&quot; value=&quot;Slide 6 - &amp;quot;Laws&amp;quot;&quot;/&gt;&lt;property id=&quot;20307&quot; value=&quot;576&quot;/&gt;&lt;/object&gt;&lt;object type=&quot;3&quot; unique_id=&quot;178556&quot;&gt;&lt;property id=&quot;20148&quot; value=&quot;5&quot;/&gt;&lt;property id=&quot;20300&quot; value=&quot;Slide 7 - &amp;quot; Alcohol Physiology &amp;quot;&quot;/&gt;&lt;property id=&quot;20307&quot; value=&quot;575&quot;/&gt;&lt;/object&gt;&lt;object type=&quot;3&quot; unique_id=&quot;178557&quot;&gt;&lt;property id=&quot;20148&quot; value=&quot;5&quot;/&gt;&lt;property id=&quot;20300&quot; value=&quot;Slide 8 - &amp;quot; Field Sobriety Testing &amp;quot;&quot;/&gt;&lt;property id=&quot;20307&quot; value=&quot;581&quot;/&gt;&lt;/object&gt;&lt;object type=&quot;3&quot; unique_id=&quot;178558&quot;&gt;&lt;property id=&quot;20148&quot; value=&quot;5&quot;/&gt;&lt;property id=&quot;20300&quot; value=&quot;Slide 9 - &amp;quot; Field Sobriety Testing &amp;quot;&quot;/&gt;&lt;property id=&quot;20307&quot; value=&quot;586&quot;/&gt;&lt;/object&gt;&lt;object type=&quot;3&quot; unique_id=&quot;178559&quot;&gt;&lt;property id=&quot;20148&quot; value=&quot;5&quot;/&gt;&lt;property id=&quot;20300&quot; value=&quot;Slide 10 - &amp;quot; Field Sobriety Testing &amp;quot;&quot;/&gt;&lt;property id=&quot;20307&quot; value=&quot;580&quot;/&gt;&lt;/object&gt;&lt;object type=&quot;3&quot; unique_id=&quot;178560&quot;&gt;&lt;property id=&quot;20148&quot; value=&quot;5&quot;/&gt;&lt;property id=&quot;20300&quot; value=&quot;Slide 11 - &amp;quot;Post Test &amp;quot;&quot;/&gt;&lt;property id=&quot;20307&quot; value=&quot;573&quot;/&gt;&lt;/object&gt;&lt;object type=&quot;3&quot; unique_id=&quot;178561&quot;&gt;&lt;property id=&quot;20148&quot; value=&quot;5&quot;/&gt;&lt;property id=&quot;20300&quot; value=&quot;Slide 12 - &amp;quot;Course Critique&amp;quot;&quot;/&gt;&lt;property id=&quot;20307&quot; value=&quot;582&quot;/&gt;&lt;/object&gt;&lt;object type=&quot;3&quot; unique_id=&quot;178562&quot;&gt;&lt;property id=&quot;20148&quot; value=&quot;5&quot;/&gt;&lt;property id=&quot;20300&quot; value=&quot;Slide 13 - &amp;quot;Review of Post Test&amp;quot;&quot;/&gt;&lt;property id=&quot;20307&quot; value=&quot;584&quot;/&gt;&lt;/object&gt;&lt;object type=&quot;3&quot; unique_id=&quot;178563&quot;&gt;&lt;property id=&quot;20148&quot; value=&quot;5&quot;/&gt;&lt;property id=&quot;20300&quot; value=&quot;Slide 14 - &amp;quot;Ultimate Goal&amp;quot;&quot;/&gt;&lt;property id=&quot;20307&quot; value=&quot;563&quot;/&gt;&lt;/object&gt;&lt;object type=&quot;3&quot; unique_id=&quot;178564&quot;&gt;&lt;property id=&quot;20148&quot; value=&quot;5&quot;/&gt;&lt;property id=&quot;20300&quot; value=&quot;Slide 15 - &amp;quot;Job Performance Objectives&amp;quot;&quot;/&gt;&lt;property id=&quot;20307&quot; value=&quot;564&quot;/&gt;&lt;/object&gt;&lt;object type=&quot;3&quot; unique_id=&quot;178565&quot;&gt;&lt;property id=&quot;20148&quot; value=&quot;5&quot;/&gt;&lt;property id=&quot;20300&quot; value=&quot;Slide 16 - &amp;quot;QUESTIONS?&amp;quot;&quot;/&gt;&lt;property id=&quot;20307&quot; value=&quot;549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SLIDE_COUNT" val="16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ARTICULATE_PROJECT_OPEN" val="0"/>
  <p:tag name="ARTICULATE_DESIGN_ID_3_DEFAULT DESIGN" val="5FS8v0bh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8039FF47-8964-446B-BCAB-639F74522ED4}"/>
</file>

<file path=customXml/itemProps2.xml><?xml version="1.0" encoding="utf-8"?>
<ds:datastoreItem xmlns:ds="http://schemas.openxmlformats.org/officeDocument/2006/customXml" ds:itemID="{CE1ED2F2-385C-45C8-9609-7EB57C402A05}"/>
</file>

<file path=customXml/itemProps3.xml><?xml version="1.0" encoding="utf-8"?>
<ds:datastoreItem xmlns:ds="http://schemas.openxmlformats.org/officeDocument/2006/customXml" ds:itemID="{C131B18B-7D1A-4E6C-9F33-7A09C414C58A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40373</TotalTime>
  <Words>797</Words>
  <Application>Microsoft Office PowerPoint</Application>
  <PresentationFormat>On-screen Show (4:3)</PresentationFormat>
  <Paragraphs>164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Arial Narrow</vt:lpstr>
      <vt:lpstr>Calibri</vt:lpstr>
      <vt:lpstr>Courier New</vt:lpstr>
      <vt:lpstr>Trebuchet MS</vt:lpstr>
      <vt:lpstr>Wingdings</vt:lpstr>
      <vt:lpstr>4_Default Design</vt:lpstr>
      <vt:lpstr>Session 15  </vt:lpstr>
      <vt:lpstr>Learning Objectives</vt:lpstr>
      <vt:lpstr>Deterrence and DWI </vt:lpstr>
      <vt:lpstr>Deterrence and DWI</vt:lpstr>
      <vt:lpstr> Detection Phases </vt:lpstr>
      <vt:lpstr>Laws</vt:lpstr>
      <vt:lpstr> Alcohol Physiology </vt:lpstr>
      <vt:lpstr> Field Sobriety Testing </vt:lpstr>
      <vt:lpstr> Field Sobriety Testing </vt:lpstr>
      <vt:lpstr> Field Sobriety Testing </vt:lpstr>
      <vt:lpstr>Post Test </vt:lpstr>
      <vt:lpstr>Course Critique</vt:lpstr>
      <vt:lpstr>Review of Post Test</vt:lpstr>
      <vt:lpstr>Ultimate Goal</vt:lpstr>
      <vt:lpstr>Job Performance Objectives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833</cp:revision>
  <cp:lastPrinted>2017-10-26T16:28:20Z</cp:lastPrinted>
  <dcterms:created xsi:type="dcterms:W3CDTF">2005-12-09T17:41:03Z</dcterms:created>
  <dcterms:modified xsi:type="dcterms:W3CDTF">2022-10-28T17:22:30Z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33CA3309-BC0C-4C05-B7F1-A56131947A33</vt:lpwstr>
  </property>
  <property fmtid="{D5CDD505-2E9C-101B-9397-08002B2CF9AE}" pid="3" name="ArticulatePath">
    <vt:lpwstr>SFST_PPT_15 April 2021</vt:lpwstr>
  </property>
  <property fmtid="{D5CDD505-2E9C-101B-9397-08002B2CF9AE}" pid="4" name="ContentTypeId">
    <vt:lpwstr>0x010100A31DCCF0BBFCB640886DBD6AA5C4DF7C</vt:lpwstr>
  </property>
</Properties>
</file>