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notesSlides/notesSlide16.xml" ContentType="application/vnd.openxmlformats-officedocument.presentationml.notesSlide+xml"/>
  <Override PartName="/ppt/tags/tag24.xml" ContentType="application/vnd.openxmlformats-officedocument.presentationml.tags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notesSlides/notesSlide18.xml" ContentType="application/vnd.openxmlformats-officedocument.presentationml.notesSlide+xml"/>
  <Override PartName="/ppt/tags/tag26.xml" ContentType="application/vnd.openxmlformats-officedocument.presentationml.tags+xml"/>
  <Override PartName="/ppt/notesSlides/notesSlide19.xml" ContentType="application/vnd.openxmlformats-officedocument.presentationml.notesSlide+xml"/>
  <Override PartName="/ppt/tags/tag27.xml" ContentType="application/vnd.openxmlformats-officedocument.presentationml.tags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notesSlides/notesSlide22.xml" ContentType="application/vnd.openxmlformats-officedocument.presentationml.notesSlide+xml"/>
  <Override PartName="/ppt/tags/tag30.xml" ContentType="application/vnd.openxmlformats-officedocument.presentationml.tags+xml"/>
  <Override PartName="/ppt/notesSlides/notesSlide23.xml" ContentType="application/vnd.openxmlformats-officedocument.presentationml.notesSlide+xml"/>
  <Override PartName="/ppt/tags/tag31.xml" ContentType="application/vnd.openxmlformats-officedocument.presentationml.tags+xml"/>
  <Override PartName="/ppt/notesSlides/notesSlide24.xml" ContentType="application/vnd.openxmlformats-officedocument.presentationml.notesSlide+xml"/>
  <Override PartName="/ppt/tags/tag32.xml" ContentType="application/vnd.openxmlformats-officedocument.presentationml.tags+xml"/>
  <Override PartName="/ppt/notesSlides/notesSlide25.xml" ContentType="application/vnd.openxmlformats-officedocument.presentationml.notesSlide+xml"/>
  <Override PartName="/ppt/tags/tag33.xml" ContentType="application/vnd.openxmlformats-officedocument.presentationml.tags+xml"/>
  <Override PartName="/ppt/notesSlides/notesSlide26.xml" ContentType="application/vnd.openxmlformats-officedocument.presentationml.notesSlide+xml"/>
  <Override PartName="/ppt/tags/tag34.xml" ContentType="application/vnd.openxmlformats-officedocument.presentationml.tags+xml"/>
  <Override PartName="/ppt/notesSlides/notesSlide27.xml" ContentType="application/vnd.openxmlformats-officedocument.presentationml.notesSlide+xml"/>
  <Override PartName="/ppt/tags/tag35.xml" ContentType="application/vnd.openxmlformats-officedocument.presentationml.tags+xml"/>
  <Override PartName="/ppt/notesSlides/notesSlide28.xml" ContentType="application/vnd.openxmlformats-officedocument.presentationml.notesSlide+xml"/>
  <Override PartName="/ppt/tags/tag36.xml" ContentType="application/vnd.openxmlformats-officedocument.presentationml.tags+xml"/>
  <Override PartName="/ppt/notesSlides/notesSlide29.xml" ContentType="application/vnd.openxmlformats-officedocument.presentationml.notesSlide+xml"/>
  <Override PartName="/ppt/tags/tag37.xml" ContentType="application/vnd.openxmlformats-officedocument.presentationml.tags+xml"/>
  <Override PartName="/ppt/notesSlides/notesSlide30.xml" ContentType="application/vnd.openxmlformats-officedocument.presentationml.notesSlide+xml"/>
  <Override PartName="/ppt/tags/tag38.xml" ContentType="application/vnd.openxmlformats-officedocument.presentationml.tags+xml"/>
  <Override PartName="/ppt/notesSlides/notesSlide31.xml" ContentType="application/vnd.openxmlformats-officedocument.presentationml.notesSlide+xml"/>
  <Override PartName="/ppt/tags/tag39.xml" ContentType="application/vnd.openxmlformats-officedocument.presentationml.tags+xml"/>
  <Override PartName="/ppt/notesSlides/notesSlide32.xml" ContentType="application/vnd.openxmlformats-officedocument.presentationml.notesSlide+xml"/>
  <Override PartName="/ppt/tags/tag40.xml" ContentType="application/vnd.openxmlformats-officedocument.presentationml.tags+xml"/>
  <Override PartName="/ppt/notesSlides/notesSlide33.xml" ContentType="application/vnd.openxmlformats-officedocument.presentationml.notesSlide+xml"/>
  <Override PartName="/ppt/tags/tag41.xml" ContentType="application/vnd.openxmlformats-officedocument.presentationml.tags+xml"/>
  <Override PartName="/ppt/notesSlides/notesSlide34.xml" ContentType="application/vnd.openxmlformats-officedocument.presentationml.notesSlide+xml"/>
  <Override PartName="/ppt/tags/tag42.xml" ContentType="application/vnd.openxmlformats-officedocument.presentationml.tags+xml"/>
  <Override PartName="/ppt/notesSlides/notesSlide35.xml" ContentType="application/vnd.openxmlformats-officedocument.presentationml.notesSlide+xml"/>
  <Override PartName="/ppt/tags/tag43.xml" ContentType="application/vnd.openxmlformats-officedocument.presentationml.tags+xml"/>
  <Override PartName="/ppt/notesSlides/notesSlide36.xml" ContentType="application/vnd.openxmlformats-officedocument.presentationml.notesSlide+xml"/>
  <Override PartName="/ppt/tags/tag44.xml" ContentType="application/vnd.openxmlformats-officedocument.presentationml.tags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870" r:id="rId1"/>
  </p:sldMasterIdLst>
  <p:notesMasterIdLst>
    <p:notesMasterId r:id="rId39"/>
  </p:notesMasterIdLst>
  <p:handoutMasterIdLst>
    <p:handoutMasterId r:id="rId40"/>
  </p:handoutMasterIdLst>
  <p:sldIdLst>
    <p:sldId id="643" r:id="rId2"/>
    <p:sldId id="589" r:id="rId3"/>
    <p:sldId id="591" r:id="rId4"/>
    <p:sldId id="592" r:id="rId5"/>
    <p:sldId id="593" r:id="rId6"/>
    <p:sldId id="594" r:id="rId7"/>
    <p:sldId id="595" r:id="rId8"/>
    <p:sldId id="629" r:id="rId9"/>
    <p:sldId id="630" r:id="rId10"/>
    <p:sldId id="598" r:id="rId11"/>
    <p:sldId id="633" r:id="rId12"/>
    <p:sldId id="632" r:id="rId13"/>
    <p:sldId id="631" r:id="rId14"/>
    <p:sldId id="605" r:id="rId15"/>
    <p:sldId id="639" r:id="rId16"/>
    <p:sldId id="640" r:id="rId17"/>
    <p:sldId id="641" r:id="rId18"/>
    <p:sldId id="637" r:id="rId19"/>
    <p:sldId id="642" r:id="rId20"/>
    <p:sldId id="606" r:id="rId21"/>
    <p:sldId id="607" r:id="rId22"/>
    <p:sldId id="608" r:id="rId23"/>
    <p:sldId id="609" r:id="rId24"/>
    <p:sldId id="610" r:id="rId25"/>
    <p:sldId id="611" r:id="rId26"/>
    <p:sldId id="612" r:id="rId27"/>
    <p:sldId id="613" r:id="rId28"/>
    <p:sldId id="614" r:id="rId29"/>
    <p:sldId id="615" r:id="rId30"/>
    <p:sldId id="617" r:id="rId31"/>
    <p:sldId id="618" r:id="rId32"/>
    <p:sldId id="619" r:id="rId33"/>
    <p:sldId id="620" r:id="rId34"/>
    <p:sldId id="621" r:id="rId35"/>
    <p:sldId id="623" r:id="rId36"/>
    <p:sldId id="625" r:id="rId37"/>
    <p:sldId id="626" r:id="rId38"/>
  </p:sldIdLst>
  <p:sldSz cx="9144000" cy="6858000" type="screen4x3"/>
  <p:notesSz cx="7315200" cy="9601200"/>
  <p:custDataLst>
    <p:tags r:id="rId4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950">
          <p15:clr>
            <a:srgbClr val="A4A3A4"/>
          </p15:clr>
        </p15:guide>
        <p15:guide id="2" pos="2257">
          <p15:clr>
            <a:srgbClr val="A4A3A4"/>
          </p15:clr>
        </p15:guide>
        <p15:guide id="3" pos="41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5">
          <p15:clr>
            <a:srgbClr val="A4A3A4"/>
          </p15:clr>
        </p15:guide>
        <p15:guide id="2" pos="2304">
          <p15:clr>
            <a:srgbClr val="A4A3A4"/>
          </p15:clr>
        </p15:guide>
        <p15:guide id="3" orient="horz" pos="2929">
          <p15:clr>
            <a:srgbClr val="A4A3A4"/>
          </p15:clr>
        </p15:guide>
        <p15:guide id="4" pos="2208">
          <p15:clr>
            <a:srgbClr val="A4A3A4"/>
          </p15:clr>
        </p15:guide>
        <p15:guide id="5" orient="horz" pos="3124">
          <p15:clr>
            <a:srgbClr val="A4A3A4"/>
          </p15:clr>
        </p15:guide>
        <p15:guide id="6" pos="24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567F98"/>
    <a:srgbClr val="496B80"/>
    <a:srgbClr val="C7D6DF"/>
    <a:srgbClr val="003D7D"/>
    <a:srgbClr val="0056AC"/>
    <a:srgbClr val="C1E0FF"/>
    <a:srgbClr val="002060"/>
    <a:srgbClr val="B5ECF9"/>
    <a:srgbClr val="0071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EADDC5-16DE-914C-A90D-D46293CBD147}" v="15" dt="2023-01-23T12:40:20.9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5918" autoAdjust="0"/>
  </p:normalViewPr>
  <p:slideViewPr>
    <p:cSldViewPr snapToGrid="0">
      <p:cViewPr varScale="1">
        <p:scale>
          <a:sx n="123" d="100"/>
          <a:sy n="123" d="100"/>
        </p:scale>
        <p:origin x="1784" y="168"/>
      </p:cViewPr>
      <p:guideLst>
        <p:guide orient="horz" pos="3950"/>
        <p:guide pos="2257"/>
        <p:guide pos="4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804" y="96"/>
      </p:cViewPr>
      <p:guideLst>
        <p:guide orient="horz" pos="3025"/>
        <p:guide pos="2304"/>
        <p:guide orient="horz" pos="2929"/>
        <p:guide pos="2208"/>
        <p:guide orient="horz" pos="3124"/>
        <p:guide pos="24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50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yle Clark" userId="8386f11d-aac6-4cfc-9b3b-2b64aed7b16f" providerId="ADAL" clId="{67EADDC5-16DE-914C-A90D-D46293CBD147}"/>
    <pc:docChg chg="undo custSel delSld modSld">
      <pc:chgData name="Kyle Clark" userId="8386f11d-aac6-4cfc-9b3b-2b64aed7b16f" providerId="ADAL" clId="{67EADDC5-16DE-914C-A90D-D46293CBD147}" dt="2023-01-23T12:42:24.560" v="92" actId="2696"/>
      <pc:docMkLst>
        <pc:docMk/>
      </pc:docMkLst>
      <pc:sldChg chg="modSp mod">
        <pc:chgData name="Kyle Clark" userId="8386f11d-aac6-4cfc-9b3b-2b64aed7b16f" providerId="ADAL" clId="{67EADDC5-16DE-914C-A90D-D46293CBD147}" dt="2023-01-23T12:31:36.556" v="7" actId="20577"/>
        <pc:sldMkLst>
          <pc:docMk/>
          <pc:sldMk cId="424251328" sldId="592"/>
        </pc:sldMkLst>
        <pc:spChg chg="mod">
          <ac:chgData name="Kyle Clark" userId="8386f11d-aac6-4cfc-9b3b-2b64aed7b16f" providerId="ADAL" clId="{67EADDC5-16DE-914C-A90D-D46293CBD147}" dt="2023-01-23T12:31:36.556" v="7" actId="20577"/>
          <ac:spMkLst>
            <pc:docMk/>
            <pc:sldMk cId="424251328" sldId="592"/>
            <ac:spMk id="6" creationId="{00000000-0000-0000-0000-000000000000}"/>
          </ac:spMkLst>
        </pc:spChg>
      </pc:sldChg>
      <pc:sldChg chg="modSp mod">
        <pc:chgData name="Kyle Clark" userId="8386f11d-aac6-4cfc-9b3b-2b64aed7b16f" providerId="ADAL" clId="{67EADDC5-16DE-914C-A90D-D46293CBD147}" dt="2023-01-23T12:33:43.313" v="10" actId="20577"/>
        <pc:sldMkLst>
          <pc:docMk/>
          <pc:sldMk cId="1556231800" sldId="593"/>
        </pc:sldMkLst>
        <pc:spChg chg="mod">
          <ac:chgData name="Kyle Clark" userId="8386f11d-aac6-4cfc-9b3b-2b64aed7b16f" providerId="ADAL" clId="{67EADDC5-16DE-914C-A90D-D46293CBD147}" dt="2023-01-23T12:33:43.313" v="10" actId="20577"/>
          <ac:spMkLst>
            <pc:docMk/>
            <pc:sldMk cId="1556231800" sldId="593"/>
            <ac:spMk id="6" creationId="{00000000-0000-0000-0000-000000000000}"/>
          </ac:spMkLst>
        </pc:spChg>
      </pc:sldChg>
      <pc:sldChg chg="addSp delSp modSp mod modAnim chgLayout">
        <pc:chgData name="Kyle Clark" userId="8386f11d-aac6-4cfc-9b3b-2b64aed7b16f" providerId="ADAL" clId="{67EADDC5-16DE-914C-A90D-D46293CBD147}" dt="2023-01-23T12:40:20.976" v="91" actId="478"/>
        <pc:sldMkLst>
          <pc:docMk/>
          <pc:sldMk cId="3090973674" sldId="608"/>
        </pc:sldMkLst>
        <pc:spChg chg="add del mod ord">
          <ac:chgData name="Kyle Clark" userId="8386f11d-aac6-4cfc-9b3b-2b64aed7b16f" providerId="ADAL" clId="{67EADDC5-16DE-914C-A90D-D46293CBD147}" dt="2023-01-23T12:40:16.074" v="90" actId="478"/>
          <ac:spMkLst>
            <pc:docMk/>
            <pc:sldMk cId="3090973674" sldId="608"/>
            <ac:spMk id="2" creationId="{595635CE-89C6-A247-A3AD-9EA5F187544A}"/>
          </ac:spMkLst>
        </pc:spChg>
        <pc:spChg chg="mod ord">
          <ac:chgData name="Kyle Clark" userId="8386f11d-aac6-4cfc-9b3b-2b64aed7b16f" providerId="ADAL" clId="{67EADDC5-16DE-914C-A90D-D46293CBD147}" dt="2023-01-23T12:38:38.993" v="17" actId="700"/>
          <ac:spMkLst>
            <pc:docMk/>
            <pc:sldMk cId="3090973674" sldId="608"/>
            <ac:spMk id="3" creationId="{00000000-0000-0000-0000-000000000000}"/>
          </ac:spMkLst>
        </pc:spChg>
        <pc:spChg chg="add del mod">
          <ac:chgData name="Kyle Clark" userId="8386f11d-aac6-4cfc-9b3b-2b64aed7b16f" providerId="ADAL" clId="{67EADDC5-16DE-914C-A90D-D46293CBD147}" dt="2023-01-23T12:40:20.976" v="91" actId="478"/>
          <ac:spMkLst>
            <pc:docMk/>
            <pc:sldMk cId="3090973674" sldId="608"/>
            <ac:spMk id="4" creationId="{8E41B0EF-F041-5A4C-B4C8-787381BF8FD2}"/>
          </ac:spMkLst>
        </pc:spChg>
        <pc:spChg chg="mod ord">
          <ac:chgData name="Kyle Clark" userId="8386f11d-aac6-4cfc-9b3b-2b64aed7b16f" providerId="ADAL" clId="{67EADDC5-16DE-914C-A90D-D46293CBD147}" dt="2023-01-23T12:38:38.993" v="17" actId="700"/>
          <ac:spMkLst>
            <pc:docMk/>
            <pc:sldMk cId="3090973674" sldId="608"/>
            <ac:spMk id="5" creationId="{00000000-0000-0000-0000-000000000000}"/>
          </ac:spMkLst>
        </pc:spChg>
        <pc:spChg chg="add mod">
          <ac:chgData name="Kyle Clark" userId="8386f11d-aac6-4cfc-9b3b-2b64aed7b16f" providerId="ADAL" clId="{67EADDC5-16DE-914C-A90D-D46293CBD147}" dt="2023-01-23T12:40:11.720" v="89"/>
          <ac:spMkLst>
            <pc:docMk/>
            <pc:sldMk cId="3090973674" sldId="608"/>
            <ac:spMk id="9" creationId="{2AF11445-26FF-8548-884B-965C7F34BB11}"/>
          </ac:spMkLst>
        </pc:spChg>
        <pc:picChg chg="mod">
          <ac:chgData name="Kyle Clark" userId="8386f11d-aac6-4cfc-9b3b-2b64aed7b16f" providerId="ADAL" clId="{67EADDC5-16DE-914C-A90D-D46293CBD147}" dt="2023-01-23T12:38:24.547" v="16" actId="1076"/>
          <ac:picMkLst>
            <pc:docMk/>
            <pc:sldMk cId="3090973674" sldId="608"/>
            <ac:picMk id="7" creationId="{00000000-0000-0000-0000-000000000000}"/>
          </ac:picMkLst>
        </pc:picChg>
        <pc:picChg chg="mod">
          <ac:chgData name="Kyle Clark" userId="8386f11d-aac6-4cfc-9b3b-2b64aed7b16f" providerId="ADAL" clId="{67EADDC5-16DE-914C-A90D-D46293CBD147}" dt="2023-01-23T12:38:22.785" v="15" actId="1076"/>
          <ac:picMkLst>
            <pc:docMk/>
            <pc:sldMk cId="3090973674" sldId="608"/>
            <ac:picMk id="8" creationId="{00000000-0000-0000-0000-000000000000}"/>
          </ac:picMkLst>
        </pc:picChg>
      </pc:sldChg>
      <pc:sldChg chg="del">
        <pc:chgData name="Kyle Clark" userId="8386f11d-aac6-4cfc-9b3b-2b64aed7b16f" providerId="ADAL" clId="{67EADDC5-16DE-914C-A90D-D46293CBD147}" dt="2023-01-23T12:42:24.560" v="92" actId="2696"/>
        <pc:sldMkLst>
          <pc:docMk/>
          <pc:sldMk cId="1867144668" sldId="61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6" tIns="47943" rIns="95886" bIns="47943" numCol="1" anchor="t" anchorCtr="0" compatLnSpc="1">
            <a:prstTxWarp prst="textNoShape">
              <a:avLst/>
            </a:prstTxWarp>
          </a:bodyPr>
          <a:lstStyle>
            <a:lvl1pPr defTabSz="959463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7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6" tIns="47943" rIns="95886" bIns="47943" numCol="1" anchor="t" anchorCtr="0" compatLnSpc="1">
            <a:prstTxWarp prst="textNoShape">
              <a:avLst/>
            </a:prstTxWarp>
          </a:bodyPr>
          <a:lstStyle>
            <a:lvl1pPr algn="r" defTabSz="959463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6" tIns="47943" rIns="95886" bIns="47943" numCol="1" anchor="b" anchorCtr="0" compatLnSpc="1">
            <a:prstTxWarp prst="textNoShape">
              <a:avLst/>
            </a:prstTxWarp>
          </a:bodyPr>
          <a:lstStyle>
            <a:lvl1pPr defTabSz="959463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Standardized Field Sobriety Testing Introduction to Drugged Driving</a:t>
            </a:r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7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6" tIns="47943" rIns="95886" bIns="47943" numCol="1" anchor="b" anchorCtr="0" compatLnSpc="1">
            <a:prstTxWarp prst="textNoShape">
              <a:avLst/>
            </a:prstTxWarp>
          </a:bodyPr>
          <a:lstStyle>
            <a:lvl1pPr algn="r" defTabSz="959463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CC67F1A-F2AC-44A1-987E-0D5BEB628C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327638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9160489"/>
            <a:ext cx="1755648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05" tIns="48303" rIns="96605" bIns="48303" numCol="1" anchor="t" anchorCtr="0" compatLnSpc="1">
            <a:prstTxWarp prst="textNoShape">
              <a:avLst/>
            </a:prstTxWarp>
          </a:bodyPr>
          <a:lstStyle>
            <a:lvl1pPr algn="l" defTabSz="966150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Revised:</a:t>
            </a:r>
          </a:p>
          <a:p>
            <a:pPr>
              <a:defRPr/>
            </a:pPr>
            <a:r>
              <a:rPr lang="en-US" dirty="0"/>
              <a:t>02/2018</a:t>
            </a:r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05013" y="471488"/>
            <a:ext cx="3305175" cy="247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90143" y="3116455"/>
            <a:ext cx="6534912" cy="604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05" tIns="48303" rIns="96605" bIns="4830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55648" y="9160489"/>
            <a:ext cx="3803904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05" tIns="48303" rIns="96605" bIns="48303" numCol="1" anchor="t" anchorCtr="0" compatLnSpc="1">
            <a:prstTxWarp prst="textNoShape">
              <a:avLst/>
            </a:prstTxWarp>
          </a:bodyPr>
          <a:lstStyle>
            <a:lvl1pPr algn="ctr" defTabSz="966150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DWI Detection and Standardized Field Sobriety Testing</a:t>
            </a:r>
          </a:p>
          <a:p>
            <a:pPr>
              <a:defRPr/>
            </a:pPr>
            <a:r>
              <a:rPr lang="en-US" dirty="0"/>
              <a:t>Introduction to Drugged Driving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59552" y="9160489"/>
            <a:ext cx="1755648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05" tIns="48303" rIns="96605" bIns="48303" numCol="1" anchor="t" anchorCtr="0" compatLnSpc="1">
            <a:prstTxWarp prst="textNoShape">
              <a:avLst/>
            </a:prstTxWarp>
          </a:bodyPr>
          <a:lstStyle>
            <a:lvl1pPr algn="r" defTabSz="966150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‹#›</a:t>
            </a:fld>
            <a:r>
              <a:rPr lang="en-US" dirty="0"/>
              <a:t> of 42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87680" y="3022017"/>
            <a:ext cx="633984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0169829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325438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1364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397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2" y="3116455"/>
            <a:ext cx="6400801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10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08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43100" y="2397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262" y="3116455"/>
            <a:ext cx="6472052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11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8797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43100" y="2143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3" y="3116455"/>
            <a:ext cx="6424552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b="1" i="1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12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42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43100" y="2143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9387" y="3116455"/>
            <a:ext cx="6448301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165296" algn="r"/>
              </a:tabLst>
            </a:pPr>
            <a:endParaRPr 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13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984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55800" y="2143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12675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b="1" i="1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14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2062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28813" y="238125"/>
            <a:ext cx="3398837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262" y="3116455"/>
            <a:ext cx="6448302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15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4035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28813" y="238125"/>
            <a:ext cx="3398837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72052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16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6704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954213" y="225425"/>
            <a:ext cx="3398837" cy="2549525"/>
          </a:xfrm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36426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218318" algn="r"/>
              </a:tabLs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17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6451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397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86888" y="3116455"/>
            <a:ext cx="6377050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6165296" algn="r"/>
              </a:tabLst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18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175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43100" y="2270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00800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19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19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143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48301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7390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55800" y="2270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262" y="3116455"/>
            <a:ext cx="64364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20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8249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50825"/>
            <a:ext cx="3400425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4" y="3116455"/>
            <a:ext cx="64364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21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0372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17700" y="250825"/>
            <a:ext cx="3402013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3" y="3116455"/>
            <a:ext cx="63889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22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2446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43100" y="250825"/>
            <a:ext cx="3400425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00800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23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3201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19288" y="214313"/>
            <a:ext cx="3398837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00800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24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9490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01613"/>
            <a:ext cx="3400425" cy="25511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3" y="3116455"/>
            <a:ext cx="6424552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25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5142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397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12675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b="1" i="1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26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4768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55800" y="2143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262" y="3116455"/>
            <a:ext cx="64364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27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3785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19288" y="227013"/>
            <a:ext cx="3398837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262" y="3116455"/>
            <a:ext cx="64364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28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9242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19288" y="239713"/>
            <a:ext cx="3398837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24550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29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818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01613"/>
            <a:ext cx="3400425" cy="25511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36426" cy="6044034"/>
          </a:xfrm>
        </p:spPr>
        <p:txBody>
          <a:bodyPr/>
          <a:lstStyle/>
          <a:p>
            <a:pPr defTabSz="914266">
              <a:lnSpc>
                <a:spcPct val="100000"/>
              </a:lnSpc>
              <a:spcBef>
                <a:spcPts val="0"/>
              </a:spcBef>
              <a:defRPr/>
            </a:pPr>
            <a:endParaRPr lang="en-US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3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6493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19288" y="227013"/>
            <a:ext cx="3398837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364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30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2635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19288" y="239713"/>
            <a:ext cx="3398837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98764" y="3116455"/>
            <a:ext cx="6388924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31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8803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17700" y="250825"/>
            <a:ext cx="3402013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262" y="3116455"/>
            <a:ext cx="6424551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b="1" i="1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32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0913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270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364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33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3656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43100" y="2397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4" y="3116455"/>
            <a:ext cx="64364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b="1" i="1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34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99348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270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63138" y="3116455"/>
            <a:ext cx="6400800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35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7549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270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262" y="3116455"/>
            <a:ext cx="64364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b="1" i="1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36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4067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27013"/>
            <a:ext cx="3400425" cy="25511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3" y="3116455"/>
            <a:ext cx="6377049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37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828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19288" y="214313"/>
            <a:ext cx="3398837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86888" y="3116455"/>
            <a:ext cx="641267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4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2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43100" y="227013"/>
            <a:ext cx="3402013" cy="25511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98764" y="3116455"/>
            <a:ext cx="6377049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5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03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43100" y="2143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3" y="3116455"/>
            <a:ext cx="6412675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6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149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43100" y="2143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262" y="3116455"/>
            <a:ext cx="6448302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7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152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55800" y="250825"/>
            <a:ext cx="3400425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4" y="3116455"/>
            <a:ext cx="643642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8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727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930400" y="214313"/>
            <a:ext cx="34004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5013" y="3116455"/>
            <a:ext cx="6388925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i="1" baseline="0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Revised: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DWI Detection and Standardized Field Sobriety Testing</a:t>
            </a:r>
          </a:p>
          <a:p>
            <a:pPr>
              <a:defRPr/>
            </a:pPr>
            <a:r>
              <a:rPr lang="en-US"/>
              <a:t>Introduction to Drugged Driving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  <a:p>
            <a:pPr>
              <a:defRPr/>
            </a:pPr>
            <a:fld id="{3BCEAB83-63C2-44E6-ABD7-0F0BC32CB665}" type="slidenum">
              <a:rPr lang="en-US" smtClean="0"/>
              <a:pPr>
                <a:defRPr/>
              </a:pPr>
              <a:t>9</a:t>
            </a:fld>
            <a:r>
              <a:rPr lang="en-US"/>
              <a:t> of 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97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835775" y="6480587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/>
              <a:t>16-</a:t>
            </a:r>
            <a:fld id="{D686DDAE-9F62-40D2-B8FA-C9766CF7F18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89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9102"/>
            <a:ext cx="8229600" cy="640080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45920"/>
            <a:ext cx="8024884" cy="4386726"/>
          </a:xfrm>
        </p:spPr>
        <p:txBody>
          <a:bodyPr/>
          <a:lstStyle>
            <a:lvl1pPr>
              <a:defRPr sz="2600" b="0"/>
            </a:lvl1pPr>
            <a:lvl2pPr>
              <a:defRPr sz="2600" b="0"/>
            </a:lvl2pPr>
            <a:lvl3pPr>
              <a:defRPr sz="2600" b="0"/>
            </a:lvl3pPr>
            <a:lvl4pPr>
              <a:defRPr sz="2600" b="0"/>
            </a:lvl4pPr>
            <a:lvl5pPr>
              <a:defRPr sz="1800" b="0"/>
            </a:lvl5pPr>
          </a:lstStyle>
          <a:p>
            <a:pPr lvl="0"/>
            <a:r>
              <a:rPr lang="en-US" altLang="en-US" dirty="0"/>
              <a:t>First Level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0"/>
          </p:nvPr>
        </p:nvSpPr>
        <p:spPr>
          <a:xfrm>
            <a:off x="6835775" y="6480587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16-</a:t>
            </a:r>
            <a:fld id="{D4AA26C7-7B8D-47CF-B634-62CFE3A4FB3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1784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6835775" y="6480587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/>
              <a:t>16-</a:t>
            </a:r>
            <a:fld id="{D686DDAE-9F62-40D2-B8FA-C9766CF7F18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2234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524000" y="1066800"/>
            <a:ext cx="71628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b="1">
              <a:solidFill>
                <a:srgbClr val="003D7D"/>
              </a:solidFill>
              <a:latin typeface="Arial" charset="0"/>
            </a:endParaRPr>
          </a:p>
        </p:txBody>
      </p:sp>
      <p:sp>
        <p:nvSpPr>
          <p:cNvPr id="3" name="Content Placeholder 7"/>
          <p:cNvSpPr>
            <a:spLocks noGrp="1"/>
          </p:cNvSpPr>
          <p:nvPr>
            <p:ph sz="quarter" idx="1" hasCustomPrompt="1"/>
          </p:nvPr>
        </p:nvSpPr>
        <p:spPr>
          <a:xfrm>
            <a:off x="457200" y="1645920"/>
            <a:ext cx="8229600" cy="4572000"/>
          </a:xfrm>
          <a:prstGeom prst="rect">
            <a:avLst/>
          </a:prstGeom>
        </p:spPr>
        <p:txBody>
          <a:bodyPr/>
          <a:lstStyle>
            <a:lvl1pPr>
              <a:defRPr sz="2600" b="0"/>
            </a:lvl1pPr>
            <a:lvl2pPr>
              <a:defRPr sz="2600" b="0"/>
            </a:lvl2pPr>
            <a:lvl3pPr>
              <a:defRPr sz="2600" b="0"/>
            </a:lvl3pPr>
            <a:lvl4pPr>
              <a:defRPr sz="2600" b="0"/>
            </a:lvl4pPr>
            <a:lvl5pPr>
              <a:defRPr sz="1800" b="0"/>
            </a:lvl5pPr>
          </a:lstStyle>
          <a:p>
            <a:pPr lvl="0"/>
            <a:r>
              <a:rPr lang="en-US" altLang="en-US" dirty="0"/>
              <a:t>First Level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40080"/>
            <a:ext cx="8229600" cy="64008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E5908E-5ED7-440D-896E-6A2484CBEA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16-</a:t>
            </a:r>
            <a:fld id="{C7923850-DE8F-43C2-80E4-423E2120B0E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519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0080"/>
            <a:ext cx="8229600" cy="64008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835775" y="6480587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/>
              <a:t>16-</a:t>
            </a:r>
            <a:fld id="{D686DDAE-9F62-40D2-B8FA-C9766CF7F18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6379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40080"/>
            <a:ext cx="822960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 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45920"/>
            <a:ext cx="8229600" cy="438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First Level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1524000" y="1066800"/>
            <a:ext cx="71628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 b="1">
              <a:solidFill>
                <a:srgbClr val="003D7D"/>
              </a:solidFill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20071A0-FB16-4136-85D9-55363E36CC78}"/>
              </a:ext>
            </a:extLst>
          </p:cNvPr>
          <p:cNvSpPr/>
          <p:nvPr userDrawn="1"/>
        </p:nvSpPr>
        <p:spPr>
          <a:xfrm>
            <a:off x="0" y="-11430"/>
            <a:ext cx="9144000" cy="365760"/>
          </a:xfrm>
          <a:prstGeom prst="rect">
            <a:avLst/>
          </a:prstGeom>
          <a:solidFill>
            <a:schemeClr val="tx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Box 37">
            <a:extLst>
              <a:ext uri="{FF2B5EF4-FFF2-40B4-BE49-F238E27FC236}">
                <a16:creationId xmlns:a16="http://schemas.microsoft.com/office/drawing/2014/main" id="{9D3B4932-E2DB-49AE-905D-4D04D3A8E3A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932" y="17561"/>
            <a:ext cx="7874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400" spc="300" dirty="0">
                <a:solidFill>
                  <a:srgbClr val="FFFFFF"/>
                </a:solidFill>
                <a:latin typeface="Arial Narrow" panose="020B0606020202030204" pitchFamily="34" charset="0"/>
              </a:rPr>
              <a:t>Session Overview – Introduction to Drugged Driving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5F92A62-FB20-4FDC-A397-EE57CD15E1F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248" y="30480"/>
            <a:ext cx="222126" cy="27432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F055E15-6053-43E5-B3F9-6AA4F6D62DCA}"/>
              </a:ext>
            </a:extLst>
          </p:cNvPr>
          <p:cNvSpPr/>
          <p:nvPr userDrawn="1"/>
        </p:nvSpPr>
        <p:spPr>
          <a:xfrm>
            <a:off x="0" y="6492240"/>
            <a:ext cx="9144000" cy="36576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4B4EB694-6405-4C9A-B791-83D90643E4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125" y="6508115"/>
            <a:ext cx="6361113" cy="3385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600" b="0" dirty="0">
                <a:solidFill>
                  <a:schemeClr val="bg1"/>
                </a:solidFill>
                <a:latin typeface="Arial Black" panose="020B0A04020102020204" pitchFamily="34" charset="0"/>
              </a:rPr>
              <a:t>DWI DETECTION &amp; SFST</a:t>
            </a:r>
          </a:p>
        </p:txBody>
      </p:sp>
      <p:sp>
        <p:nvSpPr>
          <p:cNvPr id="17" name="Slide Number Placeholder 21">
            <a:extLst>
              <a:ext uri="{FF2B5EF4-FFF2-40B4-BE49-F238E27FC236}">
                <a16:creationId xmlns:a16="http://schemas.microsoft.com/office/drawing/2014/main" id="{995EA6A4-C87B-4B19-83B2-B1FBD8031D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775" y="648882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spc="300">
                <a:solidFill>
                  <a:schemeClr val="bg1"/>
                </a:solidFill>
                <a:latin typeface="Arial Narrow" panose="020B0606020202030204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16-</a:t>
            </a:r>
            <a:fld id="{C7923850-DE8F-43C2-80E4-423E2120B0E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7"/>
    </p:custDataLst>
    <p:extLst>
      <p:ext uri="{BB962C8B-B14F-4D97-AF65-F5344CB8AC3E}">
        <p14:creationId xmlns:p14="http://schemas.microsoft.com/office/powerpoint/2010/main" val="103511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i="0" u="none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56AC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56AC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56AC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56A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200" b="1">
          <a:solidFill>
            <a:srgbClr val="003D7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200" b="1">
          <a:solidFill>
            <a:srgbClr val="003D7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200" b="1">
          <a:solidFill>
            <a:srgbClr val="003D7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200" b="1">
          <a:solidFill>
            <a:srgbClr val="003D7D"/>
          </a:solidFill>
          <a:latin typeface="Arial" charset="0"/>
        </a:defRPr>
      </a:lvl9pPr>
    </p:titleStyle>
    <p:bodyStyle>
      <a:lvl1pPr marL="228600" indent="-228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600" b="0">
          <a:solidFill>
            <a:srgbClr val="000000"/>
          </a:solidFill>
          <a:latin typeface="+mj-lt"/>
          <a:ea typeface="+mn-ea"/>
          <a:cs typeface="+mn-cs"/>
        </a:defRPr>
      </a:lvl1pPr>
      <a:lvl2pPr marL="457200" indent="-3429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600" b="0">
          <a:solidFill>
            <a:srgbClr val="000000"/>
          </a:solidFill>
          <a:latin typeface="+mj-lt"/>
        </a:defRPr>
      </a:lvl2pPr>
      <a:lvl3pPr marL="800100" indent="-34607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ü"/>
        <a:defRPr sz="2600" b="0">
          <a:solidFill>
            <a:srgbClr val="000000"/>
          </a:solidFill>
          <a:latin typeface="+mj-lt"/>
        </a:defRPr>
      </a:lvl3pPr>
      <a:lvl4pPr marL="1143000" indent="-339725" algn="l" rtl="0" eaLnBrk="0" fontAlgn="base" hangingPunct="0">
        <a:spcBef>
          <a:spcPct val="0"/>
        </a:spcBef>
        <a:spcAft>
          <a:spcPct val="0"/>
        </a:spcAft>
        <a:buFont typeface="Courier New" panose="02070309020205020404" pitchFamily="49" charset="0"/>
        <a:buChar char="o"/>
        <a:defRPr sz="2600" b="0">
          <a:solidFill>
            <a:srgbClr val="000000"/>
          </a:solidFill>
          <a:latin typeface="+mj-lt"/>
        </a:defRPr>
      </a:lvl4pPr>
      <a:lvl5pPr marL="1377950" indent="-230188" algn="l" rtl="0" eaLnBrk="0" fontAlgn="base" hangingPunct="0">
        <a:spcBef>
          <a:spcPct val="0"/>
        </a:spcBef>
        <a:spcAft>
          <a:spcPct val="0"/>
        </a:spcAft>
        <a:buFont typeface="Trebuchet MS" pitchFamily="34" charset="0"/>
        <a:buChar char="―"/>
        <a:defRPr sz="2600" b="0">
          <a:solidFill>
            <a:srgbClr val="000000"/>
          </a:solidFill>
          <a:latin typeface="+mj-lt"/>
        </a:defRPr>
      </a:lvl5pPr>
      <a:lvl6pPr marL="1835150" indent="-230188" algn="l" rtl="0" fontAlgn="base">
        <a:spcBef>
          <a:spcPct val="0"/>
        </a:spcBef>
        <a:spcAft>
          <a:spcPct val="0"/>
        </a:spcAft>
        <a:buChar char="•"/>
        <a:defRPr>
          <a:solidFill>
            <a:srgbClr val="003366"/>
          </a:solidFill>
          <a:latin typeface="+mn-lt"/>
        </a:defRPr>
      </a:lvl6pPr>
      <a:lvl7pPr marL="2292350" indent="-230188" algn="l" rtl="0" fontAlgn="base">
        <a:spcBef>
          <a:spcPct val="0"/>
        </a:spcBef>
        <a:spcAft>
          <a:spcPct val="0"/>
        </a:spcAft>
        <a:buChar char="•"/>
        <a:defRPr>
          <a:solidFill>
            <a:srgbClr val="003366"/>
          </a:solidFill>
          <a:latin typeface="+mn-lt"/>
        </a:defRPr>
      </a:lvl7pPr>
      <a:lvl8pPr marL="2749550" indent="-230188" algn="l" rtl="0" fontAlgn="base">
        <a:spcBef>
          <a:spcPct val="0"/>
        </a:spcBef>
        <a:spcAft>
          <a:spcPct val="0"/>
        </a:spcAft>
        <a:buChar char="•"/>
        <a:defRPr>
          <a:solidFill>
            <a:srgbClr val="003366"/>
          </a:solidFill>
          <a:latin typeface="+mn-lt"/>
        </a:defRPr>
      </a:lvl8pPr>
      <a:lvl9pPr marL="3206750" indent="-230188" algn="l" rtl="0" fontAlgn="base">
        <a:spcBef>
          <a:spcPct val="0"/>
        </a:spcBef>
        <a:spcAft>
          <a:spcPct val="0"/>
        </a:spcAft>
        <a:buChar char="•"/>
        <a:defRPr>
          <a:solidFill>
            <a:srgbClr val="0033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5" Type="http://schemas.openxmlformats.org/officeDocument/2006/relationships/image" Target="../media/image14.png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2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oleObject" Target="../embeddings/oleObject7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4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640896"/>
            <a:ext cx="8229600" cy="640080"/>
          </a:xfrm>
        </p:spPr>
        <p:txBody>
          <a:bodyPr/>
          <a:lstStyle/>
          <a:p>
            <a:r>
              <a:rPr lang="en-US" altLang="en-US" dirty="0"/>
              <a:t>Introduction to Drugged Driving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179" y="5435934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683" y="5660044"/>
            <a:ext cx="1136643" cy="7592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809" y="5844671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9449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72375" y="679101"/>
            <a:ext cx="8544660" cy="943221"/>
          </a:xfrm>
        </p:spPr>
        <p:txBody>
          <a:bodyPr/>
          <a:lstStyle/>
          <a:p>
            <a:r>
              <a:rPr lang="en-US" altLang="en-US" dirty="0"/>
              <a:t>Eye Examinations:</a:t>
            </a:r>
            <a:br>
              <a:rPr lang="en-US" altLang="en-US" dirty="0"/>
            </a:br>
            <a:r>
              <a:rPr lang="en-US" altLang="en-US" dirty="0"/>
              <a:t>Detecting Signs of Drug Influence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7" name="Picture 11" descr="IV-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644" y="2638401"/>
            <a:ext cx="4938712" cy="3392487"/>
          </a:xfrm>
          <a:prstGeom prst="rect">
            <a:avLst/>
          </a:prstGeom>
          <a:ln>
            <a:noFill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8493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548640"/>
            <a:ext cx="9144000" cy="582613"/>
          </a:xfrm>
        </p:spPr>
        <p:txBody>
          <a:bodyPr/>
          <a:lstStyle/>
          <a:p>
            <a:r>
              <a:rPr lang="en-US" altLang="en-US" dirty="0"/>
              <a:t>Gaze Nystagmus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48640" y="1676400"/>
            <a:ext cx="8213725" cy="2543908"/>
          </a:xfrm>
        </p:spPr>
        <p:txBody>
          <a:bodyPr/>
          <a:lstStyle/>
          <a:p>
            <a:pPr marL="285750" indent="-285750" eaLnBrk="1" hangingPunct="1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Resting Nystagmus – Occurs as eyes gaze straight ahead </a:t>
            </a:r>
          </a:p>
          <a:p>
            <a:pPr marL="285750" indent="-285750" eaLnBrk="1" hangingPunct="1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HGN</a:t>
            </a:r>
          </a:p>
          <a:p>
            <a:pPr marL="285750" indent="-285750" eaLnBrk="1" hangingPunct="1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VGN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873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25439" y="541942"/>
            <a:ext cx="8052179" cy="922805"/>
          </a:xfrm>
        </p:spPr>
        <p:txBody>
          <a:bodyPr/>
          <a:lstStyle/>
          <a:p>
            <a:r>
              <a:rPr lang="en-US" altLang="en-US" dirty="0"/>
              <a:t>Resting Nystagmus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985" y="1751591"/>
            <a:ext cx="6152030" cy="41013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5335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9113" y="533400"/>
            <a:ext cx="8051800" cy="718625"/>
          </a:xfrm>
        </p:spPr>
        <p:txBody>
          <a:bodyPr/>
          <a:lstStyle/>
          <a:p>
            <a:r>
              <a:rPr lang="en-US" altLang="en-US" dirty="0"/>
              <a:t>Horizontal Gaze Nystagmus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6" name="Picture 5" descr="P10100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41" y="1682750"/>
            <a:ext cx="6016545" cy="4513263"/>
          </a:xfrm>
          <a:prstGeom prst="rect">
            <a:avLst/>
          </a:prstGeom>
          <a:ln>
            <a:noFill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15249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Vertical Gaze Nystagmus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593" y="1779792"/>
            <a:ext cx="5836222" cy="43771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7348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0" y="652463"/>
            <a:ext cx="9144000" cy="762000"/>
          </a:xfrm>
        </p:spPr>
        <p:txBody>
          <a:bodyPr/>
          <a:lstStyle/>
          <a:p>
            <a:r>
              <a:rPr lang="en-US" altLang="en-US" dirty="0"/>
              <a:t>Pupil Size Observations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E18AA47E-9649-48F8-AB34-679E91E8514B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881063" y="2676525"/>
          <a:ext cx="3352800" cy="288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276733" imgH="2563988" progId="">
                  <p:embed/>
                </p:oleObj>
              </mc:Choice>
              <mc:Fallback>
                <p:oleObj r:id="rId4" imgW="3276733" imgH="2563988" progId="">
                  <p:embed/>
                  <p:pic>
                    <p:nvPicPr>
                      <p:cNvPr id="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1063" y="2676525"/>
                        <a:ext cx="3352800" cy="288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4648200" y="2679700"/>
          <a:ext cx="3657600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3657488" imgH="2281403" progId="">
                  <p:embed/>
                </p:oleObj>
              </mc:Choice>
              <mc:Fallback>
                <p:oleObj r:id="rId6" imgW="3657488" imgH="2281403" progId="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679700"/>
                        <a:ext cx="3657600" cy="289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25982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304800" y="492125"/>
            <a:ext cx="8534400" cy="762000"/>
          </a:xfrm>
        </p:spPr>
        <p:txBody>
          <a:bodyPr/>
          <a:lstStyle/>
          <a:p>
            <a:r>
              <a:rPr lang="en-US" altLang="en-US"/>
              <a:t>Dilated Pupils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E18AA47E-9649-48F8-AB34-679E91E8514B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759920"/>
              </p:ext>
            </p:extLst>
          </p:nvPr>
        </p:nvGraphicFramePr>
        <p:xfrm>
          <a:off x="2046659" y="1859280"/>
          <a:ext cx="5050682" cy="435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276733" imgH="2563988" progId="">
                  <p:embed/>
                </p:oleObj>
              </mc:Choice>
              <mc:Fallback>
                <p:oleObj r:id="rId4" imgW="3276733" imgH="2563988" progId="">
                  <p:embed/>
                  <p:pic>
                    <p:nvPicPr>
                      <p:cNvPr id="7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6659" y="1859280"/>
                        <a:ext cx="5050682" cy="43510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55361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519113" y="565150"/>
            <a:ext cx="8051800" cy="582613"/>
          </a:xfrm>
        </p:spPr>
        <p:txBody>
          <a:bodyPr/>
          <a:lstStyle/>
          <a:p>
            <a:r>
              <a:rPr lang="en-US" altLang="en-US"/>
              <a:t>Constricted Pupils</a:t>
            </a:r>
            <a:r>
              <a:rPr lang="en-US" altLang="en-US">
                <a:solidFill>
                  <a:schemeClr val="bg1"/>
                </a:solidFill>
              </a:rPr>
              <a:t> </a:t>
            </a:r>
            <a:endParaRPr lang="en-US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graphicFrame>
        <p:nvGraphicFramePr>
          <p:cNvPr id="3584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916980"/>
              </p:ext>
            </p:extLst>
          </p:nvPr>
        </p:nvGraphicFramePr>
        <p:xfrm>
          <a:off x="1979137" y="1936348"/>
          <a:ext cx="5131753" cy="4067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657488" imgH="2281403" progId="">
                  <p:embed/>
                </p:oleObj>
              </mc:Choice>
              <mc:Fallback>
                <p:oleObj r:id="rId4" imgW="3657488" imgH="2281403" progId="">
                  <p:embed/>
                  <p:pic>
                    <p:nvPicPr>
                      <p:cNvPr id="35845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137" y="1936348"/>
                        <a:ext cx="5131753" cy="40675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053416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9113" y="457200"/>
            <a:ext cx="8051800" cy="1454150"/>
          </a:xfrm>
        </p:spPr>
        <p:txBody>
          <a:bodyPr/>
          <a:lstStyle/>
          <a:p>
            <a:r>
              <a:rPr lang="en-US" altLang="en-US" dirty="0"/>
              <a:t>Medical Conditions That May Mimic Drug Impairment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916927" y="2243859"/>
            <a:ext cx="3193255" cy="2438977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Head Trauma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Stroke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Diabetes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Conjunctivitis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643800" y="2243859"/>
            <a:ext cx="3193255" cy="243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defRPr sz="2600" b="0">
                <a:solidFill>
                  <a:srgbClr val="003366"/>
                </a:solidFill>
                <a:latin typeface="+mj-lt"/>
                <a:ea typeface="+mn-ea"/>
                <a:cs typeface="+mn-cs"/>
              </a:defRPr>
            </a:lvl1pPr>
            <a:lvl2pPr marL="287338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sz="2400" b="0">
                <a:solidFill>
                  <a:srgbClr val="003366"/>
                </a:solidFill>
                <a:latin typeface="+mj-lt"/>
              </a:defRPr>
            </a:lvl2pPr>
            <a:lvl3pPr marL="627063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200" b="0">
                <a:solidFill>
                  <a:srgbClr val="003366"/>
                </a:solidFill>
                <a:latin typeface="+mj-lt"/>
              </a:defRPr>
            </a:lvl3pPr>
            <a:lvl4pPr marL="1031875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000" b="0">
                <a:solidFill>
                  <a:srgbClr val="003366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1800" b="0">
                <a:solidFill>
                  <a:srgbClr val="003366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Shock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Multiple Sclerosis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Other Conditions</a:t>
            </a:r>
          </a:p>
          <a:p>
            <a:pPr marL="285750" indent="-285750">
              <a:spcBef>
                <a:spcPts val="1200"/>
              </a:spcBef>
              <a:defRPr/>
            </a:pPr>
            <a:endParaRPr lang="en-US" kern="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333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43172" y="542180"/>
            <a:ext cx="8051800" cy="582613"/>
          </a:xfrm>
        </p:spPr>
        <p:txBody>
          <a:bodyPr/>
          <a:lstStyle/>
          <a:p>
            <a:r>
              <a:rPr lang="en-US" altLang="en-US" dirty="0"/>
              <a:t>Methods of Administration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261225" cy="2087562"/>
          </a:xfrm>
        </p:spPr>
        <p:txBody>
          <a:bodyPr/>
          <a:lstStyle/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Oral </a:t>
            </a: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Injection</a:t>
            </a: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Insufflation </a:t>
            </a: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Inhalation </a:t>
            </a:r>
          </a:p>
          <a:p>
            <a:pPr marL="457200" indent="-45720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Transdermal</a:t>
            </a:r>
          </a:p>
          <a:p>
            <a:pPr>
              <a:spcBef>
                <a:spcPts val="1200"/>
              </a:spcBef>
              <a:defRPr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72" y="1453662"/>
            <a:ext cx="8305800" cy="49037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3311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Learning Objectives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544810" y="1583140"/>
            <a:ext cx="8229928" cy="4386726"/>
          </a:xfrm>
        </p:spPr>
        <p:txBody>
          <a:bodyPr/>
          <a:lstStyle/>
          <a:p>
            <a:pPr marL="285750" lvl="0" indent="-285750">
              <a:spcBef>
                <a:spcPts val="1200"/>
              </a:spcBef>
              <a:spcAft>
                <a:spcPts val="0"/>
              </a:spcAft>
            </a:pPr>
            <a:r>
              <a:rPr lang="en-US" kern="1200" dirty="0">
                <a:latin typeface="Arial" charset="0"/>
              </a:rPr>
              <a:t>Define term "drug"</a:t>
            </a:r>
          </a:p>
          <a:p>
            <a:pPr marL="285750" lvl="0" indent="-285750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latin typeface="Arial" charset="0"/>
              </a:rPr>
              <a:t>Describe drug involvement in motor vehicle crashes</a:t>
            </a:r>
          </a:p>
          <a:p>
            <a:pPr marL="285750" lvl="0" indent="-285750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latin typeface="Arial" charset="0"/>
              </a:rPr>
              <a:t>Name categories of drugs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Intro-</a:t>
            </a:r>
            <a:fld id="{616C62AE-A083-4311-B097-89342DFB87DC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8" name="Graphic 7" descr="Bullseye">
            <a:extLst>
              <a:ext uri="{FF2B5EF4-FFF2-40B4-BE49-F238E27FC236}">
                <a16:creationId xmlns:a16="http://schemas.microsoft.com/office/drawing/2014/main" id="{F0945EE7-960D-4866-8E64-06D562CC69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06998" y="3429000"/>
            <a:ext cx="3062377" cy="30623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821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526702"/>
            <a:ext cx="8052179" cy="1027778"/>
          </a:xfrm>
        </p:spPr>
        <p:txBody>
          <a:bodyPr/>
          <a:lstStyle/>
          <a:p>
            <a:r>
              <a:rPr lang="en-US" altLang="en-US" dirty="0"/>
              <a:t>Drug Categories and Their Observable Effects 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84947" y="1920077"/>
            <a:ext cx="4143205" cy="2217815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CNS Depressants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CNS Stimulants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Hallucinogens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Dissociative Anesthetics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5000795" y="1920076"/>
            <a:ext cx="4143205" cy="221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defRPr sz="2600" b="0">
                <a:solidFill>
                  <a:srgbClr val="003366"/>
                </a:solidFill>
                <a:latin typeface="+mj-lt"/>
                <a:ea typeface="+mn-ea"/>
                <a:cs typeface="+mn-cs"/>
              </a:defRPr>
            </a:lvl1pPr>
            <a:lvl2pPr marL="287338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sz="2400" b="0">
                <a:solidFill>
                  <a:srgbClr val="003366"/>
                </a:solidFill>
                <a:latin typeface="+mj-lt"/>
              </a:defRPr>
            </a:lvl2pPr>
            <a:lvl3pPr marL="627063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200" b="0">
                <a:solidFill>
                  <a:srgbClr val="003366"/>
                </a:solidFill>
                <a:latin typeface="+mj-lt"/>
              </a:defRPr>
            </a:lvl3pPr>
            <a:lvl4pPr marL="1031875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000" b="0">
                <a:solidFill>
                  <a:srgbClr val="003366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1800" b="0">
                <a:solidFill>
                  <a:srgbClr val="003366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Narcotic Analgesics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Inhalants 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Cannabis </a:t>
            </a:r>
          </a:p>
          <a:p>
            <a:pPr>
              <a:spcBef>
                <a:spcPts val="1200"/>
              </a:spcBef>
              <a:defRPr/>
            </a:pPr>
            <a:endParaRPr lang="en-US" kern="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67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487681"/>
            <a:ext cx="8052179" cy="746759"/>
          </a:xfrm>
        </p:spPr>
        <p:txBody>
          <a:bodyPr/>
          <a:lstStyle/>
          <a:p>
            <a:r>
              <a:rPr lang="en-US" altLang="en-US" dirty="0"/>
              <a:t>CNS Depressants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354713" y="1666581"/>
            <a:ext cx="8024884" cy="4386726"/>
          </a:xfrm>
        </p:spPr>
        <p:txBody>
          <a:bodyPr/>
          <a:lstStyle/>
          <a:p>
            <a:pPr marL="284163" indent="-2841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Alcohol</a:t>
            </a:r>
          </a:p>
          <a:p>
            <a:pPr marL="284163" indent="-2841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Barbiturates (Secobarbital)</a:t>
            </a:r>
          </a:p>
          <a:p>
            <a:pPr marL="284163" indent="-2841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Non barbiturates (GHB/Soma)</a:t>
            </a:r>
          </a:p>
          <a:p>
            <a:pPr marL="284163" indent="-2841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Anti-Anxiety Tranquilizers (Valium/Xanax)</a:t>
            </a:r>
          </a:p>
          <a:p>
            <a:pPr marL="284163" indent="-2841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Antidepressants (Prozac/Elavil)</a:t>
            </a:r>
          </a:p>
          <a:p>
            <a:pPr marL="284163" indent="-2841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Muscle relaxants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" t="1266" r="2581" b="2289"/>
          <a:stretch/>
        </p:blipFill>
        <p:spPr bwMode="auto">
          <a:xfrm>
            <a:off x="7187099" y="1486883"/>
            <a:ext cx="1594371" cy="2170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" t="2617" r="949" b="2248"/>
          <a:stretch/>
        </p:blipFill>
        <p:spPr bwMode="auto">
          <a:xfrm>
            <a:off x="6676845" y="4062289"/>
            <a:ext cx="2182397" cy="1601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583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Indicators of </a:t>
            </a:r>
            <a:br>
              <a:rPr lang="en-US" altLang="en-US" dirty="0"/>
            </a:br>
            <a:r>
              <a:rPr lang="en-US" altLang="en-US" dirty="0"/>
              <a:t>CNS Depressant Influence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" t="1453" r="1837" b="1484"/>
          <a:stretch/>
        </p:blipFill>
        <p:spPr bwMode="auto">
          <a:xfrm>
            <a:off x="6583892" y="3780468"/>
            <a:ext cx="1866711" cy="250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" t="1855" r="1137" b="2193"/>
          <a:stretch/>
        </p:blipFill>
        <p:spPr bwMode="auto">
          <a:xfrm>
            <a:off x="6353584" y="1857285"/>
            <a:ext cx="2327329" cy="17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2AF11445-26FF-8548-884B-965C7F34BB11}"/>
              </a:ext>
            </a:extLst>
          </p:cNvPr>
          <p:cNvSpPr txBox="1">
            <a:spLocks/>
          </p:cNvSpPr>
          <p:nvPr/>
        </p:nvSpPr>
        <p:spPr bwMode="auto">
          <a:xfrm>
            <a:off x="518615" y="2225040"/>
            <a:ext cx="7162345" cy="256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00" b="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  <a:lvl2pPr marL="457200" indent="-3429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 b="0">
                <a:solidFill>
                  <a:srgbClr val="000000"/>
                </a:solidFill>
                <a:latin typeface="+mj-lt"/>
              </a:defRPr>
            </a:lvl2pPr>
            <a:lvl3pPr marL="800100" indent="-346075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 sz="2600" b="0">
                <a:solidFill>
                  <a:srgbClr val="000000"/>
                </a:solidFill>
                <a:latin typeface="+mj-lt"/>
              </a:defRPr>
            </a:lvl3pPr>
            <a:lvl4pPr marL="1143000" indent="-339725" algn="l" rtl="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600" b="0">
                <a:solidFill>
                  <a:srgbClr val="000000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1800" b="0">
                <a:solidFill>
                  <a:srgbClr val="000000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285750" indent="-285750">
              <a:spcBef>
                <a:spcPts val="1200"/>
              </a:spcBef>
              <a:defRPr/>
            </a:pPr>
            <a:r>
              <a:rPr lang="en-US" kern="0" dirty="0"/>
              <a:t>Drunk-like behavior</a:t>
            </a:r>
          </a:p>
          <a:p>
            <a:pPr marL="285750" indent="-285750">
              <a:spcBef>
                <a:spcPts val="1200"/>
              </a:spcBef>
              <a:defRPr/>
            </a:pPr>
            <a:r>
              <a:rPr lang="en-US" kern="0" dirty="0"/>
              <a:t>Thick, slurred speech</a:t>
            </a:r>
          </a:p>
          <a:p>
            <a:pPr marL="285750" indent="-285750">
              <a:spcBef>
                <a:spcPts val="1200"/>
              </a:spcBef>
              <a:defRPr/>
            </a:pPr>
            <a:r>
              <a:rPr lang="en-US" kern="0" dirty="0"/>
              <a:t>Uncoordinated</a:t>
            </a:r>
          </a:p>
          <a:p>
            <a:pPr>
              <a:spcBef>
                <a:spcPts val="1200"/>
              </a:spcBef>
              <a:defRPr/>
            </a:pPr>
            <a:endParaRPr lang="en-US" kern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097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541942"/>
            <a:ext cx="8052179" cy="707738"/>
          </a:xfrm>
        </p:spPr>
        <p:txBody>
          <a:bodyPr/>
          <a:lstStyle/>
          <a:p>
            <a:r>
              <a:rPr lang="en-US" altLang="en-US" dirty="0"/>
              <a:t>CNS Stimulants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888308" y="1706880"/>
            <a:ext cx="8081067" cy="4064866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Cocaine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Amphetamines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Methamphetamine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pic>
        <p:nvPicPr>
          <p:cNvPr id="8" name="Picture 6" descr="coca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4175125"/>
            <a:ext cx="2954337" cy="195738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Picture 8" descr="methamphetami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50" y="4143375"/>
            <a:ext cx="1962150" cy="19986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Picture 7" descr="amphetamin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38" y="3387725"/>
            <a:ext cx="1822450" cy="2752725"/>
          </a:xfrm>
          <a:prstGeom prst="rect">
            <a:avLst/>
          </a:prstGeom>
          <a:ln>
            <a:noFill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913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465742"/>
            <a:ext cx="8052179" cy="1027778"/>
          </a:xfrm>
        </p:spPr>
        <p:txBody>
          <a:bodyPr/>
          <a:lstStyle/>
          <a:p>
            <a:r>
              <a:rPr lang="en-US" altLang="en-US" dirty="0"/>
              <a:t>Indicators of</a:t>
            </a:r>
            <a:br>
              <a:rPr lang="en-US" altLang="en-US" dirty="0"/>
            </a:br>
            <a:r>
              <a:rPr lang="en-US" altLang="en-US" dirty="0"/>
              <a:t>CNS Stimulant Influence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18615" y="2225040"/>
            <a:ext cx="7162345" cy="2560320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Hyperactive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Nervousness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Talkative</a:t>
            </a:r>
          </a:p>
          <a:p>
            <a:pPr>
              <a:spcBef>
                <a:spcPts val="1200"/>
              </a:spcBef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pic>
        <p:nvPicPr>
          <p:cNvPr id="3" name="Picture 2" descr="hdcl10mh2yr - valladolid, learning disabilities (social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090" y="2944909"/>
            <a:ext cx="4695825" cy="31908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283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557182"/>
            <a:ext cx="8052179" cy="582804"/>
          </a:xfrm>
        </p:spPr>
        <p:txBody>
          <a:bodyPr/>
          <a:lstStyle/>
          <a:p>
            <a:r>
              <a:rPr lang="en-US" altLang="en-US" dirty="0"/>
              <a:t>Hallucinogens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18615" y="2194560"/>
            <a:ext cx="3915274" cy="3775306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  <a:buFontTx/>
              <a:buChar char="•"/>
            </a:pPr>
            <a:r>
              <a:rPr lang="en-US" altLang="en-US" dirty="0"/>
              <a:t>Peyote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Tx/>
              <a:buChar char="•"/>
            </a:pPr>
            <a:r>
              <a:rPr lang="en-US" altLang="en-US" dirty="0"/>
              <a:t>Salvia </a:t>
            </a:r>
            <a:r>
              <a:rPr lang="en-US" altLang="en-US" dirty="0" err="1"/>
              <a:t>Divinorum</a:t>
            </a:r>
            <a:endParaRPr lang="en-US" altLang="en-US" dirty="0"/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Tx/>
              <a:buChar char="•"/>
            </a:pPr>
            <a:r>
              <a:rPr lang="en-US" altLang="en-US" dirty="0"/>
              <a:t>LSD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Tx/>
              <a:buChar char="•"/>
            </a:pPr>
            <a:r>
              <a:rPr lang="en-US" altLang="en-US" dirty="0"/>
              <a:t>MDMA (Ecstasy)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pic>
        <p:nvPicPr>
          <p:cNvPr id="8" name="Picture 6" descr="peyo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219" y="3616325"/>
            <a:ext cx="3406775" cy="2287588"/>
          </a:xfrm>
          <a:prstGeom prst="rect">
            <a:avLst/>
          </a:prstGeom>
          <a:ln>
            <a:noFill/>
          </a:ln>
          <a:effectLst/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804723"/>
              </p:ext>
            </p:extLst>
          </p:nvPr>
        </p:nvGraphicFramePr>
        <p:xfrm>
          <a:off x="5315169" y="1360488"/>
          <a:ext cx="3398837" cy="199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rawing" r:id="rId5" imgW="8980973" imgH="5267829" progId="">
                  <p:embed/>
                </p:oleObj>
              </mc:Choice>
              <mc:Fallback>
                <p:oleObj name="Drawing" r:id="rId5" imgW="8980973" imgH="5267829" progId="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5169" y="1360488"/>
                        <a:ext cx="3398837" cy="199231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2524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480982"/>
            <a:ext cx="8052179" cy="1140006"/>
          </a:xfrm>
        </p:spPr>
        <p:txBody>
          <a:bodyPr/>
          <a:lstStyle/>
          <a:p>
            <a:r>
              <a:rPr lang="en-US" altLang="en-US" dirty="0"/>
              <a:t>Indicators of </a:t>
            </a:r>
            <a:br>
              <a:rPr lang="en-US" altLang="en-US" dirty="0"/>
            </a:br>
            <a:r>
              <a:rPr lang="en-US" altLang="en-US" dirty="0"/>
              <a:t>Hallucinogen Influence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382582" y="2154388"/>
            <a:ext cx="4100932" cy="3202703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Body tremors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Dazed appearance 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dirty="0"/>
              <a:t>Difficulty with speech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dirty="0"/>
              <a:t>Disoriented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Hallucinations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dirty="0"/>
              <a:t>Nausea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4600830" y="2154388"/>
            <a:ext cx="4281487" cy="320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85750" indent="-285750" eaLnBrk="0" hangingPunct="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2600" kern="0" dirty="0">
                <a:solidFill>
                  <a:srgbClr val="000000"/>
                </a:solidFill>
                <a:latin typeface="+mj-lt"/>
                <a:cs typeface="+mn-cs"/>
              </a:rPr>
              <a:t>Paranoia</a:t>
            </a:r>
          </a:p>
          <a:p>
            <a:pPr marL="285750" indent="-285750" eaLnBrk="0" hangingPunct="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altLang="en-US" sz="2600" dirty="0">
                <a:solidFill>
                  <a:srgbClr val="000000"/>
                </a:solidFill>
                <a:latin typeface="+mj-lt"/>
              </a:rPr>
              <a:t>Perspiring</a:t>
            </a:r>
            <a:endParaRPr lang="en-US" sz="2600" kern="0" dirty="0">
              <a:solidFill>
                <a:srgbClr val="000000"/>
              </a:solidFill>
              <a:latin typeface="+mj-lt"/>
              <a:cs typeface="+mn-cs"/>
            </a:endParaRPr>
          </a:p>
          <a:p>
            <a:pPr marL="285750" indent="-285750" eaLnBrk="0" hangingPunct="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2600" kern="0" dirty="0">
                <a:solidFill>
                  <a:srgbClr val="000000"/>
                </a:solidFill>
                <a:latin typeface="+mj-lt"/>
                <a:cs typeface="+mn-cs"/>
              </a:rPr>
              <a:t>Piloerection (goose bumps)</a:t>
            </a:r>
          </a:p>
          <a:p>
            <a:pPr marL="285750" indent="-285750" eaLnBrk="0" hangingPunct="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altLang="en-US" sz="2600" dirty="0">
                <a:solidFill>
                  <a:srgbClr val="000000"/>
                </a:solidFill>
                <a:latin typeface="+mj-lt"/>
              </a:rPr>
              <a:t>Uncoordinated</a:t>
            </a:r>
            <a:endParaRPr lang="en-US" sz="2600" kern="0" dirty="0">
              <a:solidFill>
                <a:srgbClr val="000000"/>
              </a:solidFill>
              <a:latin typeface="+mj-lt"/>
              <a:cs typeface="+mn-cs"/>
            </a:endParaRPr>
          </a:p>
          <a:p>
            <a:pPr marL="57150" indent="-57150" eaLnBrk="0" hangingPunct="0">
              <a:spcBef>
                <a:spcPts val="1200"/>
              </a:spcBef>
              <a:defRPr/>
            </a:pPr>
            <a:endParaRPr lang="en-US" sz="2600" kern="0" dirty="0">
              <a:solidFill>
                <a:srgbClr val="000000"/>
              </a:solidFill>
              <a:latin typeface="+mj-lt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447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541942"/>
            <a:ext cx="8052179" cy="582804"/>
          </a:xfrm>
        </p:spPr>
        <p:txBody>
          <a:bodyPr/>
          <a:lstStyle/>
          <a:p>
            <a:r>
              <a:rPr lang="en-US" altLang="en-US" dirty="0"/>
              <a:t>Dissociative Anesthetics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903548" y="1583140"/>
            <a:ext cx="8065827" cy="4386726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PCP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Ketamine</a:t>
            </a:r>
          </a:p>
          <a:p>
            <a:pPr marL="285750" indent="-2857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/>
              <a:t>DXM</a:t>
            </a:r>
          </a:p>
          <a:p>
            <a:pPr marL="0" indent="0"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pic>
        <p:nvPicPr>
          <p:cNvPr id="8" name="Picture 14" descr="II-5 firs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275" y="1490663"/>
            <a:ext cx="2800350" cy="20764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461" y="3659590"/>
            <a:ext cx="2841625" cy="2343150"/>
          </a:xfrm>
          <a:prstGeom prst="rect">
            <a:avLst/>
          </a:prstGeom>
          <a:ln>
            <a:noFill/>
          </a:ln>
          <a:effectLst/>
        </p:spPr>
      </p:pic>
      <p:graphicFrame>
        <p:nvGraphicFramePr>
          <p:cNvPr id="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047376"/>
              </p:ext>
            </p:extLst>
          </p:nvPr>
        </p:nvGraphicFramePr>
        <p:xfrm>
          <a:off x="903548" y="3673475"/>
          <a:ext cx="3316287" cy="224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rawing" r:id="rId6" imgW="6638838" imgH="4505941" progId="">
                  <p:embed/>
                </p:oleObj>
              </mc:Choice>
              <mc:Fallback>
                <p:oleObj name="Drawing" r:id="rId6" imgW="6638838" imgH="4505941" progId="">
                  <p:embed/>
                  <p:pic>
                    <p:nvPicPr>
                      <p:cNvPr id="1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3548" y="3673475"/>
                        <a:ext cx="3316287" cy="22494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53997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Pam.Mccaskill\AppData\Local\Microsoft\Windows\Temporary Internet Files\Content.IE5\MZV7RO0R\54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541" y="4370880"/>
            <a:ext cx="3550919" cy="199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480982"/>
            <a:ext cx="8052179" cy="1073498"/>
          </a:xfrm>
        </p:spPr>
        <p:txBody>
          <a:bodyPr/>
          <a:lstStyle/>
          <a:p>
            <a:r>
              <a:rPr lang="en-US" altLang="en-US" dirty="0"/>
              <a:t>Indicators of Dissociative Anesthetic Influence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904273" y="1745368"/>
            <a:ext cx="3582936" cy="2734268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Blank stare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Confused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Incomplete verbal responses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Muscle rigidity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4861023" y="1745368"/>
            <a:ext cx="4176759" cy="2734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defRPr sz="2600" b="0">
                <a:solidFill>
                  <a:srgbClr val="003366"/>
                </a:solidFill>
                <a:latin typeface="+mj-lt"/>
                <a:ea typeface="+mn-ea"/>
                <a:cs typeface="+mn-cs"/>
              </a:defRPr>
            </a:lvl1pPr>
            <a:lvl2pPr marL="287338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sz="2400" b="0">
                <a:solidFill>
                  <a:srgbClr val="003366"/>
                </a:solidFill>
                <a:latin typeface="+mj-lt"/>
              </a:defRPr>
            </a:lvl2pPr>
            <a:lvl3pPr marL="627063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200" b="0">
                <a:solidFill>
                  <a:srgbClr val="003366"/>
                </a:solidFill>
                <a:latin typeface="+mj-lt"/>
              </a:defRPr>
            </a:lvl3pPr>
            <a:lvl4pPr marL="1031875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000" b="0">
                <a:solidFill>
                  <a:srgbClr val="003366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1800" b="0">
                <a:solidFill>
                  <a:srgbClr val="003366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Perspiring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Possibly violent and combative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Repetitive speech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kern="0" dirty="0">
                <a:solidFill>
                  <a:srgbClr val="000000"/>
                </a:solidFill>
              </a:rPr>
              <a:t>Warm to touch 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defRPr/>
            </a:pPr>
            <a:endParaRPr lang="en-US" sz="2800" kern="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140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572422"/>
            <a:ext cx="8052179" cy="582804"/>
          </a:xfrm>
        </p:spPr>
        <p:txBody>
          <a:bodyPr/>
          <a:lstStyle/>
          <a:p>
            <a:r>
              <a:rPr lang="en-US" altLang="en-US" dirty="0"/>
              <a:t>Narcotic Analgesics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18615" y="1691640"/>
            <a:ext cx="8189287" cy="4278226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Heroin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Morphine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Codeine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Synthetic Opiates (e.g., Methadone, Fentanyl)</a:t>
            </a: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282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Learning Objectives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18614" y="1659988"/>
            <a:ext cx="8175220" cy="4622826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Describe signs associated with drug categories 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Describe medical conditions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Describe procedures for dealing with drug- or medically-impaired subjects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8" name="Graphic 7" descr="Bullseye">
            <a:extLst>
              <a:ext uri="{FF2B5EF4-FFF2-40B4-BE49-F238E27FC236}">
                <a16:creationId xmlns:a16="http://schemas.microsoft.com/office/drawing/2014/main" id="{180EE124-F1BD-425A-8833-123BA490C2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06998" y="3429000"/>
            <a:ext cx="3062377" cy="30623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200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450502"/>
            <a:ext cx="8052179" cy="1119218"/>
          </a:xfrm>
        </p:spPr>
        <p:txBody>
          <a:bodyPr/>
          <a:lstStyle/>
          <a:p>
            <a:r>
              <a:rPr lang="en-US" altLang="en-US" dirty="0"/>
              <a:t>Indicators of</a:t>
            </a:r>
            <a:br>
              <a:rPr lang="en-US" altLang="en-US" dirty="0"/>
            </a:br>
            <a:r>
              <a:rPr lang="en-US" altLang="en-US" dirty="0"/>
              <a:t>Narcotic Analgesic Influence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59558" y="1848604"/>
            <a:ext cx="3836951" cy="4286725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Depressed reflexes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Droopy eyelids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Dry mouth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Itching 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“On the nod”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Puncture marks may </a:t>
            </a:r>
            <a:br>
              <a:rPr lang="en-US" altLang="en-US" dirty="0"/>
            </a:br>
            <a:r>
              <a:rPr lang="en-US" altLang="en-US" dirty="0"/>
              <a:t>be evident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Slow, low, raspy speech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pic>
        <p:nvPicPr>
          <p:cNvPr id="43010" name="Picture 2" descr="C:\Users\Pam.Mccaskill\AppData\Local\Microsoft\Windows\Temporary Internet Files\Content.IE5\8X70KAV4\shutterstock_221579221-3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629" y="1927199"/>
            <a:ext cx="4069899" cy="271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00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602902"/>
            <a:ext cx="8052179" cy="582804"/>
          </a:xfrm>
        </p:spPr>
        <p:txBody>
          <a:bodyPr/>
          <a:lstStyle/>
          <a:p>
            <a:r>
              <a:rPr lang="en-US" altLang="en-US" dirty="0"/>
              <a:t>Inhalants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Various glues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Paint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Gasoline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Aerosol sprays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Nitrous Oxide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Ether</a:t>
            </a:r>
          </a:p>
          <a:p>
            <a:pPr marL="285750" indent="-285750">
              <a:spcBef>
                <a:spcPts val="1200"/>
              </a:spcBef>
              <a:buFontTx/>
              <a:buChar char="•"/>
            </a:pPr>
            <a:r>
              <a:rPr lang="en-US" altLang="en-US" dirty="0"/>
              <a:t>Amyl Nitrite </a:t>
            </a:r>
          </a:p>
          <a:p>
            <a:pPr marL="457200" indent="-457200">
              <a:spcBef>
                <a:spcPts val="1200"/>
              </a:spcBef>
              <a:buFontTx/>
              <a:buChar char="•"/>
            </a:pPr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4303713" y="3144838"/>
          <a:ext cx="2171700" cy="320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4" imgW="2171859" imgH="3209828" progId="MS_ClipArt_Gallery.2">
                  <p:embed/>
                </p:oleObj>
              </mc:Choice>
              <mc:Fallback>
                <p:oleObj name="Clip" r:id="rId4" imgW="2171859" imgH="3209828" progId="MS_ClipArt_Gallery.2">
                  <p:embed/>
                  <p:pic>
                    <p:nvPicPr>
                      <p:cNvPr id="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3713" y="3144838"/>
                        <a:ext cx="2171700" cy="320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aerosol spray ca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0" y="1549400"/>
            <a:ext cx="2693988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gasoline can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3806825"/>
            <a:ext cx="184150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70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633382"/>
            <a:ext cx="8052179" cy="582804"/>
          </a:xfrm>
        </p:spPr>
        <p:txBody>
          <a:bodyPr/>
          <a:lstStyle/>
          <a:p>
            <a:r>
              <a:rPr lang="en-US" altLang="en-US" dirty="0"/>
              <a:t>Indicators of Inhalant Influence 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703342" y="1973810"/>
            <a:ext cx="4967785" cy="4171546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Confused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Disoriented 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Possible nausea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Residue of substance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Slow, thick, slurred speech</a:t>
            </a: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pic>
        <p:nvPicPr>
          <p:cNvPr id="7" name="Picture 4" descr="spray paint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441" y="1973810"/>
            <a:ext cx="3418302" cy="257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099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541942"/>
            <a:ext cx="8052179" cy="582804"/>
          </a:xfrm>
        </p:spPr>
        <p:txBody>
          <a:bodyPr/>
          <a:lstStyle/>
          <a:p>
            <a:r>
              <a:rPr lang="en-US" altLang="en-US" dirty="0"/>
              <a:t>Cannabis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59558" y="1971675"/>
            <a:ext cx="8024884" cy="3683866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Marijuana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Hashish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Hash oil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Synthetic Cannabinoids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Other forms of Cannabis</a:t>
            </a: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pic>
        <p:nvPicPr>
          <p:cNvPr id="8" name="Picture 6" descr="cannabi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751" y="1472911"/>
            <a:ext cx="2697162" cy="40703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756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Indicators of Cannabis Influence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18615" y="1980353"/>
            <a:ext cx="3730112" cy="2897293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Bloodshot eyes 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Body tremors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Disoriented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Odor of marijuana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Relaxed inhibitions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pic>
        <p:nvPicPr>
          <p:cNvPr id="44034" name="Picture 2" descr="C:\Users\Pam.Mccaskill\AppData\Local\Microsoft\Windows\Temporary Internet Files\Content.IE5\8C2SNN6R\mtj8fh6h-1380852577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771" y="2328857"/>
            <a:ext cx="4466449" cy="22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082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476542"/>
            <a:ext cx="8052179" cy="641084"/>
          </a:xfrm>
        </p:spPr>
        <p:txBody>
          <a:bodyPr/>
          <a:lstStyle/>
          <a:p>
            <a:r>
              <a:rPr lang="en-US" altLang="en-US"/>
              <a:t>Common Combinations of Drugs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780624" y="1630264"/>
            <a:ext cx="4140200" cy="2165350"/>
            <a:chOff x="4780624" y="1630264"/>
            <a:chExt cx="4140200" cy="2165350"/>
          </a:xfrm>
        </p:grpSpPr>
        <p:pic>
          <p:nvPicPr>
            <p:cNvPr id="9" name="Picture 30" descr="pcp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1043" y="1798539"/>
              <a:ext cx="1414462" cy="1230313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3" name="Content Placeholder 1"/>
            <p:cNvSpPr txBox="1">
              <a:spLocks/>
            </p:cNvSpPr>
            <p:nvPr/>
          </p:nvSpPr>
          <p:spPr bwMode="auto">
            <a:xfrm>
              <a:off x="4780624" y="3300314"/>
              <a:ext cx="4140200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marL="342900" indent="-342900" algn="ctr" eaLnBrk="0" hangingPunct="0">
                <a:defRPr/>
              </a:pPr>
              <a:r>
                <a:rPr lang="en-US" sz="2800" b="1" kern="0" dirty="0">
                  <a:solidFill>
                    <a:srgbClr val="002060"/>
                  </a:solidFill>
                  <a:latin typeface="Arial" charset="0"/>
                  <a:cs typeface="+mn-cs"/>
                </a:rPr>
                <a:t>PCP and Cannabis </a:t>
              </a:r>
              <a:endParaRPr lang="en-US" sz="2800" b="1" kern="0" dirty="0">
                <a:solidFill>
                  <a:srgbClr val="002060"/>
                </a:solidFill>
                <a:latin typeface="+mj-lt"/>
                <a:cs typeface="+mn-cs"/>
              </a:endParaRPr>
            </a:p>
          </p:txBody>
        </p:sp>
        <p:pic>
          <p:nvPicPr>
            <p:cNvPr id="15" name="Picture 18" descr="marijuana-leaf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7924" y="1630264"/>
              <a:ext cx="1563688" cy="1566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Plus 17"/>
            <p:cNvSpPr/>
            <p:nvPr/>
          </p:nvSpPr>
          <p:spPr>
            <a:xfrm>
              <a:off x="6622124" y="1916014"/>
              <a:ext cx="457200" cy="628650"/>
            </a:xfrm>
            <a:prstGeom prst="mathPlus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835564" y="4385639"/>
            <a:ext cx="3472873" cy="1831181"/>
            <a:chOff x="3459914" y="4313034"/>
            <a:chExt cx="3472873" cy="1831181"/>
          </a:xfrm>
        </p:grpSpPr>
        <p:sp>
          <p:nvSpPr>
            <p:cNvPr id="7" name="Content Placeholder 1"/>
            <p:cNvSpPr txBox="1">
              <a:spLocks/>
            </p:cNvSpPr>
            <p:nvPr/>
          </p:nvSpPr>
          <p:spPr bwMode="auto">
            <a:xfrm>
              <a:off x="3459914" y="5687015"/>
              <a:ext cx="347287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003366"/>
                  </a:solidFill>
                  <a:latin typeface="+mj-lt"/>
                  <a:ea typeface="+mn-ea"/>
                  <a:cs typeface="+mn-cs"/>
                </a:defRPr>
              </a:lvl1pPr>
              <a:lvl2pPr marL="287338" indent="-173038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ü"/>
                <a:defRPr sz="2800" b="1">
                  <a:solidFill>
                    <a:srgbClr val="003366"/>
                  </a:solidFill>
                  <a:latin typeface="+mj-lt"/>
                </a:defRPr>
              </a:lvl2pPr>
              <a:lvl3pPr marL="627063" indent="-173038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Trebuchet MS" pitchFamily="34" charset="0"/>
                <a:buChar char="―"/>
                <a:defRPr sz="2400">
                  <a:solidFill>
                    <a:srgbClr val="003366"/>
                  </a:solidFill>
                  <a:latin typeface="+mj-lt"/>
                </a:defRPr>
              </a:lvl3pPr>
              <a:lvl4pPr marL="1031875" indent="-228600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defRPr sz="2000">
                  <a:solidFill>
                    <a:srgbClr val="003366"/>
                  </a:solidFill>
                  <a:latin typeface="+mj-lt"/>
                </a:defRPr>
              </a:lvl4pPr>
              <a:lvl5pPr marL="1377950" indent="-230188" algn="l" rtl="0" eaLnBrk="0" fontAlgn="base" hangingPunct="0">
                <a:spcBef>
                  <a:spcPct val="0"/>
                </a:spcBef>
                <a:spcAft>
                  <a:spcPct val="0"/>
                </a:spcAft>
                <a:buFont typeface="Trebuchet MS" pitchFamily="34" charset="0"/>
                <a:buChar char="―"/>
                <a:defRPr sz="2000">
                  <a:solidFill>
                    <a:srgbClr val="003366"/>
                  </a:solidFill>
                  <a:latin typeface="+mj-lt"/>
                </a:defRPr>
              </a:lvl5pPr>
              <a:lvl6pPr marL="1835150" indent="-230188" algn="l" rtl="0" fontAlgn="base"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rgbClr val="003366"/>
                  </a:solidFill>
                  <a:latin typeface="+mn-lt"/>
                </a:defRPr>
              </a:lvl6pPr>
              <a:lvl7pPr marL="2292350" indent="-230188" algn="l" rtl="0" fontAlgn="base"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rgbClr val="003366"/>
                  </a:solidFill>
                  <a:latin typeface="+mn-lt"/>
                </a:defRPr>
              </a:lvl7pPr>
              <a:lvl8pPr marL="2749550" indent="-230188" algn="l" rtl="0" fontAlgn="base"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rgbClr val="003366"/>
                  </a:solidFill>
                  <a:latin typeface="+mn-lt"/>
                </a:defRPr>
              </a:lvl8pPr>
              <a:lvl9pPr marL="3206750" indent="-230188" algn="l" rtl="0" fontAlgn="base"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rgbClr val="003366"/>
                  </a:solidFill>
                  <a:latin typeface="+mn-lt"/>
                </a:defRPr>
              </a:lvl9pPr>
            </a:lstStyle>
            <a:p>
              <a:pPr marL="0" indent="0" algn="ctr"/>
              <a:r>
                <a:rPr lang="en-US" altLang="en-US" sz="2800" kern="0" dirty="0">
                  <a:solidFill>
                    <a:srgbClr val="002060"/>
                  </a:solidFill>
                </a:rPr>
                <a:t>Cocaine and Heroin</a:t>
              </a:r>
            </a:p>
          </p:txBody>
        </p:sp>
        <p:pic>
          <p:nvPicPr>
            <p:cNvPr id="8" name="Picture 28" descr="cocaine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2300" y="4500359"/>
              <a:ext cx="1636713" cy="110013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" name="Picture 19" descr="heroin natural alkiloid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4025" y="4313034"/>
              <a:ext cx="933450" cy="131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Plus 18"/>
            <p:cNvSpPr/>
            <p:nvPr/>
          </p:nvSpPr>
          <p:spPr>
            <a:xfrm>
              <a:off x="5286719" y="4598784"/>
              <a:ext cx="457200" cy="628650"/>
            </a:xfrm>
            <a:prstGeom prst="mathPlus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94138" y="1367374"/>
            <a:ext cx="4007318" cy="2856153"/>
            <a:chOff x="394138" y="1367374"/>
            <a:chExt cx="4007318" cy="2856153"/>
          </a:xfrm>
        </p:grpSpPr>
        <p:pic>
          <p:nvPicPr>
            <p:cNvPr id="10" name="Picture 32" descr="alcohol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8655" y="1402299"/>
              <a:ext cx="828675" cy="1660525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2" name="Content Placeholder 1"/>
            <p:cNvSpPr txBox="1">
              <a:spLocks/>
            </p:cNvSpPr>
            <p:nvPr/>
          </p:nvSpPr>
          <p:spPr bwMode="auto">
            <a:xfrm>
              <a:off x="394138" y="3245573"/>
              <a:ext cx="4007318" cy="977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marL="342900" indent="-1588" algn="ctr" eaLnBrk="0" hangingPunct="0">
                <a:defRPr/>
              </a:pPr>
              <a:r>
                <a:rPr lang="en-US" sz="2800" b="1" kern="0" dirty="0">
                  <a:solidFill>
                    <a:srgbClr val="002060"/>
                  </a:solidFill>
                  <a:latin typeface="Arial" charset="0"/>
                  <a:cs typeface="+mn-cs"/>
                </a:rPr>
                <a:t>Alcohol and some</a:t>
              </a:r>
              <a:br>
                <a:rPr lang="en-US" sz="2800" b="1" kern="0" dirty="0">
                  <a:solidFill>
                    <a:srgbClr val="002060"/>
                  </a:solidFill>
                  <a:latin typeface="Arial" charset="0"/>
                  <a:cs typeface="+mn-cs"/>
                </a:rPr>
              </a:br>
              <a:r>
                <a:rPr lang="en-US" sz="2800" b="1" kern="0" dirty="0">
                  <a:solidFill>
                    <a:srgbClr val="002060"/>
                  </a:solidFill>
                  <a:latin typeface="Arial" charset="0"/>
                  <a:cs typeface="+mn-cs"/>
                </a:rPr>
                <a:t>other drug</a:t>
              </a:r>
            </a:p>
          </p:txBody>
        </p:sp>
        <p:sp>
          <p:nvSpPr>
            <p:cNvPr id="20" name="Plus 19"/>
            <p:cNvSpPr/>
            <p:nvPr/>
          </p:nvSpPr>
          <p:spPr>
            <a:xfrm>
              <a:off x="2163080" y="1883311"/>
              <a:ext cx="457200" cy="628650"/>
            </a:xfrm>
            <a:prstGeom prst="mathPlus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pic>
          <p:nvPicPr>
            <p:cNvPr id="21" name="Picture 24" descr="drug-drug-interactions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0930" y="1367374"/>
              <a:ext cx="1212850" cy="171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65121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18615" y="602902"/>
            <a:ext cx="8052179" cy="1210658"/>
          </a:xfrm>
        </p:spPr>
        <p:txBody>
          <a:bodyPr/>
          <a:lstStyle/>
          <a:p>
            <a:r>
              <a:rPr lang="en-US" altLang="en-US" dirty="0"/>
              <a:t>Dealing With Suspected Drug Influence or Medical Impairment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40866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45911" y="2351017"/>
            <a:ext cx="8052179" cy="1414737"/>
          </a:xfrm>
        </p:spPr>
        <p:txBody>
          <a:bodyPr/>
          <a:lstStyle/>
          <a:p>
            <a:r>
              <a:rPr lang="en-US" altLang="en-US" sz="4400" dirty="0"/>
              <a:t>Questions?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0904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Session Purpose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30062" y="1902542"/>
            <a:ext cx="8177840" cy="4067324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dirty="0"/>
              <a:t>Improve your ability to recognize subjects who </a:t>
            </a:r>
            <a:br>
              <a:rPr lang="en-US" altLang="en-US" dirty="0"/>
            </a:br>
            <a:r>
              <a:rPr lang="en-US" altLang="en-US" dirty="0"/>
              <a:t>may be medically impaired or impaired by drugs </a:t>
            </a:r>
            <a:br>
              <a:rPr lang="en-US" altLang="en-US" dirty="0"/>
            </a:br>
            <a:r>
              <a:rPr lang="en-US" altLang="en-US" dirty="0"/>
              <a:t>other than alcohol and, when you encounter </a:t>
            </a:r>
            <a:br>
              <a:rPr lang="en-US" altLang="en-US" dirty="0"/>
            </a:br>
            <a:r>
              <a:rPr lang="en-US" altLang="en-US" dirty="0"/>
              <a:t>such suspects, take appropriate action.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251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64915" y="679102"/>
            <a:ext cx="8052179" cy="582804"/>
          </a:xfrm>
        </p:spPr>
        <p:txBody>
          <a:bodyPr/>
          <a:lstStyle/>
          <a:p>
            <a:r>
              <a:rPr lang="en-US" altLang="en-US" dirty="0"/>
              <a:t>This Training Will NOT…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2114022" y="1843548"/>
            <a:ext cx="4953965" cy="412631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dirty="0"/>
              <a:t>Qualify you as a DRE.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7" name="Picture 6" descr="DRE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04" y="3228177"/>
            <a:ext cx="3098800" cy="3087688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Oval 3"/>
          <p:cNvSpPr/>
          <p:nvPr/>
        </p:nvSpPr>
        <p:spPr>
          <a:xfrm>
            <a:off x="3003553" y="3228177"/>
            <a:ext cx="3098800" cy="3087688"/>
          </a:xfrm>
          <a:prstGeom prst="ellipse">
            <a:avLst/>
          </a:prstGeom>
          <a:noFill/>
          <a:ln w="139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stCxn id="4" idx="1"/>
            <a:endCxn id="4" idx="5"/>
          </p:cNvCxnSpPr>
          <p:nvPr/>
        </p:nvCxnSpPr>
        <p:spPr>
          <a:xfrm>
            <a:off x="3457362" y="3680358"/>
            <a:ext cx="2191182" cy="2183326"/>
          </a:xfrm>
          <a:prstGeom prst="line">
            <a:avLst/>
          </a:prstGeom>
          <a:ln w="139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556231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What is a “Drug”?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30061" y="1991032"/>
            <a:ext cx="8191907" cy="3978834"/>
          </a:xfrm>
        </p:spPr>
        <p:txBody>
          <a:bodyPr/>
          <a:lstStyle/>
          <a:p>
            <a:pPr marL="0" indent="0" algn="ctr">
              <a:spcBef>
                <a:spcPts val="1200"/>
              </a:spcBef>
              <a:buNone/>
            </a:pPr>
            <a:r>
              <a:rPr lang="en-US" altLang="en-US" dirty="0"/>
              <a:t>“Any substance that, when taken into the </a:t>
            </a:r>
            <a:br>
              <a:rPr lang="en-US" altLang="en-US" dirty="0"/>
            </a:br>
            <a:r>
              <a:rPr lang="en-US" altLang="en-US" dirty="0"/>
              <a:t>human body, can impair the ability of the </a:t>
            </a:r>
            <a:br>
              <a:rPr lang="en-US" altLang="en-US" dirty="0"/>
            </a:br>
            <a:r>
              <a:rPr lang="en-US" altLang="en-US" dirty="0"/>
              <a:t>person to operate a vehicle safely.”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7308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02217" y="679102"/>
            <a:ext cx="8052179" cy="582804"/>
          </a:xfrm>
        </p:spPr>
        <p:txBody>
          <a:bodyPr/>
          <a:lstStyle/>
          <a:p>
            <a:r>
              <a:rPr lang="en-US" altLang="en-US" dirty="0"/>
              <a:t>How Many People Use Drugs?	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502217" y="1583140"/>
            <a:ext cx="8191617" cy="4386726"/>
          </a:xfrm>
        </p:spPr>
        <p:txBody>
          <a:bodyPr/>
          <a:lstStyle/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Difficult to determine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Widespread issue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616C62AE-A083-4311-B097-89342DFB87DC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40963" name="Picture 3" descr="C:\Users\Pam.Mccaskill\AppData\Local\Microsoft\Windows\Temporary Internet Files\Content.IE5\U41L2X2S\ac_3_connor___just_blending_between_the_crowd_by_yasinargu-d5ta0b8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266" y="3301220"/>
            <a:ext cx="3978978" cy="28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026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548640"/>
            <a:ext cx="9144000" cy="582613"/>
          </a:xfrm>
        </p:spPr>
        <p:txBody>
          <a:bodyPr/>
          <a:lstStyle/>
          <a:p>
            <a:r>
              <a:rPr lang="en-US" altLang="en-US" dirty="0"/>
              <a:t>NSDUH</a:t>
            </a:r>
            <a:r>
              <a:rPr lang="en-US" altLang="en-US" dirty="0">
                <a:solidFill>
                  <a:schemeClr val="bg1"/>
                </a:solidFill>
              </a:rPr>
              <a:t> </a:t>
            </a:r>
            <a:r>
              <a:rPr lang="en-US" altLang="en-US" dirty="0"/>
              <a:t>Self-Reported Drug Use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E18AA47E-9649-48F8-AB34-679E91E8514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39637" y="1750508"/>
            <a:ext cx="7864725" cy="37131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3366"/>
                </a:solidFill>
                <a:latin typeface="+mj-lt"/>
                <a:ea typeface="+mn-ea"/>
                <a:cs typeface="+mn-cs"/>
              </a:defRPr>
            </a:lvl1pPr>
            <a:lvl2pPr marL="287338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sz="2800" b="1">
                <a:solidFill>
                  <a:srgbClr val="003366"/>
                </a:solidFill>
                <a:latin typeface="+mj-lt"/>
              </a:defRPr>
            </a:lvl2pPr>
            <a:lvl3pPr marL="627063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400">
                <a:solidFill>
                  <a:srgbClr val="003366"/>
                </a:solidFill>
                <a:latin typeface="+mj-lt"/>
              </a:defRPr>
            </a:lvl3pPr>
            <a:lvl4pPr marL="1031875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rgbClr val="003366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285750" indent="-285750" eaLnBrk="1" hangingPunct="1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2600" b="0" kern="0" dirty="0">
                <a:solidFill>
                  <a:srgbClr val="000000"/>
                </a:solidFill>
              </a:rPr>
              <a:t>In 2020, an estimated 37.3 million Americans aged 12 or older were current (past month) illicit drug users</a:t>
            </a:r>
          </a:p>
          <a:p>
            <a:pPr marL="285750" indent="-285750" eaLnBrk="1" hangingPunct="1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2600" b="0" kern="0" dirty="0">
                <a:solidFill>
                  <a:srgbClr val="000000"/>
                </a:solidFill>
              </a:rPr>
              <a:t>Marijuana was used by approximately 88 percent of all current illicit drug users</a:t>
            </a:r>
          </a:p>
          <a:p>
            <a:pPr marL="285750" indent="-285750">
              <a:spcBef>
                <a:spcPts val="1200"/>
              </a:spcBef>
              <a:defRPr/>
            </a:pPr>
            <a:endParaRPr lang="en-US" sz="2600" b="0" kern="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241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04800" y="655638"/>
            <a:ext cx="8534400" cy="762000"/>
          </a:xfrm>
        </p:spPr>
        <p:txBody>
          <a:bodyPr/>
          <a:lstStyle/>
          <a:p>
            <a:r>
              <a:rPr lang="en-US" dirty="0"/>
              <a:t>Alcohol and Drug Use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Intro-</a:t>
            </a:r>
            <a:fld id="{E18AA47E-9649-48F8-AB34-679E91E8514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A7B9052-8CC5-400D-A0D7-A0C2A152272A}"/>
              </a:ext>
            </a:extLst>
          </p:cNvPr>
          <p:cNvGrpSpPr/>
          <p:nvPr/>
        </p:nvGrpSpPr>
        <p:grpSpPr>
          <a:xfrm>
            <a:off x="72866" y="2466801"/>
            <a:ext cx="8779397" cy="2901948"/>
            <a:chOff x="189978" y="2466330"/>
            <a:chExt cx="8779397" cy="290194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05914A6-5E16-43DF-AAF1-C78239A301CA}"/>
                </a:ext>
              </a:extLst>
            </p:cNvPr>
            <p:cNvSpPr/>
            <p:nvPr/>
          </p:nvSpPr>
          <p:spPr>
            <a:xfrm>
              <a:off x="291384" y="2544704"/>
              <a:ext cx="2680184" cy="2680184"/>
            </a:xfrm>
            <a:prstGeom prst="ellipse">
              <a:avLst/>
            </a:prstGeom>
            <a:solidFill>
              <a:srgbClr val="385262"/>
            </a:solidFill>
            <a:ln>
              <a:solidFill>
                <a:srgbClr val="3852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BF7A52F6-8FAC-49DC-948E-2D9F9CEA27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0572" t="1300" r="20764" b="-1300"/>
            <a:stretch/>
          </p:blipFill>
          <p:spPr>
            <a:xfrm>
              <a:off x="189978" y="2466330"/>
              <a:ext cx="2861187" cy="2901948"/>
            </a:xfrm>
            <a:prstGeom prst="rect">
              <a:avLst/>
            </a:prstGeom>
            <a:ln>
              <a:noFill/>
            </a:ln>
          </p:spPr>
        </p:pic>
        <p:sp>
          <p:nvSpPr>
            <p:cNvPr id="81" name="Rectangle 9">
              <a:extLst>
                <a:ext uri="{FF2B5EF4-FFF2-40B4-BE49-F238E27FC236}">
                  <a16:creationId xmlns:a16="http://schemas.microsoft.com/office/drawing/2014/main" id="{686B69E2-E964-4A5C-86FD-16AFA80BD0B5}"/>
                </a:ext>
              </a:extLst>
            </p:cNvPr>
            <p:cNvSpPr/>
            <p:nvPr/>
          </p:nvSpPr>
          <p:spPr>
            <a:xfrm>
              <a:off x="2639670" y="2541526"/>
              <a:ext cx="1596987" cy="2665366"/>
            </a:xfrm>
            <a:custGeom>
              <a:avLst/>
              <a:gdLst>
                <a:gd name="connsiteX0" fmla="*/ 0 w 1641987"/>
                <a:gd name="connsiteY0" fmla="*/ 0 h 2694038"/>
                <a:gd name="connsiteX1" fmla="*/ 1641987 w 1641987"/>
                <a:gd name="connsiteY1" fmla="*/ 0 h 2694038"/>
                <a:gd name="connsiteX2" fmla="*/ 1641987 w 1641987"/>
                <a:gd name="connsiteY2" fmla="*/ 2694038 h 2694038"/>
                <a:gd name="connsiteX3" fmla="*/ 0 w 1641987"/>
                <a:gd name="connsiteY3" fmla="*/ 2694038 h 2694038"/>
                <a:gd name="connsiteX4" fmla="*/ 0 w 1641987"/>
                <a:gd name="connsiteY4" fmla="*/ 0 h 2694038"/>
                <a:gd name="connsiteX0" fmla="*/ 0 w 1710812"/>
                <a:gd name="connsiteY0" fmla="*/ 1061883 h 2694038"/>
                <a:gd name="connsiteX1" fmla="*/ 1710812 w 1710812"/>
                <a:gd name="connsiteY1" fmla="*/ 0 h 2694038"/>
                <a:gd name="connsiteX2" fmla="*/ 1710812 w 1710812"/>
                <a:gd name="connsiteY2" fmla="*/ 2694038 h 2694038"/>
                <a:gd name="connsiteX3" fmla="*/ 68825 w 1710812"/>
                <a:gd name="connsiteY3" fmla="*/ 2694038 h 2694038"/>
                <a:gd name="connsiteX4" fmla="*/ 0 w 1710812"/>
                <a:gd name="connsiteY4" fmla="*/ 1061883 h 2694038"/>
                <a:gd name="connsiteX0" fmla="*/ 19665 w 1641987"/>
                <a:gd name="connsiteY0" fmla="*/ 550606 h 2694038"/>
                <a:gd name="connsiteX1" fmla="*/ 1641987 w 1641987"/>
                <a:gd name="connsiteY1" fmla="*/ 0 h 2694038"/>
                <a:gd name="connsiteX2" fmla="*/ 1641987 w 1641987"/>
                <a:gd name="connsiteY2" fmla="*/ 2694038 h 2694038"/>
                <a:gd name="connsiteX3" fmla="*/ 0 w 1641987"/>
                <a:gd name="connsiteY3" fmla="*/ 2694038 h 2694038"/>
                <a:gd name="connsiteX4" fmla="*/ 19665 w 1641987"/>
                <a:gd name="connsiteY4" fmla="*/ 550606 h 2694038"/>
                <a:gd name="connsiteX0" fmla="*/ 0 w 1622322"/>
                <a:gd name="connsiteY0" fmla="*/ 550606 h 2694038"/>
                <a:gd name="connsiteX1" fmla="*/ 1622322 w 1622322"/>
                <a:gd name="connsiteY1" fmla="*/ 0 h 2694038"/>
                <a:gd name="connsiteX2" fmla="*/ 1622322 w 1622322"/>
                <a:gd name="connsiteY2" fmla="*/ 2694038 h 2694038"/>
                <a:gd name="connsiteX3" fmla="*/ 255639 w 1622322"/>
                <a:gd name="connsiteY3" fmla="*/ 2084438 h 2694038"/>
                <a:gd name="connsiteX4" fmla="*/ 0 w 1622322"/>
                <a:gd name="connsiteY4" fmla="*/ 550606 h 2694038"/>
                <a:gd name="connsiteX0" fmla="*/ 0 w 1622322"/>
                <a:gd name="connsiteY0" fmla="*/ 550606 h 2694038"/>
                <a:gd name="connsiteX1" fmla="*/ 1622322 w 1622322"/>
                <a:gd name="connsiteY1" fmla="*/ 0 h 2694038"/>
                <a:gd name="connsiteX2" fmla="*/ 1622322 w 1622322"/>
                <a:gd name="connsiteY2" fmla="*/ 2694038 h 2694038"/>
                <a:gd name="connsiteX3" fmla="*/ 0 w 1622322"/>
                <a:gd name="connsiteY3" fmla="*/ 2143431 h 2694038"/>
                <a:gd name="connsiteX4" fmla="*/ 0 w 1622322"/>
                <a:gd name="connsiteY4" fmla="*/ 550606 h 2694038"/>
                <a:gd name="connsiteX0" fmla="*/ 0 w 1622322"/>
                <a:gd name="connsiteY0" fmla="*/ 550606 h 2571209"/>
                <a:gd name="connsiteX1" fmla="*/ 1622322 w 1622322"/>
                <a:gd name="connsiteY1" fmla="*/ 0 h 2571209"/>
                <a:gd name="connsiteX2" fmla="*/ 1301599 w 1622322"/>
                <a:gd name="connsiteY2" fmla="*/ 2571209 h 2571209"/>
                <a:gd name="connsiteX3" fmla="*/ 0 w 1622322"/>
                <a:gd name="connsiteY3" fmla="*/ 2143431 h 2571209"/>
                <a:gd name="connsiteX4" fmla="*/ 0 w 1622322"/>
                <a:gd name="connsiteY4" fmla="*/ 550606 h 2571209"/>
                <a:gd name="connsiteX0" fmla="*/ 0 w 1622322"/>
                <a:gd name="connsiteY0" fmla="*/ 550606 h 2659919"/>
                <a:gd name="connsiteX1" fmla="*/ 1622322 w 1622322"/>
                <a:gd name="connsiteY1" fmla="*/ 0 h 2659919"/>
                <a:gd name="connsiteX2" fmla="*/ 1567730 w 1622322"/>
                <a:gd name="connsiteY2" fmla="*/ 2659919 h 2659919"/>
                <a:gd name="connsiteX3" fmla="*/ 0 w 1622322"/>
                <a:gd name="connsiteY3" fmla="*/ 2143431 h 2659919"/>
                <a:gd name="connsiteX4" fmla="*/ 0 w 1622322"/>
                <a:gd name="connsiteY4" fmla="*/ 550606 h 2659919"/>
                <a:gd name="connsiteX0" fmla="*/ 0 w 1567730"/>
                <a:gd name="connsiteY0" fmla="*/ 571078 h 2680391"/>
                <a:gd name="connsiteX1" fmla="*/ 837576 w 1567730"/>
                <a:gd name="connsiteY1" fmla="*/ 0 h 2680391"/>
                <a:gd name="connsiteX2" fmla="*/ 1567730 w 1567730"/>
                <a:gd name="connsiteY2" fmla="*/ 2680391 h 2680391"/>
                <a:gd name="connsiteX3" fmla="*/ 0 w 1567730"/>
                <a:gd name="connsiteY3" fmla="*/ 2163903 h 2680391"/>
                <a:gd name="connsiteX4" fmla="*/ 0 w 1567730"/>
                <a:gd name="connsiteY4" fmla="*/ 571078 h 2680391"/>
                <a:gd name="connsiteX0" fmla="*/ 0 w 1595027"/>
                <a:gd name="connsiteY0" fmla="*/ 530135 h 2639448"/>
                <a:gd name="connsiteX1" fmla="*/ 1595027 w 1595027"/>
                <a:gd name="connsiteY1" fmla="*/ 0 h 2639448"/>
                <a:gd name="connsiteX2" fmla="*/ 1567730 w 1595027"/>
                <a:gd name="connsiteY2" fmla="*/ 2639448 h 2639448"/>
                <a:gd name="connsiteX3" fmla="*/ 0 w 1595027"/>
                <a:gd name="connsiteY3" fmla="*/ 2122960 h 2639448"/>
                <a:gd name="connsiteX4" fmla="*/ 0 w 1595027"/>
                <a:gd name="connsiteY4" fmla="*/ 530135 h 2639448"/>
                <a:gd name="connsiteX0" fmla="*/ 0 w 1567730"/>
                <a:gd name="connsiteY0" fmla="*/ 523509 h 2632822"/>
                <a:gd name="connsiteX1" fmla="*/ 1399558 w 1567730"/>
                <a:gd name="connsiteY1" fmla="*/ 0 h 2632822"/>
                <a:gd name="connsiteX2" fmla="*/ 1567730 w 1567730"/>
                <a:gd name="connsiteY2" fmla="*/ 2632822 h 2632822"/>
                <a:gd name="connsiteX3" fmla="*/ 0 w 1567730"/>
                <a:gd name="connsiteY3" fmla="*/ 2116334 h 2632822"/>
                <a:gd name="connsiteX4" fmla="*/ 0 w 1567730"/>
                <a:gd name="connsiteY4" fmla="*/ 523509 h 2632822"/>
                <a:gd name="connsiteX0" fmla="*/ 0 w 1571837"/>
                <a:gd name="connsiteY0" fmla="*/ 536761 h 2646074"/>
                <a:gd name="connsiteX1" fmla="*/ 1571837 w 1571837"/>
                <a:gd name="connsiteY1" fmla="*/ 0 h 2646074"/>
                <a:gd name="connsiteX2" fmla="*/ 1567730 w 1571837"/>
                <a:gd name="connsiteY2" fmla="*/ 2646074 h 2646074"/>
                <a:gd name="connsiteX3" fmla="*/ 0 w 1571837"/>
                <a:gd name="connsiteY3" fmla="*/ 2129586 h 2646074"/>
                <a:gd name="connsiteX4" fmla="*/ 0 w 1571837"/>
                <a:gd name="connsiteY4" fmla="*/ 536761 h 2646074"/>
                <a:gd name="connsiteX0" fmla="*/ 0 w 1581483"/>
                <a:gd name="connsiteY0" fmla="*/ 529045 h 2638358"/>
                <a:gd name="connsiteX1" fmla="*/ 1581483 w 1581483"/>
                <a:gd name="connsiteY1" fmla="*/ 0 h 2638358"/>
                <a:gd name="connsiteX2" fmla="*/ 1567730 w 1581483"/>
                <a:gd name="connsiteY2" fmla="*/ 2638358 h 2638358"/>
                <a:gd name="connsiteX3" fmla="*/ 0 w 1581483"/>
                <a:gd name="connsiteY3" fmla="*/ 2121870 h 2638358"/>
                <a:gd name="connsiteX4" fmla="*/ 0 w 1581483"/>
                <a:gd name="connsiteY4" fmla="*/ 529045 h 2638358"/>
                <a:gd name="connsiteX0" fmla="*/ 0 w 1581483"/>
                <a:gd name="connsiteY0" fmla="*/ 529045 h 2657649"/>
                <a:gd name="connsiteX1" fmla="*/ 1581483 w 1581483"/>
                <a:gd name="connsiteY1" fmla="*/ 0 h 2657649"/>
                <a:gd name="connsiteX2" fmla="*/ 1579305 w 1581483"/>
                <a:gd name="connsiteY2" fmla="*/ 2657649 h 2657649"/>
                <a:gd name="connsiteX3" fmla="*/ 0 w 1581483"/>
                <a:gd name="connsiteY3" fmla="*/ 2121870 h 2657649"/>
                <a:gd name="connsiteX4" fmla="*/ 0 w 1581483"/>
                <a:gd name="connsiteY4" fmla="*/ 529045 h 2657649"/>
                <a:gd name="connsiteX0" fmla="*/ 0 w 1586101"/>
                <a:gd name="connsiteY0" fmla="*/ 529045 h 2703948"/>
                <a:gd name="connsiteX1" fmla="*/ 1581483 w 1586101"/>
                <a:gd name="connsiteY1" fmla="*/ 0 h 2703948"/>
                <a:gd name="connsiteX2" fmla="*/ 1585092 w 1586101"/>
                <a:gd name="connsiteY2" fmla="*/ 2703948 h 2703948"/>
                <a:gd name="connsiteX3" fmla="*/ 0 w 1586101"/>
                <a:gd name="connsiteY3" fmla="*/ 2121870 h 2703948"/>
                <a:gd name="connsiteX4" fmla="*/ 0 w 1586101"/>
                <a:gd name="connsiteY4" fmla="*/ 529045 h 2703948"/>
                <a:gd name="connsiteX0" fmla="*/ 0 w 1586101"/>
                <a:gd name="connsiteY0" fmla="*/ 529045 h 2665366"/>
                <a:gd name="connsiteX1" fmla="*/ 1581483 w 1586101"/>
                <a:gd name="connsiteY1" fmla="*/ 0 h 2665366"/>
                <a:gd name="connsiteX2" fmla="*/ 1585092 w 1586101"/>
                <a:gd name="connsiteY2" fmla="*/ 2665366 h 2665366"/>
                <a:gd name="connsiteX3" fmla="*/ 0 w 1586101"/>
                <a:gd name="connsiteY3" fmla="*/ 2121870 h 2665366"/>
                <a:gd name="connsiteX4" fmla="*/ 0 w 1586101"/>
                <a:gd name="connsiteY4" fmla="*/ 529045 h 2665366"/>
                <a:gd name="connsiteX0" fmla="*/ 92528 w 1586101"/>
                <a:gd name="connsiteY0" fmla="*/ 597081 h 2665366"/>
                <a:gd name="connsiteX1" fmla="*/ 1581483 w 1586101"/>
                <a:gd name="connsiteY1" fmla="*/ 0 h 2665366"/>
                <a:gd name="connsiteX2" fmla="*/ 1585092 w 1586101"/>
                <a:gd name="connsiteY2" fmla="*/ 2665366 h 2665366"/>
                <a:gd name="connsiteX3" fmla="*/ 0 w 1586101"/>
                <a:gd name="connsiteY3" fmla="*/ 2121870 h 2665366"/>
                <a:gd name="connsiteX4" fmla="*/ 92528 w 1586101"/>
                <a:gd name="connsiteY4" fmla="*/ 597081 h 2665366"/>
                <a:gd name="connsiteX0" fmla="*/ 0 w 1607873"/>
                <a:gd name="connsiteY0" fmla="*/ 529046 h 2665366"/>
                <a:gd name="connsiteX1" fmla="*/ 1603255 w 1607873"/>
                <a:gd name="connsiteY1" fmla="*/ 0 h 2665366"/>
                <a:gd name="connsiteX2" fmla="*/ 1606864 w 1607873"/>
                <a:gd name="connsiteY2" fmla="*/ 2665366 h 2665366"/>
                <a:gd name="connsiteX3" fmla="*/ 21772 w 1607873"/>
                <a:gd name="connsiteY3" fmla="*/ 2121870 h 2665366"/>
                <a:gd name="connsiteX4" fmla="*/ 0 w 1607873"/>
                <a:gd name="connsiteY4" fmla="*/ 529046 h 2665366"/>
                <a:gd name="connsiteX0" fmla="*/ 0 w 1607873"/>
                <a:gd name="connsiteY0" fmla="*/ 529046 h 2665366"/>
                <a:gd name="connsiteX1" fmla="*/ 1603255 w 1607873"/>
                <a:gd name="connsiteY1" fmla="*/ 0 h 2665366"/>
                <a:gd name="connsiteX2" fmla="*/ 1606864 w 1607873"/>
                <a:gd name="connsiteY2" fmla="*/ 2665366 h 2665366"/>
                <a:gd name="connsiteX3" fmla="*/ 144237 w 1607873"/>
                <a:gd name="connsiteY3" fmla="*/ 2219842 h 2665366"/>
                <a:gd name="connsiteX4" fmla="*/ 0 w 1607873"/>
                <a:gd name="connsiteY4" fmla="*/ 529046 h 2665366"/>
                <a:gd name="connsiteX0" fmla="*/ 0 w 1607873"/>
                <a:gd name="connsiteY0" fmla="*/ 529046 h 2665366"/>
                <a:gd name="connsiteX1" fmla="*/ 1603255 w 1607873"/>
                <a:gd name="connsiteY1" fmla="*/ 0 h 2665366"/>
                <a:gd name="connsiteX2" fmla="*/ 1606864 w 1607873"/>
                <a:gd name="connsiteY2" fmla="*/ 2665366 h 2665366"/>
                <a:gd name="connsiteX3" fmla="*/ 16330 w 1607873"/>
                <a:gd name="connsiteY3" fmla="*/ 2121871 h 2665366"/>
                <a:gd name="connsiteX4" fmla="*/ 0 w 1607873"/>
                <a:gd name="connsiteY4" fmla="*/ 529046 h 2665366"/>
                <a:gd name="connsiteX0" fmla="*/ 0 w 1643252"/>
                <a:gd name="connsiteY0" fmla="*/ 616131 h 2665366"/>
                <a:gd name="connsiteX1" fmla="*/ 1638634 w 1643252"/>
                <a:gd name="connsiteY1" fmla="*/ 0 h 2665366"/>
                <a:gd name="connsiteX2" fmla="*/ 1642243 w 1643252"/>
                <a:gd name="connsiteY2" fmla="*/ 2665366 h 2665366"/>
                <a:gd name="connsiteX3" fmla="*/ 51709 w 1643252"/>
                <a:gd name="connsiteY3" fmla="*/ 2121871 h 2665366"/>
                <a:gd name="connsiteX4" fmla="*/ 0 w 1643252"/>
                <a:gd name="connsiteY4" fmla="*/ 616131 h 2665366"/>
                <a:gd name="connsiteX0" fmla="*/ 0 w 1596987"/>
                <a:gd name="connsiteY0" fmla="*/ 537210 h 2665366"/>
                <a:gd name="connsiteX1" fmla="*/ 1592369 w 1596987"/>
                <a:gd name="connsiteY1" fmla="*/ 0 h 2665366"/>
                <a:gd name="connsiteX2" fmla="*/ 1595978 w 1596987"/>
                <a:gd name="connsiteY2" fmla="*/ 2665366 h 2665366"/>
                <a:gd name="connsiteX3" fmla="*/ 5444 w 1596987"/>
                <a:gd name="connsiteY3" fmla="*/ 2121871 h 2665366"/>
                <a:gd name="connsiteX4" fmla="*/ 0 w 1596987"/>
                <a:gd name="connsiteY4" fmla="*/ 537210 h 2665366"/>
                <a:gd name="connsiteX0" fmla="*/ 0 w 1596987"/>
                <a:gd name="connsiteY0" fmla="*/ 537210 h 2665366"/>
                <a:gd name="connsiteX1" fmla="*/ 1592369 w 1596987"/>
                <a:gd name="connsiteY1" fmla="*/ 0 h 2665366"/>
                <a:gd name="connsiteX2" fmla="*/ 1595978 w 1596987"/>
                <a:gd name="connsiteY2" fmla="*/ 2665366 h 2665366"/>
                <a:gd name="connsiteX3" fmla="*/ 92529 w 1596987"/>
                <a:gd name="connsiteY3" fmla="*/ 2271549 h 2665366"/>
                <a:gd name="connsiteX4" fmla="*/ 0 w 1596987"/>
                <a:gd name="connsiteY4" fmla="*/ 537210 h 2665366"/>
                <a:gd name="connsiteX0" fmla="*/ 0 w 1596987"/>
                <a:gd name="connsiteY0" fmla="*/ 537210 h 2665366"/>
                <a:gd name="connsiteX1" fmla="*/ 1592369 w 1596987"/>
                <a:gd name="connsiteY1" fmla="*/ 0 h 2665366"/>
                <a:gd name="connsiteX2" fmla="*/ 1595978 w 1596987"/>
                <a:gd name="connsiteY2" fmla="*/ 2665366 h 2665366"/>
                <a:gd name="connsiteX3" fmla="*/ 21772 w 1596987"/>
                <a:gd name="connsiteY3" fmla="*/ 2130035 h 2665366"/>
                <a:gd name="connsiteX4" fmla="*/ 0 w 1596987"/>
                <a:gd name="connsiteY4" fmla="*/ 537210 h 266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987" h="2665366">
                  <a:moveTo>
                    <a:pt x="0" y="537210"/>
                  </a:moveTo>
                  <a:lnTo>
                    <a:pt x="1592369" y="0"/>
                  </a:lnTo>
                  <a:cubicBezTo>
                    <a:pt x="1587785" y="879453"/>
                    <a:pt x="1600562" y="1785913"/>
                    <a:pt x="1595978" y="2665366"/>
                  </a:cubicBezTo>
                  <a:lnTo>
                    <a:pt x="21772" y="2130035"/>
                  </a:lnTo>
                  <a:cubicBezTo>
                    <a:pt x="19957" y="1601815"/>
                    <a:pt x="1815" y="1065430"/>
                    <a:pt x="0" y="537210"/>
                  </a:cubicBezTo>
                  <a:close/>
                </a:path>
              </a:pathLst>
            </a:custGeom>
            <a:solidFill>
              <a:srgbClr val="567F9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881F9B8-F1F5-4927-A4FE-114DA4A4AD7D}"/>
                </a:ext>
              </a:extLst>
            </p:cNvPr>
            <p:cNvSpPr/>
            <p:nvPr/>
          </p:nvSpPr>
          <p:spPr>
            <a:xfrm>
              <a:off x="4227872" y="2544704"/>
              <a:ext cx="4741503" cy="2655254"/>
            </a:xfrm>
            <a:prstGeom prst="rect">
              <a:avLst/>
            </a:prstGeom>
            <a:solidFill>
              <a:srgbClr val="C7D6DF"/>
            </a:solidFill>
            <a:ln w="12700">
              <a:solidFill>
                <a:srgbClr val="496B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66F5B4B-705A-4C80-B469-1F32779CF928}"/>
                </a:ext>
              </a:extLst>
            </p:cNvPr>
            <p:cNvSpPr txBox="1"/>
            <p:nvPr/>
          </p:nvSpPr>
          <p:spPr>
            <a:xfrm>
              <a:off x="5750551" y="4457680"/>
              <a:ext cx="561372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Heroin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4ECC7FB6-6D45-46A2-B0F5-E2EC8A6CE063}"/>
                </a:ext>
              </a:extLst>
            </p:cNvPr>
            <p:cNvSpPr txBox="1"/>
            <p:nvPr/>
          </p:nvSpPr>
          <p:spPr>
            <a:xfrm>
              <a:off x="6247806" y="4472679"/>
              <a:ext cx="643125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902,000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DA5BADF-BFFC-41B7-ADD2-38E01F112EE7}"/>
                </a:ext>
              </a:extLst>
            </p:cNvPr>
            <p:cNvSpPr txBox="1"/>
            <p:nvPr/>
          </p:nvSpPr>
          <p:spPr>
            <a:xfrm>
              <a:off x="4734248" y="2869413"/>
              <a:ext cx="1577675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Rx Pain Reliever Misuse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0F2D47F-62E8-4ED2-9870-D2B775BAE09E}"/>
                </a:ext>
              </a:extLst>
            </p:cNvPr>
            <p:cNvSpPr txBox="1"/>
            <p:nvPr/>
          </p:nvSpPr>
          <p:spPr>
            <a:xfrm>
              <a:off x="5325756" y="3100829"/>
              <a:ext cx="986167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Hallucinogens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EEA1E6F-DCCF-459A-9E11-7F58F2397D93}"/>
                </a:ext>
              </a:extLst>
            </p:cNvPr>
            <p:cNvSpPr txBox="1"/>
            <p:nvPr/>
          </p:nvSpPr>
          <p:spPr>
            <a:xfrm>
              <a:off x="4145945" y="3322006"/>
              <a:ext cx="2165978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Rx Tranquilizer or Sedative Misuse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AD7096C-87B3-4B88-A92E-63DE90058A36}"/>
                </a:ext>
              </a:extLst>
            </p:cNvPr>
            <p:cNvSpPr txBox="1"/>
            <p:nvPr/>
          </p:nvSpPr>
          <p:spPr>
            <a:xfrm>
              <a:off x="5659179" y="3552496"/>
              <a:ext cx="652744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Cocaine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9FB110E-6CCE-4886-A61C-88F3E85C9900}"/>
                </a:ext>
              </a:extLst>
            </p:cNvPr>
            <p:cNvSpPr txBox="1"/>
            <p:nvPr/>
          </p:nvSpPr>
          <p:spPr>
            <a:xfrm>
              <a:off x="4961873" y="3791375"/>
              <a:ext cx="1350050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Rx Stimulant Misuse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168DD75-22A9-42D5-9AB6-16112D0D732E}"/>
                </a:ext>
              </a:extLst>
            </p:cNvPr>
            <p:cNvSpPr txBox="1"/>
            <p:nvPr/>
          </p:nvSpPr>
          <p:spPr>
            <a:xfrm>
              <a:off x="5070878" y="4005087"/>
              <a:ext cx="1241045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Methamphetamine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9A792B4-D2E2-4EEF-9696-127F9B682F2E}"/>
                </a:ext>
              </a:extLst>
            </p:cNvPr>
            <p:cNvSpPr txBox="1"/>
            <p:nvPr/>
          </p:nvSpPr>
          <p:spPr>
            <a:xfrm>
              <a:off x="5611089" y="4235577"/>
              <a:ext cx="700834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Inhalants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91A91D1-0D95-45D0-9C6D-D2C267119AAE}"/>
                </a:ext>
              </a:extLst>
            </p:cNvPr>
            <p:cNvSpPr txBox="1"/>
            <p:nvPr/>
          </p:nvSpPr>
          <p:spPr>
            <a:xfrm>
              <a:off x="6319892" y="4243058"/>
              <a:ext cx="468398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2.4M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B41D9E5-A0AC-4138-BBD1-34FEB078793C}"/>
                </a:ext>
              </a:extLst>
            </p:cNvPr>
            <p:cNvSpPr txBox="1"/>
            <p:nvPr/>
          </p:nvSpPr>
          <p:spPr>
            <a:xfrm>
              <a:off x="6323033" y="4010564"/>
              <a:ext cx="468398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2.5M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6448384-EA18-4688-96CC-E05EAF393EAE}"/>
                </a:ext>
              </a:extLst>
            </p:cNvPr>
            <p:cNvSpPr txBox="1"/>
            <p:nvPr/>
          </p:nvSpPr>
          <p:spPr>
            <a:xfrm>
              <a:off x="6432153" y="3779020"/>
              <a:ext cx="468398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5.1M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81F73EB-6041-469D-94F8-A076058B1369}"/>
                </a:ext>
              </a:extLst>
            </p:cNvPr>
            <p:cNvSpPr txBox="1"/>
            <p:nvPr/>
          </p:nvSpPr>
          <p:spPr>
            <a:xfrm>
              <a:off x="6432153" y="3547963"/>
              <a:ext cx="468398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5.2M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0E271E3-CD91-43D6-AAB1-7CC6BC698FE6}"/>
                </a:ext>
              </a:extLst>
            </p:cNvPr>
            <p:cNvSpPr txBox="1"/>
            <p:nvPr/>
          </p:nvSpPr>
          <p:spPr>
            <a:xfrm>
              <a:off x="6469025" y="3333984"/>
              <a:ext cx="468398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6.2M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EAED8C3-DFA3-4EFB-AFF4-D3DAF4790EFF}"/>
                </a:ext>
              </a:extLst>
            </p:cNvPr>
            <p:cNvSpPr txBox="1"/>
            <p:nvPr/>
          </p:nvSpPr>
          <p:spPr>
            <a:xfrm>
              <a:off x="6505897" y="3099474"/>
              <a:ext cx="468398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7.1M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87CBAD8-5FBD-4C38-8FA2-38510108E25F}"/>
                </a:ext>
              </a:extLst>
            </p:cNvPr>
            <p:cNvSpPr txBox="1"/>
            <p:nvPr/>
          </p:nvSpPr>
          <p:spPr>
            <a:xfrm>
              <a:off x="6593137" y="2879405"/>
              <a:ext cx="468398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9.3M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D92100C-7D39-4DA1-8878-9C1AFFD5F54B}"/>
                </a:ext>
              </a:extLst>
            </p:cNvPr>
            <p:cNvSpPr/>
            <p:nvPr/>
          </p:nvSpPr>
          <p:spPr>
            <a:xfrm>
              <a:off x="6247807" y="2671959"/>
              <a:ext cx="2060016" cy="197448"/>
            </a:xfrm>
            <a:prstGeom prst="rect">
              <a:avLst/>
            </a:prstGeom>
            <a:solidFill>
              <a:srgbClr val="496B80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B5CD1F9-FB7C-49C8-91AD-71F8734B98E8}"/>
                </a:ext>
              </a:extLst>
            </p:cNvPr>
            <p:cNvSpPr/>
            <p:nvPr/>
          </p:nvSpPr>
          <p:spPr>
            <a:xfrm>
              <a:off x="6247807" y="2899405"/>
              <a:ext cx="391630" cy="197448"/>
            </a:xfrm>
            <a:prstGeom prst="rect">
              <a:avLst/>
            </a:prstGeom>
            <a:solidFill>
              <a:srgbClr val="496B80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7EA88DF8-F135-402C-837E-CE9F3D104493}"/>
                </a:ext>
              </a:extLst>
            </p:cNvPr>
            <p:cNvSpPr/>
            <p:nvPr/>
          </p:nvSpPr>
          <p:spPr>
            <a:xfrm>
              <a:off x="6247807" y="3126851"/>
              <a:ext cx="287357" cy="197448"/>
            </a:xfrm>
            <a:prstGeom prst="rect">
              <a:avLst/>
            </a:prstGeom>
            <a:solidFill>
              <a:srgbClr val="496B80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5A655370-093A-44C6-A199-E545C75C0F40}"/>
                </a:ext>
              </a:extLst>
            </p:cNvPr>
            <p:cNvSpPr/>
            <p:nvPr/>
          </p:nvSpPr>
          <p:spPr>
            <a:xfrm>
              <a:off x="6247807" y="3354297"/>
              <a:ext cx="258771" cy="197448"/>
            </a:xfrm>
            <a:prstGeom prst="rect">
              <a:avLst/>
            </a:prstGeom>
            <a:solidFill>
              <a:srgbClr val="496B80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8C4F675-126D-4567-8872-783E2AFD7479}"/>
                </a:ext>
              </a:extLst>
            </p:cNvPr>
            <p:cNvSpPr/>
            <p:nvPr/>
          </p:nvSpPr>
          <p:spPr>
            <a:xfrm>
              <a:off x="6247807" y="3581743"/>
              <a:ext cx="229660" cy="197448"/>
            </a:xfrm>
            <a:prstGeom prst="rect">
              <a:avLst/>
            </a:prstGeom>
            <a:solidFill>
              <a:srgbClr val="496B80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991E92A-EAE0-429F-A28E-2D1AAE504471}"/>
                </a:ext>
              </a:extLst>
            </p:cNvPr>
            <p:cNvSpPr/>
            <p:nvPr/>
          </p:nvSpPr>
          <p:spPr>
            <a:xfrm>
              <a:off x="6247807" y="3809189"/>
              <a:ext cx="229660" cy="197448"/>
            </a:xfrm>
            <a:prstGeom prst="rect">
              <a:avLst/>
            </a:prstGeom>
            <a:solidFill>
              <a:srgbClr val="496B80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DC58FD91-3C26-4C54-B382-C808F147D160}"/>
                </a:ext>
              </a:extLst>
            </p:cNvPr>
            <p:cNvSpPr/>
            <p:nvPr/>
          </p:nvSpPr>
          <p:spPr>
            <a:xfrm>
              <a:off x="6247807" y="4036635"/>
              <a:ext cx="118078" cy="197448"/>
            </a:xfrm>
            <a:prstGeom prst="rect">
              <a:avLst/>
            </a:prstGeom>
            <a:solidFill>
              <a:srgbClr val="496B80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A6266667-0A40-4DD2-AB05-8B7736D00385}"/>
                </a:ext>
              </a:extLst>
            </p:cNvPr>
            <p:cNvSpPr/>
            <p:nvPr/>
          </p:nvSpPr>
          <p:spPr>
            <a:xfrm>
              <a:off x="6247807" y="4264081"/>
              <a:ext cx="116078" cy="197448"/>
            </a:xfrm>
            <a:prstGeom prst="rect">
              <a:avLst/>
            </a:prstGeom>
            <a:solidFill>
              <a:srgbClr val="496B80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B3061659-DAB1-4203-96F6-BF42E89D3CBB}"/>
                </a:ext>
              </a:extLst>
            </p:cNvPr>
            <p:cNvSpPr/>
            <p:nvPr/>
          </p:nvSpPr>
          <p:spPr>
            <a:xfrm>
              <a:off x="6247807" y="4491524"/>
              <a:ext cx="45719" cy="197448"/>
            </a:xfrm>
            <a:prstGeom prst="rect">
              <a:avLst/>
            </a:prstGeom>
            <a:solidFill>
              <a:srgbClr val="496B80"/>
            </a:solidFill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26E9F0D-C66A-465A-97A4-8F30B35E8C62}"/>
                </a:ext>
              </a:extLst>
            </p:cNvPr>
            <p:cNvSpPr txBox="1"/>
            <p:nvPr/>
          </p:nvSpPr>
          <p:spPr>
            <a:xfrm>
              <a:off x="5566206" y="2638925"/>
              <a:ext cx="745717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Marijuana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3D3A38A-382C-4C29-8C7D-09203A1399A3}"/>
                </a:ext>
              </a:extLst>
            </p:cNvPr>
            <p:cNvSpPr txBox="1"/>
            <p:nvPr/>
          </p:nvSpPr>
          <p:spPr>
            <a:xfrm>
              <a:off x="6676106" y="4951492"/>
              <a:ext cx="1745991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Number of Past Year Users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01933BE-BE27-43DA-8493-A43A95530251}"/>
                </a:ext>
              </a:extLst>
            </p:cNvPr>
            <p:cNvSpPr txBox="1"/>
            <p:nvPr/>
          </p:nvSpPr>
          <p:spPr>
            <a:xfrm>
              <a:off x="6150896" y="4754038"/>
              <a:ext cx="2794355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0        10        20        30        40        50        60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A91C645C-99E0-408C-90BD-A368773D0C98}"/>
                </a:ext>
              </a:extLst>
            </p:cNvPr>
            <p:cNvCxnSpPr/>
            <p:nvPr/>
          </p:nvCxnSpPr>
          <p:spPr>
            <a:xfrm>
              <a:off x="6249798" y="2642389"/>
              <a:ext cx="0" cy="2067221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6D68500C-5601-4C73-9882-D034D19F1E72}"/>
                </a:ext>
              </a:extLst>
            </p:cNvPr>
            <p:cNvCxnSpPr/>
            <p:nvPr/>
          </p:nvCxnSpPr>
          <p:spPr>
            <a:xfrm>
              <a:off x="6246334" y="4706146"/>
              <a:ext cx="2508308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46E3E337-88F8-43DF-96DF-1E8D70CB3C14}"/>
                </a:ext>
              </a:extLst>
            </p:cNvPr>
            <p:cNvSpPr txBox="1"/>
            <p:nvPr/>
          </p:nvSpPr>
          <p:spPr>
            <a:xfrm>
              <a:off x="8264328" y="2650939"/>
              <a:ext cx="538930" cy="248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+mj-lt"/>
                </a:rPr>
                <a:t>49.6M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4A9A083-0B03-4FBE-BB42-C8C8EA8A9AC9}"/>
                </a:ext>
              </a:extLst>
            </p:cNvPr>
            <p:cNvSpPr txBox="1"/>
            <p:nvPr/>
          </p:nvSpPr>
          <p:spPr>
            <a:xfrm>
              <a:off x="269612" y="3259102"/>
              <a:ext cx="1736373" cy="13890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+mj-lt"/>
                </a:rPr>
                <a:t>No Past Year</a:t>
              </a:r>
            </a:p>
            <a:p>
              <a:pPr algn="ctr">
                <a:lnSpc>
                  <a:spcPct val="110000"/>
                </a:lnSpc>
              </a:pPr>
              <a:r>
                <a:rPr lang="en-US" sz="1400" b="1" dirty="0">
                  <a:solidFill>
                    <a:srgbClr val="000000"/>
                  </a:solidFill>
                  <a:latin typeface="+mj-lt"/>
                </a:rPr>
                <a:t>Illicit Drug Use</a:t>
              </a:r>
            </a:p>
            <a:p>
              <a:pPr algn="ctr">
                <a:lnSpc>
                  <a:spcPct val="110000"/>
                </a:lnSpc>
              </a:pPr>
              <a:endParaRPr lang="en-US" sz="1400" b="1" dirty="0">
                <a:solidFill>
                  <a:srgbClr val="000000"/>
                </a:solidFill>
                <a:latin typeface="+mj-lt"/>
              </a:endParaRPr>
            </a:p>
            <a:p>
              <a:pPr algn="ctr">
                <a:lnSpc>
                  <a:spcPct val="110000"/>
                </a:lnSpc>
              </a:pPr>
              <a:r>
                <a:rPr lang="en-US" dirty="0">
                  <a:solidFill>
                    <a:srgbClr val="000000"/>
                  </a:solidFill>
                  <a:latin typeface="+mj-lt"/>
                </a:rPr>
                <a:t>217.6M People</a:t>
              </a:r>
            </a:p>
            <a:p>
              <a:pPr algn="ctr">
                <a:lnSpc>
                  <a:spcPct val="110000"/>
                </a:lnSpc>
              </a:pPr>
              <a:r>
                <a:rPr lang="en-US" dirty="0">
                  <a:solidFill>
                    <a:srgbClr val="000000"/>
                  </a:solidFill>
                  <a:latin typeface="+mj-lt"/>
                </a:rPr>
                <a:t>(78.6%)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EF20043-DA06-4AD4-8E87-013B929AA6AE}"/>
                </a:ext>
              </a:extLst>
            </p:cNvPr>
            <p:cNvSpPr txBox="1"/>
            <p:nvPr/>
          </p:nvSpPr>
          <p:spPr>
            <a:xfrm>
              <a:off x="2554927" y="3233134"/>
              <a:ext cx="1608133" cy="1152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Past Year</a:t>
              </a:r>
            </a:p>
            <a:p>
              <a:pPr algn="ctr">
                <a:lnSpc>
                  <a:spcPct val="11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+mj-lt"/>
                </a:rPr>
                <a:t>Illicit Drug Use</a:t>
              </a:r>
            </a:p>
            <a:p>
              <a:pPr algn="ctr">
                <a:lnSpc>
                  <a:spcPct val="110000"/>
                </a:lnSpc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59.3M People</a:t>
              </a:r>
            </a:p>
            <a:p>
              <a:pPr algn="ctr">
                <a:lnSpc>
                  <a:spcPct val="110000"/>
                </a:lnSpc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(21.4%)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006455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134700PHOTO" val=""/>
  <p:tag name="MMPROD_134700LOGO" val=""/>
  <p:tag name="MMPROD_NEXTUNIQUEID" val="10753"/>
  <p:tag name="MMPROD_0PHOTO" val=""/>
  <p:tag name="MMPROD_0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178546PHOTO" val=""/>
  <p:tag name="MMPROD_178546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THEME_BG_IMAGE" val=""/>
  <p:tag name="ARTICULATE_DESIGN_ID_3_DEFAULT DESIGN" val="vSaTdbaW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Incorrect - Click anywhere to try again.&quot;/&gt;&lt;property id=&quot;10068&quot; value=&quot;Correct - Click anywhere to continue&quot;/&gt;&lt;property id=&quot;10069&quot; value=&quot;Incorrect - Click anywhere to continue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lear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You have provided an incomplete answer. Click anywhere to try again.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Arial&amp;quot; IsBold=&amp;quot;1&amp;quot; IsItalic=&amp;quot;0&amp;quot; IsUnderline=&amp;quot;0&amp;quot; FontSize=&amp;quot;12&amp;quot;/&amp;gt;&amp;lt;Answer FontName=&amp;quot;Arial&amp;quot; IsBold=&amp;quot;1&amp;quot; IsItalic=&amp;quot;0&amp;quot; IsUnderline=&amp;quot;0&amp;quot; FontSize=&amp;quot;12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720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0&quot;/&gt;&lt;property id=&quot;10029&quot; value=&quot;2&quot;/&gt;&lt;property id=&quot;10072&quot; value=&quot;Quiz10720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10&quot;/&gt;&lt;object type=&quot;10062&quot; unique_id=&quot;10722&quot;&gt;&lt;object type=&quot;10050&quot; unique_id=&quot;10723&quot;&gt;&lt;property id=&quot;10020&quot; value=&quot;2&quot;/&gt;&lt;property id=&quot;10102&quot; value=&quot;0&quot;/&gt;&lt;property id=&quot;10191&quot; value=&quot;-1&quot;/&gt;&lt;/object&gt;&lt;object type=&quot;10051&quot; unique_id=&quot;10724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/object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/object&gt;&#10;"/>
  <p:tag name="MMPROD_TAG_VCONFIG" val="PD94bWwgdmVyc2lvbj0iMS4wIj8+DQo8Y29uZmlndXJhdGlvbj4NCgk8YnJhbmRpbmc+DQoJCTx1aWZvbnQgbmFtZT0iRk9OVF9OT1RFU19URVhUIiB2YWx1ZT0iVmVyZGFuYSwxNCxmYWxzZSxmYWxzZSxmYWxzZSIvPg0KCTwvYnJhbmRpbmc+DQoJPGNvbG9ycz4NCgkJPHVpY29sb3IgbmFtZT0icHJpbWFyeSIgdmFsdWU9IjB4QThCOUJEIi8+DQoJCTx1aWNvbG9yIG5hbWU9Imdsb3ciIHZhbHVlPSIweDM1RDMzNCIvPg0KCQk8dWljb2xvciBuYW1lPSJ0ZXh0IiB2YWx1ZT0iMHhGRkZGRkYiLz4NCgkJPHVpY29sb3IgbmFtZT0ibGlnaHQiIHZhbHVlPSIweDFGNjY4RiIvPg0KCQk8dWljb2xvciBuYW1lPSJzaGFkb3ciIHZhbHVlPSIweDAwMDAwMCIvPg0KCQk8dWljb2xvciBuYW1lPSJiYWNrZ3JvdW5kIiB2YWx1ZT0iMHg4NzlFQTUiLz4NCgk8L2NvbG9ycz4NCgk8bGF5b3V0Pg0KCQk8dWlzaG93IG5hbWU9InByZXNlbnRhdGlvbnRpdGxlIiB2YWx1ZT0idHJ1ZSIvPg0KCQk8dWlzaG93IG5hbWU9InByZXNlbnRlcnBob3RvIiB2YWx1ZT0iZmFsc2UiLz4NCgkJPHVpc2hvdyBuYW1lPSJwcmVzZW50ZXJuYW1lIiB2YWx1ZT0idHJ1ZSIvPg0KCQk8dWlzaG93IG5hbWU9InByZXNlbnRlcnRpdGxlIiB2YWx1ZT0idHJ1ZSIvPg0KCQk8dWlzaG93IG5hbWU9InByZXNlbnRlcmVtYWlsIiB2YWx1ZT0iZmFsc2UiLz4NCgkJPHVpc2hvdyBuYW1lPSJwcmVzZW50ZXJiaW8iIHZhbHVlPSJmYWxzZSIvPg0KCQk8dWlzaG93IG5hbWU9ImNvbXBhbnlsb2dvIiB2YWx1ZT0idHJ1ZSIvPg0KCQk8dWlzaG93IG5hbWU9InNpZGViYXIiIHZhbHVlPSJ0cnVlIi8+DQoJCTx1aXNob3cgbmFtZT0ib3V0bGluZSIgdmFsdWU9InRydWUiLz4NCgkJPHVpc2hvdyBuYW1lPSJ0aHVtYm5haWwiIHZhbHVlPSJ0cnVlIi8+DQoJCTx1aXNob3cgbmFtZT0ibm90ZXMiIHZhbHVlPSJ0cnVlIi8+DQoJCTx1aXNob3cgbmFtZT0ic2VhcmNoIiB2YWx1ZT0idHJ1ZSIvPg0KCQk8dWlzaG93IG5hbWU9InF1aXoiIHZhbHVlPSJ0cnVlIi8+DQoJCTx1aXNob3cgbmFtZT0iYXR0YWNobWVudHMiIHZhbHVlPSJ0cnVlIi8+DQoJCTx1aXNob3cgbmFtZT0idXRpbHMiIHZhbHVlPSJ0cnVlIi8+DQoJCTx1aXNob3cgbmFtZT0idm9sdW1lIiB2YWx1ZT0idHJ1ZSIvPg0KCQk8dWlzaG93IG5hbWU9InBsYXliYXIiIHZhbHVlPSJ0cnVlIi8+DQoJCTx1aXNob3cgbmFtZT0idGFsa2luZ2hlYWQiIHZhbHVlPSJ0cnVlIi8+DQoJCTx1aXNob3cgbmFtZT0ic2lkZWJhcm9ucmlnaHQiIHZhbHVlPSJ0cnVlIi8+DQoJCTx1aXNob3cgbmFtZT0idmlld2NoYW5nZSIgdmFsdWU9InRydWUiLz4NCgkJPHVpc2hvdyBuYW1lPSJhbHdheXNTY3J1bmNoIiB2YWx1ZT0iZmFsc2UiLz4NCgkJPHVpc2hvdyBuYW1lPSJpbml0aWFsZGlzcGxheW1vZGVpc25vcm1hbCIgdmFsdWU9InRydWUiLz4NCgkJPHVpcmVwbGFjZSBuYW1lPSJsb2dvIiB2YWx1ZT0iIi8+DQoJCTx1aXJlcGxhY2UgbmFtZT0iYmdpbWFnZSIgdmFsdWU9IiIvPg0KCQk8dWlyZXBsYWNlIG5hbWU9ImluaXRpYWx0YWIiIHZhbHVlPSJvdXRsaW5lIi8+DQoJCTx1aXNob3cgbmFtZT0iY2N0ZXh0aGlnaGxpZ2h0aW5nIiB2YWx1ZT0idHJ1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DQoNCk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g0KDQp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g0KDQp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DQoNCi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DQoNCu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NCg0K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DQoNCk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DQoNCl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DQoNCk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DQoNCu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g"/>
  <p:tag name="SECTOMILLISECCONVERTED" val="1"/>
  <p:tag name="MMPROD_UIDATA" val="&lt;database version=&quot;11.0&quot;&gt;&lt;object type=&quot;1&quot; unique_id=&quot;10001&quot;&gt;&lt;property id=&quot;20141&quot; value=&quot;Module 1: Fundamentals&quot;/&gt;&lt;property id=&quot;20144&quot; value=&quot;1&quot;/&gt;&lt;property id=&quot;20146&quot; value=&quot;0&quot;/&gt;&lt;property id=&quot;20147&quot; value=&quot;0&quot;/&gt;&lt;property id=&quot;20148&quot; value=&quot;10&quot;/&gt;&lt;property id=&quot;20180&quot; value=&quot;0&quot;/&gt;&lt;property id=&quot;20181&quot; value=&quot;0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C:\Users\Kathleen\Desktop\HSIP Courses\HSIP Prototype\&quot;/&gt;&lt;property id=&quot;20224&quot; value=&quot;C:\Documents and Settings\wmckee\Desktop\NHI stuff&quot;/&gt;&lt;property id=&quot;20225&quot; value=&quot;C:\Documents and Settings\kmonagha.FHWA1\My Documents\WBT Project\310115\Updated Production Modules\Attachments\&quot;/&gt;&lt;property id=&quot;20226&quot; value=&quot;C:\Users\Kathleen\Desktop\HSIP Courses\HSIP Prototype\nhi_HSIP_prototype_KK1.ppt&quot;/&gt;&lt;property id=&quot;20250&quot; value=&quot;0&quot;/&gt;&lt;property id=&quot;20251&quot; value=&quot;0&quot;/&gt;&lt;property id=&quot;20259&quot; value=&quot;0&quot;/&gt;&lt;property id=&quot;20262&quot; value=&quot;754406453&quot;/&gt;&lt;object type=&quot;8&quot; unique_id=&quot;10002&quot;&gt;&lt;/object&gt;&lt;object type=&quot;2&quot; unique_id=&quot;10003&quot;&gt;&lt;object type=&quot;3&quot; unique_id=&quot;178551&quot;&gt;&lt;property id=&quot;20148&quot; value=&quot;5&quot;/&gt;&lt;property id=&quot;20300&quot; value=&quot;Slide 2 - &amp;quot;Learning Objectives&amp;quot;&quot;/&gt;&lt;property id=&quot;20307&quot; value=&quot;589&quot;/&gt;&lt;/object&gt;&lt;object type=&quot;3&quot; unique_id=&quot;178552&quot;&gt;&lt;property id=&quot;20148&quot; value=&quot;5&quot;/&gt;&lt;property id=&quot;20300&quot; value=&quot;Slide 3 - &amp;quot;Learning Objectives&amp;quot;&quot;/&gt;&lt;property id=&quot;20307&quot; value=&quot;591&quot;/&gt;&lt;/object&gt;&lt;object type=&quot;3&quot; unique_id=&quot;178553&quot;&gt;&lt;property id=&quot;20148&quot; value=&quot;5&quot;/&gt;&lt;property id=&quot;20300&quot; value=&quot;Slide 4 - &amp;quot;Session Purpose&amp;quot;&quot;/&gt;&lt;property id=&quot;20307&quot; value=&quot;592&quot;/&gt;&lt;/object&gt;&lt;object type=&quot;3&quot; unique_id=&quot;178554&quot;&gt;&lt;property id=&quot;20148&quot; value=&quot;5&quot;/&gt;&lt;property id=&quot;20300&quot; value=&quot;Slide 5 - &amp;quot;This Training Will NOT…&amp;quot;&quot;/&gt;&lt;property id=&quot;20307&quot; value=&quot;593&quot;/&gt;&lt;/object&gt;&lt;object type=&quot;3&quot; unique_id=&quot;178555&quot;&gt;&lt;property id=&quot;20148&quot; value=&quot;5&quot;/&gt;&lt;property id=&quot;20300&quot; value=&quot;Slide 6 - &amp;quot;What is a “Drug”?&amp;quot;&quot;/&gt;&lt;property id=&quot;20307&quot; value=&quot;594&quot;/&gt;&lt;/object&gt;&lt;object type=&quot;3&quot; unique_id=&quot;178556&quot;&gt;&lt;property id=&quot;20148&quot; value=&quot;5&quot;/&gt;&lt;property id=&quot;20300&quot; value=&quot;Slide 7 - &amp;quot;How Many People Use Drugs?&amp;amp;#x09;&amp;quot;&quot;/&gt;&lt;property id=&quot;20307&quot; value=&quot;595&quot;/&gt;&lt;/object&gt;&lt;object type=&quot;3&quot; unique_id=&quot;178559&quot;&gt;&lt;property id=&quot;20148&quot; value=&quot;5&quot;/&gt;&lt;property id=&quot;20300&quot; value=&quot;Slide 10 - &amp;quot;Eye Examinations: Detecting Signs of Drug Influence&amp;quot;&quot;/&gt;&lt;property id=&quot;20307&quot; value=&quot;598&quot;/&gt;&lt;/object&gt;&lt;object type=&quot;3&quot; unique_id=&quot;178566&quot;&gt;&lt;property id=&quot;20148&quot; value=&quot;5&quot;/&gt;&lt;property id=&quot;20300&quot; value=&quot;Slide 14 - &amp;quot;Vertical Gaze Nystagmus&amp;quot;&quot;/&gt;&lt;property id=&quot;20307&quot; value=&quot;605&quot;/&gt;&lt;/object&gt;&lt;object type=&quot;3&quot; unique_id=&quot;178567&quot;&gt;&lt;property id=&quot;20148&quot; value=&quot;5&quot;/&gt;&lt;property id=&quot;20300&quot; value=&quot;Slide 20 - &amp;quot;Drug Categories and Their Observable Effects &amp;quot;&quot;/&gt;&lt;property id=&quot;20307&quot; value=&quot;606&quot;/&gt;&lt;/object&gt;&lt;object type=&quot;3&quot; unique_id=&quot;178568&quot;&gt;&lt;property id=&quot;20148&quot; value=&quot;5&quot;/&gt;&lt;property id=&quot;20300&quot; value=&quot;Slide 21 - &amp;quot;CNS Depressants&amp;quot;&quot;/&gt;&lt;property id=&quot;20307&quot; value=&quot;607&quot;/&gt;&lt;/object&gt;&lt;object type=&quot;3&quot; unique_id=&quot;178569&quot;&gt;&lt;property id=&quot;20148&quot; value=&quot;5&quot;/&gt;&lt;property id=&quot;20300&quot; value=&quot;Slide 22 - &amp;quot;Indicators of  CNS Depressant Influence&amp;quot;&quot;/&gt;&lt;property id=&quot;20307&quot; value=&quot;608&quot;/&gt;&lt;/object&gt;&lt;object type=&quot;3&quot; unique_id=&quot;178570&quot;&gt;&lt;property id=&quot;20148&quot; value=&quot;5&quot;/&gt;&lt;property id=&quot;20300&quot; value=&quot;Slide 23 - &amp;quot;CNS Stimulants&amp;quot;&quot;/&gt;&lt;property id=&quot;20307&quot; value=&quot;609&quot;/&gt;&lt;/object&gt;&lt;object type=&quot;3&quot; unique_id=&quot;178571&quot;&gt;&lt;property id=&quot;20148&quot; value=&quot;5&quot;/&gt;&lt;property id=&quot;20300&quot; value=&quot;Slide 24 - &amp;quot;Indicators of CNS Stimulant Influence&amp;quot;&quot;/&gt;&lt;property id=&quot;20307&quot; value=&quot;610&quot;/&gt;&lt;/object&gt;&lt;object type=&quot;3&quot; unique_id=&quot;178572&quot;&gt;&lt;property id=&quot;20148&quot; value=&quot;5&quot;/&gt;&lt;property id=&quot;20300&quot; value=&quot;Slide 25 - &amp;quot;Hallucinogens&amp;quot;&quot;/&gt;&lt;property id=&quot;20307&quot; value=&quot;611&quot;/&gt;&lt;/object&gt;&lt;object type=&quot;3&quot; unique_id=&quot;178573&quot;&gt;&lt;property id=&quot;20148&quot; value=&quot;5&quot;/&gt;&lt;property id=&quot;20300&quot; value=&quot;Slide 26 - &amp;quot;Indicators of  Hallucinogen Influence&amp;quot;&quot;/&gt;&lt;property id=&quot;20307&quot; value=&quot;612&quot;/&gt;&lt;/object&gt;&lt;object type=&quot;3&quot; unique_id=&quot;178574&quot;&gt;&lt;property id=&quot;20148&quot; value=&quot;5&quot;/&gt;&lt;property id=&quot;20300&quot; value=&quot;Slide 27 - &amp;quot;Dissociative Anesthetics&amp;quot;&quot;/&gt;&lt;property id=&quot;20307&quot; value=&quot;613&quot;/&gt;&lt;/object&gt;&lt;object type=&quot;3&quot; unique_id=&quot;178575&quot;&gt;&lt;property id=&quot;20148&quot; value=&quot;5&quot;/&gt;&lt;property id=&quot;20300&quot; value=&quot;Slide 28 - &amp;quot;Indicators of Dissociative Anesthetic Influence&amp;quot;&quot;/&gt;&lt;property id=&quot;20307&quot; value=&quot;614&quot;/&gt;&lt;/object&gt;&lt;object type=&quot;3&quot; unique_id=&quot;178576&quot;&gt;&lt;property id=&quot;20148&quot; value=&quot;5&quot;/&gt;&lt;property id=&quot;20300&quot; value=&quot;Slide 29 - &amp;quot;Narcotic Analgesics&amp;quot;&quot;/&gt;&lt;property id=&quot;20307&quot; value=&quot;615&quot;/&gt;&lt;/object&gt;&lt;object type=&quot;3&quot; unique_id=&quot;178577&quot;&gt;&lt;property id=&quot;20148&quot; value=&quot;5&quot;/&gt;&lt;property id=&quot;20300&quot; value=&quot;Slide 31 - &amp;quot;“Tolerance”&amp;quot;&quot;/&gt;&lt;property id=&quot;20307&quot; value=&quot;616&quot;/&gt;&lt;/object&gt;&lt;object type=&quot;3&quot; unique_id=&quot;178578&quot;&gt;&lt;property id=&quot;20148&quot; value=&quot;5&quot;/&gt;&lt;property id=&quot;20300&quot; value=&quot;Slide 30 - &amp;quot;Indicators of Narcotic Analgesic Influence&amp;quot;&quot;/&gt;&lt;property id=&quot;20307&quot; value=&quot;617&quot;/&gt;&lt;/object&gt;&lt;object type=&quot;3&quot; unique_id=&quot;178579&quot;&gt;&lt;property id=&quot;20148&quot; value=&quot;5&quot;/&gt;&lt;property id=&quot;20300&quot; value=&quot;Slide 32 - &amp;quot;Inhalants&amp;quot;&quot;/&gt;&lt;property id=&quot;20307&quot; value=&quot;618&quot;/&gt;&lt;/object&gt;&lt;object type=&quot;3&quot; unique_id=&quot;178580&quot;&gt;&lt;property id=&quot;20148&quot; value=&quot;5&quot;/&gt;&lt;property id=&quot;20300&quot; value=&quot;Slide 33 - &amp;quot;Indicators of Inhalant Influence &amp;quot;&quot;/&gt;&lt;property id=&quot;20307&quot; value=&quot;619&quot;/&gt;&lt;/object&gt;&lt;object type=&quot;3&quot; unique_id=&quot;178581&quot;&gt;&lt;property id=&quot;20148&quot; value=&quot;5&quot;/&gt;&lt;property id=&quot;20300&quot; value=&quot;Slide 34 - &amp;quot;Cannabis&amp;quot;&quot;/&gt;&lt;property id=&quot;20307&quot; value=&quot;620&quot;/&gt;&lt;/object&gt;&lt;object type=&quot;3&quot; unique_id=&quot;178582&quot;&gt;&lt;property id=&quot;20148&quot; value=&quot;5&quot;/&gt;&lt;property id=&quot;20300&quot; value=&quot;Slide 35 - &amp;quot;Indicators of Cannabis Influence&amp;quot;&quot;/&gt;&lt;property id=&quot;20307&quot; value=&quot;621&quot;/&gt;&lt;/object&gt;&lt;object type=&quot;3&quot; unique_id=&quot;178583&quot;&gt;&lt;property id=&quot;20148&quot; value=&quot;5&quot;/&gt;&lt;property id=&quot;20300&quot; value=&quot;Slide 36 - &amp;quot;Combinations of Drugs&amp;quot;&quot;/&gt;&lt;property id=&quot;20307&quot; value=&quot;622&quot;/&gt;&lt;/object&gt;&lt;object type=&quot;3&quot; unique_id=&quot;178584&quot;&gt;&lt;property id=&quot;20148&quot; value=&quot;5&quot;/&gt;&lt;property id=&quot;20300&quot; value=&quot;Slide 37 - &amp;quot;Common Combinations of Drugs&amp;quot;&quot;/&gt;&lt;property id=&quot;20307&quot; value=&quot;623&quot;/&gt;&lt;/object&gt;&lt;object type=&quot;3&quot; unique_id=&quot;178585&quot;&gt;&lt;property id=&quot;20148&quot; value=&quot;5&quot;/&gt;&lt;property id=&quot;20300&quot; value=&quot;Slide 38 - &amp;quot;Possible Effects  of Drug Combinations &amp;quot;&quot;/&gt;&lt;property id=&quot;20307&quot; value=&quot;624&quot;/&gt;&lt;/object&gt;&lt;object type=&quot;3&quot; unique_id=&quot;178586&quot;&gt;&lt;property id=&quot;20148&quot; value=&quot;5&quot;/&gt;&lt;property id=&quot;20300&quot; value=&quot;Slide 39 - &amp;quot;Dealing With Suspected Drug Influence or Medical Impairment&amp;quot;&quot;/&gt;&lt;property id=&quot;20307&quot; value=&quot;625&quot;/&gt;&lt;/object&gt;&lt;object type=&quot;3&quot; unique_id=&quot;178587&quot;&gt;&lt;property id=&quot;20148&quot; value=&quot;5&quot;/&gt;&lt;property id=&quot;20300&quot; value=&quot;Slide 40 - &amp;quot;Questions?&amp;quot;&quot;/&gt;&lt;property id=&quot;20307&quot; value=&quot;626&quot;/&gt;&lt;/object&gt;&lt;object type=&quot;3&quot; unique_id=&quot;178593&quot;&gt;&lt;property id=&quot;20148&quot; value=&quot;5&quot;/&gt;&lt;property id=&quot;20300&quot; value=&quot;Slide 1 - &amp;quot;Introduction to Drugged Driving &amp;quot;&quot;/&gt;&lt;property id=&quot;20307&quot; value=&quot;643&quot;/&gt;&lt;/object&gt;&lt;object type=&quot;3&quot; unique_id=&quot;178594&quot;&gt;&lt;property id=&quot;20148&quot; value=&quot;5&quot;/&gt;&lt;property id=&quot;20300&quot; value=&quot;Slide 8 - &amp;quot;NSDUH Self-Reported Drug Use&amp;quot;&quot;/&gt;&lt;property id=&quot;20307&quot; value=&quot;629&quot;/&gt;&lt;/object&gt;&lt;object type=&quot;3&quot; unique_id=&quot;178595&quot;&gt;&lt;property id=&quot;20148&quot; value=&quot;5&quot;/&gt;&lt;property id=&quot;20300&quot; value=&quot;Slide 9 - &amp;quot;Alcohol and Drug Use&amp;quot;&quot;/&gt;&lt;property id=&quot;20307&quot; value=&quot;630&quot;/&gt;&lt;/object&gt;&lt;object type=&quot;3&quot; unique_id=&quot;178596&quot;&gt;&lt;property id=&quot;20148&quot; value=&quot;5&quot;/&gt;&lt;property id=&quot;20300&quot; value=&quot;Slide 11 - &amp;quot;Gaze Nystagmus&amp;quot;&quot;/&gt;&lt;property id=&quot;20307&quot; value=&quot;633&quot;/&gt;&lt;/object&gt;&lt;object type=&quot;3&quot; unique_id=&quot;178597&quot;&gt;&lt;property id=&quot;20148&quot; value=&quot;5&quot;/&gt;&lt;property id=&quot;20300&quot; value=&quot;Slide 12 - &amp;quot;Resting Nystagmus&amp;quot;&quot;/&gt;&lt;property id=&quot;20307&quot; value=&quot;632&quot;/&gt;&lt;/object&gt;&lt;object type=&quot;3&quot; unique_id=&quot;178598&quot;&gt;&lt;property id=&quot;20148&quot; value=&quot;5&quot;/&gt;&lt;property id=&quot;20300&quot; value=&quot;Slide 13 - &amp;quot;Horizontal Gaze Nystagmus&amp;quot;&quot;/&gt;&lt;property id=&quot;20307&quot; value=&quot;631&quot;/&gt;&lt;/object&gt;&lt;object type=&quot;3&quot; unique_id=&quot;178599&quot;&gt;&lt;property id=&quot;20148&quot; value=&quot;5&quot;/&gt;&lt;property id=&quot;20300&quot; value=&quot;Slide 15 - &amp;quot;Pupil Size Observations&amp;quot;&quot;/&gt;&lt;property id=&quot;20307&quot; value=&quot;639&quot;/&gt;&lt;/object&gt;&lt;object type=&quot;3&quot; unique_id=&quot;178600&quot;&gt;&lt;property id=&quot;20148&quot; value=&quot;5&quot;/&gt;&lt;property id=&quot;20300&quot; value=&quot;Slide 16 - &amp;quot;Dilated Pupils&amp;quot;&quot;/&gt;&lt;property id=&quot;20307&quot; value=&quot;640&quot;/&gt;&lt;/object&gt;&lt;object type=&quot;3&quot; unique_id=&quot;178601&quot;&gt;&lt;property id=&quot;20148&quot; value=&quot;5&quot;/&gt;&lt;property id=&quot;20300&quot; value=&quot;Slide 17 - &amp;quot;Constricted Pupils &amp;quot;&quot;/&gt;&lt;property id=&quot;20307&quot; value=&quot;641&quot;/&gt;&lt;/object&gt;&lt;object type=&quot;3&quot; unique_id=&quot;178602&quot;&gt;&lt;property id=&quot;20148&quot; value=&quot;5&quot;/&gt;&lt;property id=&quot;20300&quot; value=&quot;Slide 18 - &amp;quot;Medical Conditions That May Mimic Drug Impairment&amp;quot;&quot;/&gt;&lt;property id=&quot;20307&quot; value=&quot;637&quot;/&gt;&lt;/object&gt;&lt;object type=&quot;3&quot; unique_id=&quot;178603&quot;&gt;&lt;property id=&quot;20148&quot; value=&quot;5&quot;/&gt;&lt;property id=&quot;20300&quot; value=&quot;Slide 19 - &amp;quot;Methods of Administration&amp;quot;&quot;/&gt;&lt;property id=&quot;20307&quot; value=&quot;642&quot;/&gt;&lt;/object&gt;&lt;/object&gt;&lt;object type=&quot;4&quot; unique_id=&quot;14482&quot;&gt;&lt;object type=&quot;5&quot; unique_id=&quot;178546&quot;&gt;&lt;property id=&quot;20149&quot; value=&quot;Highway Safety Improvement Program&quot;/&gt;&lt;property id=&quot;20150&quot; value=&quot;Data Driven Solutions&quot;/&gt;&lt;property id=&quot;20159&quot; value=&quot;logo.png&quot;/&gt;&lt;/object&gt;&lt;/object&gt;&lt;object type=&quot;10&quot; unique_id=&quot;176290&quot;&gt;&lt;object type=&quot;11&quot; unique_id=&quot;176291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76308&quot;&gt;&lt;/object&gt;&lt;/object&gt;&lt;/object&gt;&lt;/database&gt;"/>
  <p:tag name="ARTICULATE_SLIDE_COUNT" val="38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5_Default Design">
  <a:themeElements>
    <a:clrScheme name="DEC">
      <a:dk1>
        <a:srgbClr val="003D7D"/>
      </a:dk1>
      <a:lt1>
        <a:srgbClr val="FFFFFF"/>
      </a:lt1>
      <a:dk2>
        <a:srgbClr val="003D7D"/>
      </a:dk2>
      <a:lt2>
        <a:srgbClr val="38939B"/>
      </a:lt2>
      <a:accent1>
        <a:srgbClr val="F49415"/>
      </a:accent1>
      <a:accent2>
        <a:srgbClr val="FFC100"/>
      </a:accent2>
      <a:accent3>
        <a:srgbClr val="FFFFFF"/>
      </a:accent3>
      <a:accent4>
        <a:srgbClr val="00336A"/>
      </a:accent4>
      <a:accent5>
        <a:srgbClr val="CC0000"/>
      </a:accent5>
      <a:accent6>
        <a:srgbClr val="164794"/>
      </a:accent6>
      <a:hlink>
        <a:srgbClr val="002D5D"/>
      </a:hlink>
      <a:folHlink>
        <a:srgbClr val="1788FF"/>
      </a:folHlink>
    </a:clrScheme>
    <a:fontScheme name="3_Default Design">
      <a:majorFont>
        <a:latin typeface="Arial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Default Design 1">
        <a:dk1>
          <a:srgbClr val="003D7D"/>
        </a:dk1>
        <a:lt1>
          <a:srgbClr val="FFFFFF"/>
        </a:lt1>
        <a:dk2>
          <a:srgbClr val="003D7D"/>
        </a:dk2>
        <a:lt2>
          <a:srgbClr val="38939B"/>
        </a:lt2>
        <a:accent1>
          <a:srgbClr val="D0DDEA"/>
        </a:accent1>
        <a:accent2>
          <a:srgbClr val="5D87A1"/>
        </a:accent2>
        <a:accent3>
          <a:srgbClr val="FFFFFF"/>
        </a:accent3>
        <a:accent4>
          <a:srgbClr val="00336A"/>
        </a:accent4>
        <a:accent5>
          <a:srgbClr val="E4EBF3"/>
        </a:accent5>
        <a:accent6>
          <a:srgbClr val="537A91"/>
        </a:accent6>
        <a:hlink>
          <a:srgbClr val="B32317"/>
        </a:hlink>
        <a:folHlink>
          <a:srgbClr val="38939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003D7D"/>
        </a:dk1>
        <a:lt1>
          <a:srgbClr val="FFFFFF"/>
        </a:lt1>
        <a:dk2>
          <a:srgbClr val="003D7D"/>
        </a:dk2>
        <a:lt2>
          <a:srgbClr val="38939B"/>
        </a:lt2>
        <a:accent1>
          <a:srgbClr val="D0DDEA"/>
        </a:accent1>
        <a:accent2>
          <a:srgbClr val="5D87A1"/>
        </a:accent2>
        <a:accent3>
          <a:srgbClr val="FFFFFF"/>
        </a:accent3>
        <a:accent4>
          <a:srgbClr val="00336A"/>
        </a:accent4>
        <a:accent5>
          <a:srgbClr val="E4EBF3"/>
        </a:accent5>
        <a:accent6>
          <a:srgbClr val="537A91"/>
        </a:accent6>
        <a:hlink>
          <a:srgbClr val="FFFFFF"/>
        </a:hlink>
        <a:folHlink>
          <a:srgbClr val="38939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1DCCF0BBFCB640886DBD6AA5C4DF7C" ma:contentTypeVersion="20" ma:contentTypeDescription="Create a new document." ma:contentTypeScope="" ma:versionID="c48114ac0c51b36d66285bf2f6f44c61">
  <xsd:schema xmlns:xsd="http://www.w3.org/2001/XMLSchema" xmlns:xs="http://www.w3.org/2001/XMLSchema" xmlns:p="http://schemas.microsoft.com/office/2006/metadata/properties" xmlns:ns1="http://schemas.microsoft.com/sharepoint/v3" xmlns:ns2="d1f51b4b-47f1-4e3b-a064-a1e52dfcf961" xmlns:ns3="bb67591a-a4e0-4be5-8606-6b03c887204c" targetNamespace="http://schemas.microsoft.com/office/2006/metadata/properties" ma:root="true" ma:fieldsID="5d29e4caccaf2cf77bae175b74f9e921" ns1:_="" ns2:_="" ns3:_="">
    <xsd:import namespace="http://schemas.microsoft.com/sharepoint/v3"/>
    <xsd:import namespace="d1f51b4b-47f1-4e3b-a064-a1e52dfcf961"/>
    <xsd:import namespace="bb67591a-a4e0-4be5-8606-6b03c88720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51b4b-47f1-4e3b-a064-a1e52dfcf9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2fb2d66a-8a76-45f0-bdd8-73588bd3e2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7591a-a4e0-4be5-8606-6b03c887204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05b25a2b-8c2b-4d04-9457-f84f85fcc237}" ma:internalName="TaxCatchAll" ma:showField="CatchAllData" ma:web="bb67591a-a4e0-4be5-8606-6b03c88720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d1f51b4b-47f1-4e3b-a064-a1e52dfcf961">
      <Terms xmlns="http://schemas.microsoft.com/office/infopath/2007/PartnerControls"/>
    </lcf76f155ced4ddcb4097134ff3c332f>
    <_Flow_SignoffStatus xmlns="d1f51b4b-47f1-4e3b-a064-a1e52dfcf961" xsi:nil="true"/>
    <TaxCatchAll xmlns="bb67591a-a4e0-4be5-8606-6b03c887204c" xsi:nil="true"/>
  </documentManagement>
</p:properties>
</file>

<file path=customXml/itemProps1.xml><?xml version="1.0" encoding="utf-8"?>
<ds:datastoreItem xmlns:ds="http://schemas.openxmlformats.org/officeDocument/2006/customXml" ds:itemID="{7EF9AA7A-7259-4886-94B0-F76521263AB4}"/>
</file>

<file path=customXml/itemProps2.xml><?xml version="1.0" encoding="utf-8"?>
<ds:datastoreItem xmlns:ds="http://schemas.openxmlformats.org/officeDocument/2006/customXml" ds:itemID="{5162E64D-B8B2-4FD6-AAC9-9DB8ACD53723}"/>
</file>

<file path=customXml/itemProps3.xml><?xml version="1.0" encoding="utf-8"?>
<ds:datastoreItem xmlns:ds="http://schemas.openxmlformats.org/officeDocument/2006/customXml" ds:itemID="{62AD1176-B141-4DF4-8751-ED2B82A3128F}"/>
</file>

<file path=docProps/app.xml><?xml version="1.0" encoding="utf-8"?>
<Properties xmlns="http://schemas.openxmlformats.org/officeDocument/2006/extended-properties" xmlns:vt="http://schemas.openxmlformats.org/officeDocument/2006/docPropsVTypes">
  <Template>nhi_wbt_module_template_v1_2007</Template>
  <TotalTime>0</TotalTime>
  <Words>1221</Words>
  <Application>Microsoft Macintosh PowerPoint</Application>
  <PresentationFormat>On-screen Show (4:3)</PresentationFormat>
  <Paragraphs>435</Paragraphs>
  <Slides>37</Slides>
  <Notes>37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7" baseType="lpstr">
      <vt:lpstr>Arial</vt:lpstr>
      <vt:lpstr>Arial Black</vt:lpstr>
      <vt:lpstr>Arial Narrow</vt:lpstr>
      <vt:lpstr>Calibri</vt:lpstr>
      <vt:lpstr>Courier New</vt:lpstr>
      <vt:lpstr>Trebuchet MS</vt:lpstr>
      <vt:lpstr>Wingdings</vt:lpstr>
      <vt:lpstr>5_Default Design</vt:lpstr>
      <vt:lpstr>Drawing</vt:lpstr>
      <vt:lpstr>Clip</vt:lpstr>
      <vt:lpstr>Introduction to Drugged Driving </vt:lpstr>
      <vt:lpstr>Learning Objectives</vt:lpstr>
      <vt:lpstr>Learning Objectives</vt:lpstr>
      <vt:lpstr>Session Purpose</vt:lpstr>
      <vt:lpstr>This Training Will NOT…</vt:lpstr>
      <vt:lpstr>What is a “Drug”?</vt:lpstr>
      <vt:lpstr>How Many People Use Drugs? </vt:lpstr>
      <vt:lpstr>NSDUH Self-Reported Drug Use</vt:lpstr>
      <vt:lpstr>Alcohol and Drug Use</vt:lpstr>
      <vt:lpstr>Eye Examinations: Detecting Signs of Drug Influence</vt:lpstr>
      <vt:lpstr>Gaze Nystagmus</vt:lpstr>
      <vt:lpstr>Resting Nystagmus</vt:lpstr>
      <vt:lpstr>Horizontal Gaze Nystagmus</vt:lpstr>
      <vt:lpstr>Vertical Gaze Nystagmus</vt:lpstr>
      <vt:lpstr>Pupil Size Observations</vt:lpstr>
      <vt:lpstr>Dilated Pupils</vt:lpstr>
      <vt:lpstr>Constricted Pupils </vt:lpstr>
      <vt:lpstr>Medical Conditions That May Mimic Drug Impairment</vt:lpstr>
      <vt:lpstr>Methods of Administration</vt:lpstr>
      <vt:lpstr>Drug Categories and Their Observable Effects </vt:lpstr>
      <vt:lpstr>CNS Depressants</vt:lpstr>
      <vt:lpstr>Indicators of  CNS Depressant Influence</vt:lpstr>
      <vt:lpstr>CNS Stimulants</vt:lpstr>
      <vt:lpstr>Indicators of CNS Stimulant Influence</vt:lpstr>
      <vt:lpstr>Hallucinogens</vt:lpstr>
      <vt:lpstr>Indicators of  Hallucinogen Influence</vt:lpstr>
      <vt:lpstr>Dissociative Anesthetics</vt:lpstr>
      <vt:lpstr>Indicators of Dissociative Anesthetic Influence</vt:lpstr>
      <vt:lpstr>Narcotic Analgesics</vt:lpstr>
      <vt:lpstr>Indicators of Narcotic Analgesic Influence</vt:lpstr>
      <vt:lpstr>Inhalants</vt:lpstr>
      <vt:lpstr>Indicators of Inhalant Influence </vt:lpstr>
      <vt:lpstr>Cannabis</vt:lpstr>
      <vt:lpstr>Indicators of Cannabis Influence</vt:lpstr>
      <vt:lpstr>Common Combinations of Drugs</vt:lpstr>
      <vt:lpstr>Dealing With Suspected Drug Influence or Medical Impairment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2021-02-10T19:11:31Z</dcterms:created>
  <dcterms:modified xsi:type="dcterms:W3CDTF">2023-01-23T12:42:34Z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F34B7DC4-90D9-4A57-9588-BD50567CB932</vt:lpwstr>
  </property>
  <property fmtid="{D5CDD505-2E9C-101B-9397-08002B2CF9AE}" pid="3" name="ArticulatePath">
    <vt:lpwstr>SFST_PPT_Intro to Drugged Driving January 2020</vt:lpwstr>
  </property>
  <property fmtid="{D5CDD505-2E9C-101B-9397-08002B2CF9AE}" pid="4" name="ContentTypeId">
    <vt:lpwstr>0x010100A31DCCF0BBFCB640886DBD6AA5C4DF7C</vt:lpwstr>
  </property>
</Properties>
</file>