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8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7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2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4.xml" ContentType="application/vnd.openxmlformats-officedocument.presentationml.tags+xml"/>
  <Override PartName="/ppt/tags/tag1.xml" ContentType="application/vnd.openxmlformats-officedocument.presentationml.tags+xml"/>
  <Override PartName="/ppt/tags/tag31.xml" ContentType="application/vnd.openxmlformats-officedocument.presentationml.tags+xml"/>
  <Override PartName="/ppt/tags/tag35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28.xml" ContentType="application/vnd.openxmlformats-officedocument.presentationml.tags+xml"/>
  <Override PartName="/ppt/tags/tag3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33.xml" ContentType="application/vnd.openxmlformats-officedocument.presentationml.tags+xml"/>
  <Override PartName="/ppt/tags/tag29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6" r:id="rId9"/>
    <p:sldId id="267" r:id="rId10"/>
    <p:sldId id="270" r:id="rId11"/>
    <p:sldId id="272" r:id="rId12"/>
    <p:sldId id="273" r:id="rId13"/>
    <p:sldId id="274" r:id="rId14"/>
    <p:sldId id="275" r:id="rId15"/>
    <p:sldId id="278" r:id="rId16"/>
    <p:sldId id="280" r:id="rId17"/>
    <p:sldId id="281" r:id="rId18"/>
    <p:sldId id="283" r:id="rId19"/>
    <p:sldId id="286" r:id="rId20"/>
    <p:sldId id="287" r:id="rId21"/>
    <p:sldId id="290" r:id="rId22"/>
    <p:sldId id="292" r:id="rId23"/>
    <p:sldId id="293" r:id="rId24"/>
    <p:sldId id="294" r:id="rId25"/>
    <p:sldId id="295" r:id="rId26"/>
    <p:sldId id="296" r:id="rId27"/>
    <p:sldId id="298" r:id="rId28"/>
    <p:sldId id="300" r:id="rId29"/>
    <p:sldId id="301" r:id="rId30"/>
  </p:sldIdLst>
  <p:sldSz cx="9144000" cy="6858000" type="screen4x3"/>
  <p:notesSz cx="7315200" cy="9601200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xfrm>
            <a:off x="583098" y="4561226"/>
            <a:ext cx="6185452" cy="43185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="1" i="1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</a:t>
            </a:fld>
            <a:r>
              <a:rPr lang="en-US"/>
              <a:t> of 40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10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368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11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581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12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84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13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295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14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27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lang="en-US" b="1" i="1" dirty="0"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15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41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16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175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17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80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18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244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19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094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>
            <a:noAutofit/>
          </a:bodyPr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</a:t>
            </a:fld>
            <a:r>
              <a:rPr lang="en-US"/>
              <a:t> of 40</a:t>
            </a: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20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7931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21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5728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22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9590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23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574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24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395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/>
              <a:buChar char="•"/>
              <a:tabLst>
                <a:tab pos="457200" algn="l"/>
              </a:tabLst>
              <a:defRPr/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25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898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buFont typeface="Arial"/>
              <a:buChar char="•"/>
              <a:tabLst>
                <a:tab pos="457200" algn="l"/>
              </a:tabLst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26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84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27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4716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3425" y="471488"/>
            <a:ext cx="3308350" cy="2481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28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689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29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35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3</a:t>
            </a:fld>
            <a:r>
              <a:rPr lang="en-US"/>
              <a:t> of 40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4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150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5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56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6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173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7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73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b="1" i="1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8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665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7200" y="3116455"/>
            <a:ext cx="6467856" cy="604403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/>
            <a:r>
              <a:rPr lang="en-US"/>
              <a:t>Revised</a:t>
            </a:r>
          </a:p>
          <a:p>
            <a:pPr algn="l"/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Drug Recognition Expert 7-Day School</a:t>
            </a:r>
          </a:p>
          <a:p>
            <a:r>
              <a:rPr lang="en-US"/>
              <a:t>Review of the DRE Course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Review</a:t>
            </a:r>
          </a:p>
          <a:p>
            <a:r>
              <a:rPr lang="en-US"/>
              <a:t>Page </a:t>
            </a:r>
            <a:fld id="{F0CC9036-28E7-41D6-A022-C65D6EC80670}" type="slidenum">
              <a:rPr lang="en-US" smtClean="0"/>
              <a:pPr/>
              <a:t>9</a:t>
            </a:fld>
            <a:r>
              <a:rPr lang="en-US"/>
              <a:t> of 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3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47035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47035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REV-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8252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Review of DRE School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6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569913" indent="-3429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914400" indent="-354013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258888" indent="-355600" algn="l" defTabSz="914400" rtl="0" eaLnBrk="1" latinLnBrk="0" hangingPunct="1">
        <a:lnSpc>
          <a:spcPct val="100000"/>
        </a:lnSpc>
        <a:spcBef>
          <a:spcPts val="200"/>
        </a:spcBef>
        <a:spcAft>
          <a:spcPts val="12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530013" y="997644"/>
            <a:ext cx="4191000" cy="1709837"/>
          </a:xfrm>
        </p:spPr>
        <p:txBody>
          <a:bodyPr/>
          <a:lstStyle/>
          <a:p>
            <a:r>
              <a:rPr lang="en-US" dirty="0"/>
              <a:t>Review of the DRE School</a:t>
            </a:r>
          </a:p>
        </p:txBody>
      </p:sp>
      <p:pic>
        <p:nvPicPr>
          <p:cNvPr id="7" name="Picture 6" descr="cocaine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2"/>
          <a:stretch>
            <a:fillRect/>
          </a:stretch>
        </p:blipFill>
        <p:spPr bwMode="auto">
          <a:xfrm>
            <a:off x="5805698" y="975668"/>
            <a:ext cx="2808288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PUPILSI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4" r="4451"/>
          <a:stretch>
            <a:fillRect/>
          </a:stretch>
        </p:blipFill>
        <p:spPr bwMode="auto">
          <a:xfrm>
            <a:off x="5805699" y="3015719"/>
            <a:ext cx="2808288" cy="2342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56028" y="2569728"/>
            <a:ext cx="2338969" cy="278805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E5520AB-EA8E-4D00-92CE-28A0FC31DAE9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96ACCD55-30AC-405A-B8A6-F4E9EE4EA4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5993F20-ACD9-4E13-84C0-5145F6F4A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42A8B9A-7BD6-4FC0-93AE-9B31268CE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74518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Eye Examinations: Horizontal Gaze Nystagmus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are the three validated clues of impairment that have been established </a:t>
            </a:r>
            <a:br>
              <a:rPr lang="en-US" dirty="0"/>
            </a:br>
            <a:r>
              <a:rPr lang="en-US" dirty="0"/>
              <a:t>for HGN?</a:t>
            </a:r>
          </a:p>
          <a:p>
            <a:pPr lvl="1"/>
            <a:r>
              <a:rPr lang="en-US" dirty="0"/>
              <a:t>What formula expresses the approximate statistical relationship between BAC and the Angle of Onset of Nystagmus?</a:t>
            </a:r>
          </a:p>
          <a:p>
            <a:pPr lvl="1"/>
            <a:r>
              <a:rPr lang="en-US" dirty="0"/>
              <a:t>What categories of drugs usually will cause HGN?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39FB1E-A36C-4022-A71D-57B36E2D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55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Eye Examinations: Vertical Gaze Nystagmus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True or False:  </a:t>
            </a:r>
            <a:r>
              <a:rPr lang="en-US" dirty="0"/>
              <a:t>Any drug that causes </a:t>
            </a:r>
            <a:br>
              <a:rPr lang="en-US" dirty="0"/>
            </a:br>
            <a:r>
              <a:rPr lang="en-US" dirty="0"/>
              <a:t>HGN may also produce VGN</a:t>
            </a:r>
          </a:p>
          <a:p>
            <a:pPr lvl="1"/>
            <a:r>
              <a:rPr lang="en-US" dirty="0"/>
              <a:t>What category of drugs causes VGN but not HGN?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3B89564-18D3-4F7E-8AEA-077C2A940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124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Eye Examinations: </a:t>
            </a:r>
            <a:br>
              <a:rPr lang="en-US" dirty="0"/>
            </a:br>
            <a:r>
              <a:rPr lang="en-US" dirty="0"/>
              <a:t>Lack of Convergence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True or False:  </a:t>
            </a:r>
            <a:r>
              <a:rPr lang="en-US" dirty="0"/>
              <a:t>Any drug that causes nystagmus will also usually cause the eyes to be unable to converge</a:t>
            </a:r>
          </a:p>
          <a:p>
            <a:pPr lvl="1"/>
            <a:r>
              <a:rPr lang="en-US" dirty="0"/>
              <a:t>What category of drugs usually causes LOC but does not cause nystagmus?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1C71D87-A20D-4FEF-9076-D5C23A3FF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47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Darkroom Examinations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are the three lighting conditions under which we must estimate the size of the subject’s pupils?</a:t>
            </a:r>
          </a:p>
          <a:p>
            <a:pPr lvl="1"/>
            <a:r>
              <a:rPr lang="en-US" dirty="0"/>
              <a:t>How long should we wait in the Darkroom before beginning to check the subject’s pupils?</a:t>
            </a:r>
          </a:p>
          <a:p>
            <a:pPr lvl="1"/>
            <a:r>
              <a:rPr lang="en-US" dirty="0"/>
              <a:t>Name the device we use to estimate the size of the subject’s pupils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8C92E8-B089-4F94-87EF-B28670743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758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Darkroom Examinations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do the numbers on the Pupillometer refer to?</a:t>
            </a:r>
          </a:p>
          <a:p>
            <a:pPr lvl="1"/>
            <a:r>
              <a:rPr lang="en-US" dirty="0"/>
              <a:t>In what units of measurement are those numbers given?</a:t>
            </a:r>
          </a:p>
          <a:p>
            <a:pPr lvl="1"/>
            <a:r>
              <a:rPr lang="en-US" dirty="0"/>
              <a:t>For DRE purposes, what is the “average” range of an adult pupil in room light?</a:t>
            </a:r>
          </a:p>
          <a:p>
            <a:pPr lvl="1"/>
            <a:r>
              <a:rPr lang="en-US" dirty="0"/>
              <a:t>What does the term “Miosis” mean?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4C497E-77A1-4A53-BBB7-0241F2EF4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98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Darkroom Examinations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does the term “Mydriasis” mean?</a:t>
            </a:r>
          </a:p>
          <a:p>
            <a:pPr lvl="1"/>
            <a:r>
              <a:rPr lang="en-US" dirty="0"/>
              <a:t>What category of drugs usually causes Miosis, or constricted pupils?</a:t>
            </a:r>
          </a:p>
          <a:p>
            <a:pPr lvl="1"/>
            <a:r>
              <a:rPr lang="en-US" dirty="0"/>
              <a:t>What categories usually cause Mydriasis, or dilated pupils?</a:t>
            </a:r>
          </a:p>
          <a:p>
            <a:pPr lvl="1"/>
            <a:r>
              <a:rPr lang="en-US" dirty="0"/>
              <a:t>What is unique about the drug Methaqualone (Quaaludes) and Soma?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311B93-FF8C-4C28-BE93-CB6953D8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723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Divided Attention Tests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Name the four Divided Attention Tests administered during the DRE drug influence evaluation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081F4A-DBC4-4225-9FF9-5C296BC68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818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Divided Attention Tests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Why is the MRB the first test administered?</a:t>
            </a:r>
          </a:p>
          <a:p>
            <a:pPr lvl="1"/>
            <a:r>
              <a:rPr lang="en-US" dirty="0"/>
              <a:t>What four validated clues of impairment have been established for the OLS Test?</a:t>
            </a:r>
          </a:p>
          <a:p>
            <a:pPr lvl="1"/>
            <a:r>
              <a:rPr lang="en-US" dirty="0"/>
              <a:t>How many times is the OLS administered during the DRE drug influence evaluation?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E18D8E7-E977-4CFF-B08C-A2D29AB67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54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Divided Attention Tests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Which foot must the subject stand on first when performing the OLS?</a:t>
            </a:r>
          </a:p>
          <a:p>
            <a:pPr lvl="1"/>
            <a:r>
              <a:rPr lang="en-US" dirty="0"/>
              <a:t>How many validated clues of impairment have been established for the WAT test? </a:t>
            </a:r>
          </a:p>
          <a:p>
            <a:pPr lvl="2"/>
            <a:r>
              <a:rPr lang="en-US" dirty="0"/>
              <a:t>Name them</a:t>
            </a:r>
          </a:p>
          <a:p>
            <a:pPr lvl="2"/>
            <a:r>
              <a:rPr lang="en-US" dirty="0"/>
              <a:t>In what sequence is the subject instructed to touch the index fingers to the nose on the FTN test?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3A996EE-1921-40D0-9D43-4E3D2A5A1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107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Review Questions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is the medical or technical term for “droopy eyelids”?</a:t>
            </a:r>
          </a:p>
          <a:p>
            <a:pPr lvl="1"/>
            <a:r>
              <a:rPr lang="en-US" dirty="0"/>
              <a:t>What does “Piloerection” mean?  </a:t>
            </a:r>
          </a:p>
          <a:p>
            <a:pPr lvl="2"/>
            <a:r>
              <a:rPr lang="en-US" dirty="0"/>
              <a:t>What drug often causes Piloerection?</a:t>
            </a:r>
          </a:p>
          <a:p>
            <a:pPr lvl="1"/>
            <a:r>
              <a:rPr lang="en-US" dirty="0"/>
              <a:t>What is the medical or technical term for Heroin?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562AADC-ACC1-4789-89C2-343D75DCB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418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sz="quarter" idx="1"/>
          </p:nvPr>
        </p:nvSpPr>
        <p:spPr>
          <a:xfrm>
            <a:off x="990600" y="2590800"/>
            <a:ext cx="7162800" cy="350520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“Any substance that, when taken into the human body, can impair the ability of the person to operate a vehicle safely”</a:t>
            </a:r>
          </a:p>
        </p:txBody>
      </p:sp>
      <p:sp>
        <p:nvSpPr>
          <p:cNvPr id="1024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1295400"/>
          </a:xfrm>
        </p:spPr>
        <p:txBody>
          <a:bodyPr>
            <a:normAutofit/>
          </a:bodyPr>
          <a:lstStyle/>
          <a:p>
            <a:r>
              <a:rPr lang="en-US" dirty="0"/>
              <a:t>How do we define the term “drug” for DRE purposes?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4D2592-ACF3-4DBF-82F1-BC633E7E59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2678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Review Questions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Explain the terms “Null”, “Additive”, “Antagonistic,” and “Overlapping” Effect as they apply to polydrug use </a:t>
            </a:r>
          </a:p>
          <a:p>
            <a:pPr lvl="2"/>
            <a:r>
              <a:rPr lang="en-US" dirty="0"/>
              <a:t>Give examples</a:t>
            </a:r>
          </a:p>
          <a:p>
            <a:pPr lvl="1"/>
            <a:r>
              <a:rPr lang="en-US" dirty="0"/>
              <a:t>What is “Rebound Dilation”?</a:t>
            </a:r>
          </a:p>
          <a:p>
            <a:pPr lvl="1"/>
            <a:r>
              <a:rPr lang="en-US" dirty="0"/>
              <a:t>What is pupillary unrest?</a:t>
            </a:r>
          </a:p>
          <a:p>
            <a:pPr lvl="1"/>
            <a:r>
              <a:rPr lang="en-US" dirty="0"/>
              <a:t>What does “Bruxism” mean?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B5CB121-418F-4352-8031-941CBFF0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466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Review Questions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does the number denoting the size of a hypodermic needle refer to?</a:t>
            </a:r>
          </a:p>
          <a:p>
            <a:pPr lvl="1"/>
            <a:r>
              <a:rPr lang="en-US" dirty="0"/>
              <a:t>What does “Synesthesia” mean?</a:t>
            </a:r>
          </a:p>
          <a:p>
            <a:pPr lvl="1"/>
            <a:r>
              <a:rPr lang="en-US" dirty="0"/>
              <a:t>What is “</a:t>
            </a:r>
            <a:r>
              <a:rPr lang="en-US" dirty="0" err="1"/>
              <a:t>Sinsemilla</a:t>
            </a:r>
            <a:r>
              <a:rPr lang="en-US" dirty="0"/>
              <a:t>”?</a:t>
            </a:r>
          </a:p>
          <a:p>
            <a:pPr lvl="1"/>
            <a:r>
              <a:rPr lang="en-US" dirty="0"/>
              <a:t>What are the twelve major components of the DRE drug influence evaluation?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6D55CE-B293-40DA-BC28-A89D65A50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850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Name the ten major body systems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9F2B1D-A4B1-4587-9880-EA16EA824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966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is the distinction between the “Smooth” muscles and the ”Striated” muscles?</a:t>
            </a:r>
          </a:p>
          <a:p>
            <a:pPr lvl="1"/>
            <a:r>
              <a:rPr lang="en-US" dirty="0"/>
              <a:t>What do we call the chemicals produced by the Endocrine System?</a:t>
            </a:r>
          </a:p>
          <a:p>
            <a:pPr lvl="1"/>
            <a:r>
              <a:rPr lang="en-US" dirty="0"/>
              <a:t>What is a neuron?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661190-4D01-45FF-9787-21DE39CE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08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do we call the space between two nerve cells?</a:t>
            </a:r>
          </a:p>
          <a:p>
            <a:pPr lvl="1"/>
            <a:r>
              <a:rPr lang="en-US" dirty="0"/>
              <a:t>What do we call the chemicals that pass from one nerve cell to the next?</a:t>
            </a:r>
          </a:p>
          <a:p>
            <a:pPr lvl="1"/>
            <a:r>
              <a:rPr lang="en-US" dirty="0"/>
              <a:t>What do we call the part of the nerve cell that sends out the neurotransmitter?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E8A229-B093-427B-A307-4C04FD57A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144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do we call the part of a nerve cell that receives the neurotransmitter?</a:t>
            </a:r>
          </a:p>
          <a:p>
            <a:pPr lvl="1"/>
            <a:r>
              <a:rPr lang="en-US" dirty="0"/>
              <a:t>What do the Sensory Nerves do?</a:t>
            </a:r>
          </a:p>
          <a:p>
            <a:pPr lvl="1"/>
            <a:r>
              <a:rPr lang="en-US" dirty="0"/>
              <a:t>What do the Motor Nerves do?</a:t>
            </a:r>
          </a:p>
          <a:p>
            <a:pPr lvl="1"/>
            <a:r>
              <a:rPr lang="en-US" dirty="0"/>
              <a:t>Name the two sub-divisions of Motor Nerves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29F6FB-06C4-458D-81AD-F9E82B27E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050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Name the two sub-divisions of Autonomic Nerves</a:t>
            </a:r>
          </a:p>
          <a:p>
            <a:pPr lvl="2"/>
            <a:r>
              <a:rPr lang="en-US" dirty="0"/>
              <a:t>Describe their functions</a:t>
            </a:r>
          </a:p>
          <a:p>
            <a:pPr lvl="1"/>
            <a:r>
              <a:rPr lang="en-US" dirty="0"/>
              <a:t>What does it mean to say a drug is “sympathomimetic”?</a:t>
            </a:r>
          </a:p>
          <a:p>
            <a:pPr lvl="1"/>
            <a:r>
              <a:rPr lang="en-US" dirty="0"/>
              <a:t>What does it mean to say a drug is “</a:t>
            </a:r>
            <a:r>
              <a:rPr lang="en-US" dirty="0" err="1"/>
              <a:t>parasympathomimetic</a:t>
            </a:r>
            <a:r>
              <a:rPr lang="en-US" dirty="0"/>
              <a:t>”?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C5B08D-FCD3-4884-842E-37405B643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072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Which two categories of drugs can </a:t>
            </a:r>
            <a:br>
              <a:rPr lang="en-US" dirty="0"/>
            </a:br>
            <a:r>
              <a:rPr lang="en-US" dirty="0"/>
              <a:t>most appropriately be called sympathomimetic?</a:t>
            </a:r>
          </a:p>
          <a:p>
            <a:pPr lvl="1"/>
            <a:r>
              <a:rPr lang="en-US" dirty="0"/>
              <a:t>Which category can most appropriately be called </a:t>
            </a:r>
            <a:r>
              <a:rPr lang="en-US" dirty="0" err="1"/>
              <a:t>parasympathomimetic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is an artery?</a:t>
            </a:r>
          </a:p>
          <a:p>
            <a:pPr lvl="1"/>
            <a:r>
              <a:rPr lang="en-US" dirty="0"/>
              <a:t>What is a vein?</a:t>
            </a:r>
          </a:p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8F50C4D-0116-4186-A6D3-4C1AE979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562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Physiology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are the Pulmonary Arteries?</a:t>
            </a:r>
          </a:p>
          <a:p>
            <a:pPr lvl="2"/>
            <a:r>
              <a:rPr lang="en-US" dirty="0"/>
              <a:t>What is unique about them? </a:t>
            </a:r>
          </a:p>
          <a:p>
            <a:pPr lvl="1"/>
            <a:r>
              <a:rPr lang="en-US" dirty="0"/>
              <a:t>What are the Pulmonary Veins?</a:t>
            </a:r>
          </a:p>
          <a:p>
            <a:pPr lvl="2"/>
            <a:r>
              <a:rPr lang="en-US" dirty="0"/>
              <a:t>What is so special about them?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C88138-68FF-4D01-8016-A746D769C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176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1A4BC80-0E86-4252-B43A-2AF714FB0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1802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Drug Statistics</a:t>
            </a:r>
          </a:p>
        </p:txBody>
      </p:sp>
      <p:sp>
        <p:nvSpPr>
          <p:cNvPr id="112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What drug, other than alcohol, was found most frequently in the Los Angeles Field Validation Study?</a:t>
            </a:r>
          </a:p>
          <a:p>
            <a:pPr lvl="1"/>
            <a:r>
              <a:rPr lang="en-US" dirty="0"/>
              <a:t>What does “polydrug use” mean?</a:t>
            </a:r>
          </a:p>
          <a:p>
            <a:pPr lvl="1"/>
            <a:r>
              <a:rPr lang="en-US" dirty="0"/>
              <a:t>How common was polydrug use in the </a:t>
            </a:r>
            <a:br>
              <a:rPr lang="en-US" dirty="0"/>
            </a:br>
            <a:r>
              <a:rPr lang="en-US" dirty="0"/>
              <a:t>Los Angeles Field Validation Study?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5B9DB7B-D123-4BB7-A037-321A618A9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557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Drug Statistics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How good were the DREs in the Field Validation Study?</a:t>
            </a:r>
          </a:p>
          <a:p>
            <a:pPr lvl="1"/>
            <a:r>
              <a:rPr lang="en-US" dirty="0"/>
              <a:t>In the University of Tennessee Study, what percentage of injured drivers had drugs other than alcohol in them?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720DE2C-5F78-4526-A640-700C6F6AE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047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Symptomatology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Name six different CNS Depressants</a:t>
            </a:r>
          </a:p>
          <a:p>
            <a:pPr lvl="1"/>
            <a:r>
              <a:rPr lang="en-US" dirty="0"/>
              <a:t>Name four different CNS Stimulants</a:t>
            </a:r>
          </a:p>
          <a:p>
            <a:pPr lvl="1"/>
            <a:r>
              <a:rPr lang="en-US" dirty="0"/>
              <a:t>Name two naturally-occurring Hallucinogens</a:t>
            </a:r>
          </a:p>
          <a:p>
            <a:pPr lvl="1"/>
            <a:r>
              <a:rPr lang="en-US" dirty="0"/>
              <a:t>Name four different synthetic Hallucinogens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E60A564-24F8-49E5-9B62-6A0C29502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505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Symptomatology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Name a major analog of PCP</a:t>
            </a:r>
          </a:p>
          <a:p>
            <a:pPr lvl="1"/>
            <a:r>
              <a:rPr lang="en-US" dirty="0"/>
              <a:t>Name the three sub-categories of Inhalants</a:t>
            </a:r>
          </a:p>
          <a:p>
            <a:pPr lvl="1"/>
            <a:r>
              <a:rPr lang="en-US" dirty="0"/>
              <a:t>What is the active ingredient in Cannabis?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394CFC-1E23-41F9-9ED8-4B25B51EA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993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Vital Signs: Pulse Rate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Define “Pulse”</a:t>
            </a:r>
          </a:p>
          <a:p>
            <a:pPr lvl="1"/>
            <a:r>
              <a:rPr lang="en-US" b="1" dirty="0"/>
              <a:t>True or False:  </a:t>
            </a:r>
            <a:r>
              <a:rPr lang="en-US" dirty="0"/>
              <a:t>Pulse rate is measured in units of “millimeters of mercury”</a:t>
            </a:r>
          </a:p>
          <a:p>
            <a:pPr lvl="1"/>
            <a:r>
              <a:rPr lang="en-US" dirty="0"/>
              <a:t>Name three different pulse point</a:t>
            </a:r>
          </a:p>
          <a:p>
            <a:pPr lvl="2"/>
            <a:r>
              <a:rPr lang="en-US" dirty="0"/>
              <a:t>Indicate where they are located</a:t>
            </a:r>
          </a:p>
          <a:p>
            <a:pPr lvl="1"/>
            <a:r>
              <a:rPr lang="en-US" dirty="0"/>
              <a:t>What is the “average”  range of adult human pulse rate, for DRE purposes?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B0D918-6368-4628-BA00-3DF65F58A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401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Vital Signs:</a:t>
            </a:r>
            <a:br>
              <a:rPr lang="en-US" dirty="0"/>
            </a:br>
            <a:r>
              <a:rPr lang="en-US" dirty="0"/>
              <a:t>Blood Pressure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Define “Blood Pressure”</a:t>
            </a:r>
          </a:p>
          <a:p>
            <a:pPr lvl="1"/>
            <a:r>
              <a:rPr lang="en-US" dirty="0"/>
              <a:t>Name the instrument used to measure blood pressure</a:t>
            </a:r>
          </a:p>
          <a:p>
            <a:pPr lvl="1"/>
            <a:r>
              <a:rPr lang="en-US" dirty="0"/>
              <a:t>When does blood pressure reach its highest value?  </a:t>
            </a:r>
          </a:p>
          <a:p>
            <a:pPr lvl="2"/>
            <a:r>
              <a:rPr lang="en-US" dirty="0"/>
              <a:t>What is the highest value called?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FE9C17-A3F9-43E8-BBFF-0E98E721D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752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Vital Signs: </a:t>
            </a:r>
            <a:br>
              <a:rPr lang="en-US" dirty="0"/>
            </a:br>
            <a:r>
              <a:rPr lang="en-US" dirty="0"/>
              <a:t>Blood Pressure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When does blood pressure reach its lowest value? </a:t>
            </a:r>
          </a:p>
          <a:p>
            <a:pPr lvl="2"/>
            <a:r>
              <a:rPr lang="en-US" dirty="0"/>
              <a:t>What is the lowest value called?</a:t>
            </a:r>
          </a:p>
          <a:p>
            <a:pPr lvl="1"/>
            <a:r>
              <a:rPr lang="en-US" dirty="0"/>
              <a:t>What is the “average” range of adult human blood pressure, for DRE purposes?</a:t>
            </a:r>
          </a:p>
          <a:p>
            <a:pPr lvl="1"/>
            <a:r>
              <a:rPr lang="en-US" dirty="0"/>
              <a:t>What does “Hg” stand for?</a:t>
            </a:r>
          </a:p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BA50385-F873-4774-B763-9040DB927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REV-</a:t>
            </a:r>
            <a:fld id="{DA88165B-7D3D-4EA8-A6DB-F48E3CEFC56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002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2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D3A889F4-1E04-418E-9E38-8119FC03C871}"/>
</file>

<file path=customXml/itemProps2.xml><?xml version="1.0" encoding="utf-8"?>
<ds:datastoreItem xmlns:ds="http://schemas.openxmlformats.org/officeDocument/2006/customXml" ds:itemID="{928719C9-B561-4A11-83A1-3695A9061F10}"/>
</file>

<file path=customXml/itemProps3.xml><?xml version="1.0" encoding="utf-8"?>
<ds:datastoreItem xmlns:ds="http://schemas.openxmlformats.org/officeDocument/2006/customXml" ds:itemID="{7FBCD1F9-2F81-4472-91F5-0916337506CA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41862</TotalTime>
  <Words>1575</Words>
  <Application>Microsoft Office PowerPoint</Application>
  <PresentationFormat>On-screen Show (4:3)</PresentationFormat>
  <Paragraphs>320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Review of the DRE School</vt:lpstr>
      <vt:lpstr>How do we define the term “drug” for DRE purposes?</vt:lpstr>
      <vt:lpstr>Basic Drug Statistics</vt:lpstr>
      <vt:lpstr>Basic Drug Statistics</vt:lpstr>
      <vt:lpstr>Review of Symptomatology</vt:lpstr>
      <vt:lpstr>Review of Symptomatology</vt:lpstr>
      <vt:lpstr>Review of Vital Signs: Pulse Rate</vt:lpstr>
      <vt:lpstr>Review of Vital Signs: Blood Pressure</vt:lpstr>
      <vt:lpstr>Review of Vital Signs:  Blood Pressure</vt:lpstr>
      <vt:lpstr>Review of Eye Examinations: Horizontal Gaze Nystagmus</vt:lpstr>
      <vt:lpstr>Review of Eye Examinations: Vertical Gaze Nystagmus</vt:lpstr>
      <vt:lpstr>Review of Eye Examinations:  Lack of Convergence</vt:lpstr>
      <vt:lpstr>Review of Darkroom Examinations</vt:lpstr>
      <vt:lpstr>Review of Darkroom Examinations</vt:lpstr>
      <vt:lpstr>Review of Darkroom Examinations</vt:lpstr>
      <vt:lpstr>Review of Divided Attention Tests</vt:lpstr>
      <vt:lpstr>Review of Divided Attention Tests</vt:lpstr>
      <vt:lpstr>Review of Divided Attention Tests</vt:lpstr>
      <vt:lpstr>General Review Questions</vt:lpstr>
      <vt:lpstr>General Review Questions</vt:lpstr>
      <vt:lpstr>General Review Questions</vt:lpstr>
      <vt:lpstr>Review of Physiology</vt:lpstr>
      <vt:lpstr>Review of Physiology</vt:lpstr>
      <vt:lpstr>Review of Physiology</vt:lpstr>
      <vt:lpstr>Review of Physiology</vt:lpstr>
      <vt:lpstr>Review of Physiology</vt:lpstr>
      <vt:lpstr>Review of Physiology</vt:lpstr>
      <vt:lpstr>Review of Physiology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986</cp:revision>
  <cp:lastPrinted>2013-11-20T14:46:01Z</cp:lastPrinted>
  <dcterms:created xsi:type="dcterms:W3CDTF">2005-12-09T17:41:03Z</dcterms:created>
  <dcterms:modified xsi:type="dcterms:W3CDTF">2022-09-21T16:57:23Z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