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2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25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tags/tag21.xml" ContentType="application/vnd.openxmlformats-officedocument.presentationml.tags+xml"/>
  <Override PartName="/docProps/app.xml" ContentType="application/vnd.openxmlformats-officedocument.extended-propertie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19"/>
  </p:notesMasterIdLst>
  <p:handoutMasterIdLst>
    <p:handoutMasterId r:id="rId20"/>
  </p:handoutMasterIdLst>
  <p:sldIdLst>
    <p:sldId id="539" r:id="rId2"/>
    <p:sldId id="584" r:id="rId3"/>
    <p:sldId id="585" r:id="rId4"/>
    <p:sldId id="578" r:id="rId5"/>
    <p:sldId id="580" r:id="rId6"/>
    <p:sldId id="581" r:id="rId7"/>
    <p:sldId id="582" r:id="rId8"/>
    <p:sldId id="568" r:id="rId9"/>
    <p:sldId id="586" r:id="rId10"/>
    <p:sldId id="570" r:id="rId11"/>
    <p:sldId id="590" r:id="rId12"/>
    <p:sldId id="587" r:id="rId13"/>
    <p:sldId id="588" r:id="rId14"/>
    <p:sldId id="573" r:id="rId15"/>
    <p:sldId id="575" r:id="rId16"/>
    <p:sldId id="566" r:id="rId17"/>
    <p:sldId id="567" r:id="rId18"/>
  </p:sldIdLst>
  <p:sldSz cx="9144000" cy="6858000" type="screen4x3"/>
  <p:notesSz cx="7315200" cy="9601200"/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2355"/>
    <a:srgbClr val="B48A31"/>
    <a:srgbClr val="000000"/>
    <a:srgbClr val="00516F"/>
    <a:srgbClr val="002060"/>
    <a:srgbClr val="C1E0FF"/>
    <a:srgbClr val="0056AC"/>
    <a:srgbClr val="B5ECF9"/>
    <a:srgbClr val="0071E2"/>
    <a:srgbClr val="E0F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3" autoAdjust="0"/>
    <p:restoredTop sz="95933" autoAdjust="0"/>
  </p:normalViewPr>
  <p:slideViewPr>
    <p:cSldViewPr snapToGrid="0">
      <p:cViewPr varScale="1">
        <p:scale>
          <a:sx n="50" d="100"/>
          <a:sy n="50" d="100"/>
        </p:scale>
        <p:origin x="634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xfrm>
            <a:off x="583097" y="4561227"/>
            <a:ext cx="6185452" cy="431857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 dirty="0">
              <a:latin typeface="+mn-lt"/>
            </a:endParaRPr>
          </a:p>
          <a:p>
            <a:endParaRPr lang="en-US" altLang="en-US" dirty="0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1</a:t>
            </a:fld>
            <a:r>
              <a:rPr lang="en-US"/>
              <a:t> of 23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0936" y="3116454"/>
            <a:ext cx="6474119" cy="6044034"/>
          </a:xfrm>
        </p:spPr>
        <p:txBody>
          <a:bodyPr>
            <a:normAutofit/>
          </a:bodyPr>
          <a:lstStyle/>
          <a:p>
            <a:pPr marR="0" lvl="0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10</a:t>
            </a:fld>
            <a:r>
              <a:rPr lang="en-US"/>
              <a:t> of 23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4"/>
            <a:ext cx="6499171" cy="6044034"/>
          </a:xfrm>
        </p:spPr>
        <p:txBody>
          <a:bodyPr>
            <a:normAutofit/>
          </a:bodyPr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b="0" i="0" u="none" strike="noStrike" kern="1200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11</a:t>
            </a:fld>
            <a:r>
              <a:rPr lang="en-US"/>
              <a:t> of 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8512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4"/>
            <a:ext cx="6486645" cy="6044034"/>
          </a:xfrm>
        </p:spPr>
        <p:txBody>
          <a:bodyPr/>
          <a:lstStyle/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buFont typeface="Times New Roman"/>
              <a:buChar char="•"/>
              <a:tabLst>
                <a:tab pos="457200" algn="l"/>
              </a:tabLs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12</a:t>
            </a:fld>
            <a:r>
              <a:rPr lang="en-US"/>
              <a:t> of 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5189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4"/>
            <a:ext cx="6486645" cy="6044034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13</a:t>
            </a:fld>
            <a:r>
              <a:rPr lang="en-US"/>
              <a:t> of 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8902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4"/>
            <a:ext cx="6486645" cy="6044034"/>
          </a:xfrm>
        </p:spPr>
        <p:txBody>
          <a:bodyPr>
            <a:noAutofit/>
          </a:bodyPr>
          <a:lstStyle/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buFont typeface="Arial"/>
              <a:buChar char="•"/>
              <a:tabLst>
                <a:tab pos="457200" algn="l"/>
              </a:tabLs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14</a:t>
            </a:fld>
            <a:r>
              <a:rPr lang="en-US"/>
              <a:t> of 23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4"/>
            <a:ext cx="6499171" cy="6044034"/>
          </a:xfrm>
        </p:spPr>
        <p:txBody>
          <a:bodyPr>
            <a:noAutofit/>
          </a:bodyPr>
          <a:lstStyle/>
          <a:p>
            <a:pPr marR="0" lvl="0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15</a:t>
            </a:fld>
            <a:r>
              <a:rPr lang="en-US"/>
              <a:t> of 23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xfrm>
            <a:off x="450936" y="3116454"/>
            <a:ext cx="6474119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R="0" lvl="0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16</a:t>
            </a:fld>
            <a:r>
              <a:rPr lang="en-US"/>
              <a:t> of 23</a:t>
            </a: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4"/>
            <a:ext cx="6499171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17</a:t>
            </a:fld>
            <a:r>
              <a:rPr lang="en-US"/>
              <a:t> of 23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4"/>
            <a:ext cx="6486645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2</a:t>
            </a:fld>
            <a:r>
              <a:rPr lang="en-US"/>
              <a:t> of 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449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4"/>
            <a:ext cx="6499171" cy="6044034"/>
          </a:xfrm>
        </p:spPr>
        <p:txBody>
          <a:bodyPr/>
          <a:lstStyle/>
          <a:p>
            <a:pPr marR="0" lvl="0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3</a:t>
            </a:fld>
            <a:r>
              <a:rPr lang="en-US"/>
              <a:t> of 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18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xfrm>
            <a:off x="450936" y="3116454"/>
            <a:ext cx="6474119" cy="6044034"/>
          </a:xfrm>
          <a:ln/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4</a:t>
            </a:fld>
            <a:r>
              <a:rPr lang="en-US"/>
              <a:t> of 23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4"/>
            <a:ext cx="6486645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R="0" lvl="0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endParaRPr lang="en-US" dirty="0"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5</a:t>
            </a:fld>
            <a:r>
              <a:rPr lang="en-US"/>
              <a:t> of 23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4"/>
            <a:ext cx="6486645" cy="6044034"/>
          </a:xfrm>
        </p:spPr>
        <p:txBody>
          <a:bodyPr>
            <a:normAutofit/>
          </a:bodyPr>
          <a:lstStyle/>
          <a:p>
            <a:pPr marR="0" lvl="0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6</a:t>
            </a:fld>
            <a:r>
              <a:rPr lang="en-US"/>
              <a:t> of 23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4"/>
            <a:ext cx="6499171" cy="6044034"/>
          </a:xfrm>
        </p:spPr>
        <p:txBody>
          <a:bodyPr>
            <a:noAutofit/>
          </a:bodyPr>
          <a:lstStyle/>
          <a:p>
            <a:pPr marR="0" lvl="0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7</a:t>
            </a:fld>
            <a:r>
              <a:rPr lang="en-US"/>
              <a:t> of 23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4"/>
            <a:ext cx="6486645" cy="6044034"/>
          </a:xfrm>
        </p:spPr>
        <p:txBody>
          <a:bodyPr>
            <a:normAutofit/>
          </a:bodyPr>
          <a:lstStyle/>
          <a:p>
            <a:pPr marR="0" lvl="0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8</a:t>
            </a:fld>
            <a:r>
              <a:rPr lang="en-US"/>
              <a:t> of 23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0936" y="3116454"/>
            <a:ext cx="6474119" cy="6044034"/>
          </a:xfrm>
        </p:spPr>
        <p:txBody>
          <a:bodyPr/>
          <a:lstStyle/>
          <a:p>
            <a:pPr marR="0" lvl="0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Transition to the Certification Phase of Training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30</a:t>
            </a:r>
          </a:p>
          <a:p>
            <a:pPr>
              <a:defRPr/>
            </a:pPr>
            <a:r>
              <a:rPr lang="en-US"/>
              <a:t>Page </a:t>
            </a:r>
            <a:fld id="{C6759A36-DEE1-4F77-81F9-FC6DF32F8CBF}" type="slidenum">
              <a:rPr lang="en-US" smtClean="0"/>
              <a:pPr>
                <a:defRPr/>
              </a:pPr>
              <a:t>9</a:t>
            </a:fld>
            <a:r>
              <a:rPr lang="en-US"/>
              <a:t> of 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333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8AB4B-8C3C-40B1-B2E1-8B326641C7E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30-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0256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30-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30-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30-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30-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30-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 marL="290513" indent="-290513">
              <a:defRPr sz="2600" b="0"/>
            </a:lvl1pPr>
            <a:lvl2pPr>
              <a:defRPr sz="2400" b="0"/>
            </a:lvl2pPr>
            <a:lvl3pPr>
              <a:defRPr sz="2200" b="0"/>
            </a:lvl3pPr>
            <a:lvl4pPr>
              <a:defRPr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30-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dirty="0"/>
              <a:t>30-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1" y="28991"/>
            <a:ext cx="8177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30: Transition to the Certification Phase of Training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2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  <p:sldLayoutId id="2147484362" r:id="rId10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569913" indent="-342900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914400" indent="-344488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258888" indent="-344488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9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3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13.emf"/><Relationship Id="rId2" Type="http://schemas.openxmlformats.org/officeDocument/2006/relationships/tags" Target="../tags/tag2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016000" y="1625889"/>
            <a:ext cx="3556000" cy="854075"/>
          </a:xfrm>
        </p:spPr>
        <p:txBody>
          <a:bodyPr>
            <a:normAutofit/>
          </a:bodyPr>
          <a:lstStyle/>
          <a:p>
            <a:pPr algn="r"/>
            <a:r>
              <a:rPr lang="en-US" altLang="en-US" sz="3600" dirty="0"/>
              <a:t>Session 30 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479502" y="2560386"/>
            <a:ext cx="419003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</a:rPr>
              <a:t>Transition to the</a:t>
            </a:r>
            <a:br>
              <a:rPr lang="en-US" sz="3200" b="1" dirty="0">
                <a:solidFill>
                  <a:schemeClr val="accent3"/>
                </a:solidFill>
                <a:latin typeface="+mj-lt"/>
              </a:rPr>
            </a:br>
            <a:r>
              <a:rPr lang="en-US" sz="3200" b="1" dirty="0">
                <a:solidFill>
                  <a:schemeClr val="accent3"/>
                </a:solidFill>
                <a:latin typeface="+mj-lt"/>
              </a:rPr>
              <a:t>Certification Phase of Training</a:t>
            </a:r>
          </a:p>
        </p:txBody>
      </p:sp>
      <p:pic>
        <p:nvPicPr>
          <p:cNvPr id="8" name="Picture 5" descr="04-849_0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7387" y="1848139"/>
            <a:ext cx="3579812" cy="2371725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9F05BB9-F3AB-4968-A2DA-F7C1B59575A9}"/>
              </a:ext>
            </a:extLst>
          </p:cNvPr>
          <p:cNvGrpSpPr/>
          <p:nvPr/>
        </p:nvGrpSpPr>
        <p:grpSpPr>
          <a:xfrm>
            <a:off x="2461085" y="5380755"/>
            <a:ext cx="4221830" cy="1066909"/>
            <a:chOff x="4826437" y="5380755"/>
            <a:chExt cx="4221830" cy="1066909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1530C114-C21D-4D77-9BAB-C9E75FE48F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212" y="5380755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40BC550-B2A3-4538-9FDA-C27CAD90E3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624" y="5534582"/>
              <a:ext cx="1136643" cy="75925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8A87A10-8936-4B6F-85CD-CFDECFE647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6437" y="5685609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/>
              <a:t>Field Certifications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DRE Kits</a:t>
            </a:r>
          </a:p>
          <a:p>
            <a:pPr lvl="1"/>
            <a:r>
              <a:rPr lang="en-US" dirty="0"/>
              <a:t>Certification Progress Log</a:t>
            </a:r>
          </a:p>
          <a:p>
            <a:pPr lvl="1"/>
            <a:r>
              <a:rPr lang="en-US" dirty="0"/>
              <a:t>Your Participant Manual</a:t>
            </a:r>
          </a:p>
          <a:p>
            <a:pPr lvl="1"/>
            <a:r>
              <a:rPr lang="en-US" dirty="0"/>
              <a:t>Your Rolling Log</a:t>
            </a:r>
          </a:p>
          <a:p>
            <a:pPr lvl="1"/>
            <a:r>
              <a:rPr lang="en-US" dirty="0"/>
              <a:t>A prepared mind</a:t>
            </a:r>
          </a:p>
          <a:p>
            <a:endParaRPr lang="en-US" dirty="0"/>
          </a:p>
        </p:txBody>
      </p:sp>
      <p:pic>
        <p:nvPicPr>
          <p:cNvPr id="5" name="Picture 5" descr="certifica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972050" y="3441530"/>
            <a:ext cx="3643313" cy="2810906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D50BEC-AE33-4062-A6B8-4D4D79FC6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Rolling Log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442" y="1288927"/>
            <a:ext cx="7841916" cy="500571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23091-A4E5-4703-B275-C0E3FA9D8A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0301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Certification Knowledge Examination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i="1" dirty="0"/>
              <a:t>Standard 1.12…Prior to concluding field certification training, the candidate shall satisfactorily complete an approved “Certification Knowledge Examination”</a:t>
            </a:r>
          </a:p>
          <a:p>
            <a:pPr lvl="1"/>
            <a:r>
              <a:rPr lang="en-US" i="1" dirty="0"/>
              <a:t>…The examination shall only be administered after the candidate has completed not less than six drug evaluations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4F9533D-A271-4EEE-A447-B616DBAB1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998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Certification Knowledge Examination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dirty="0"/>
              <a:t>A multi-part, comprehensive examination </a:t>
            </a:r>
          </a:p>
          <a:p>
            <a:pPr lvl="1"/>
            <a:r>
              <a:rPr lang="en-US" altLang="en-US" dirty="0"/>
              <a:t>No significant errors or omissions allowed</a:t>
            </a:r>
          </a:p>
          <a:p>
            <a:pPr lvl="1"/>
            <a:r>
              <a:rPr lang="en-US" altLang="en-US" dirty="0"/>
              <a:t>Examines candidate’s overall knowledge</a:t>
            </a:r>
          </a:p>
          <a:p>
            <a:endParaRPr lang="en-US" alt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135853" y="3860625"/>
            <a:ext cx="2910393" cy="2183691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07A3858-9467-42F3-8253-F2C2CB50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452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IACP Certification Progress Log</a:t>
            </a:r>
          </a:p>
        </p:txBody>
      </p:sp>
      <p:sp>
        <p:nvSpPr>
          <p:cNvPr id="174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dirty="0"/>
              <a:t>After each component required for certification is completed, a DRE Instructor must sign off on your log</a:t>
            </a:r>
          </a:p>
          <a:p>
            <a:pPr lvl="1"/>
            <a:r>
              <a:rPr lang="en-US" altLang="en-US" dirty="0"/>
              <a:t>You must be recommended for certification by two DRE Instructors </a:t>
            </a:r>
          </a:p>
          <a:p>
            <a:pPr lvl="2"/>
            <a:r>
              <a:rPr lang="en-US" altLang="en-US" dirty="0"/>
              <a:t>Instructors will sign off in the Authorized Signature portion at the bottom of the Progress Log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6775D-7502-429A-9D9F-CD3CA4BC2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/>
              <a:t>Maintaining Proficiency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89" y="1718830"/>
            <a:ext cx="6433822" cy="429029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AA6976-9FBD-44B5-AD08-41F865EE3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5DF42B1-D0AA-482E-AC38-08C9680247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0E2603-7E9D-418F-A451-31573059B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3675" y="590550"/>
            <a:ext cx="7974316" cy="573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1799719" y="3429000"/>
            <a:ext cx="584936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indent="457200" algn="ctr">
              <a:defRPr/>
            </a:pPr>
            <a:endParaRPr lang="en-US" sz="1100" i="1" dirty="0">
              <a:latin typeface="Arial" pitchFamily="34" charset="0"/>
            </a:endParaRPr>
          </a:p>
          <a:p>
            <a:pPr algn="ctr" eaLnBrk="0" hangingPunct="0">
              <a:defRPr/>
            </a:pPr>
            <a:r>
              <a:rPr lang="en-US" sz="1800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ato Light" panose="020F0302020204030203" pitchFamily="34" charset="0"/>
                <a:ea typeface="Times New Roman" pitchFamily="18" charset="0"/>
                <a:cs typeface="Times New Roman" pitchFamily="18" charset="0"/>
              </a:rPr>
              <a:t>You have successfully completed the</a:t>
            </a:r>
          </a:p>
          <a:p>
            <a:pPr algn="ctr" eaLnBrk="0" hangingPunct="0">
              <a:defRPr/>
            </a:pPr>
            <a:endParaRPr lang="en-US" sz="1100" dirty="0">
              <a:solidFill>
                <a:schemeClr val="accent3"/>
              </a:solidFill>
              <a:latin typeface="Lato Light" panose="020F0302020204030203" pitchFamily="34" charset="0"/>
            </a:endParaRPr>
          </a:p>
          <a:p>
            <a:pPr algn="ctr" eaLnBrk="0" hangingPunct="0">
              <a:defRPr/>
            </a:pPr>
            <a:r>
              <a:rPr lang="en-US" sz="2800" b="1" dirty="0">
                <a:solidFill>
                  <a:srgbClr val="B48A3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ato Black" panose="020F0A02020204030203" pitchFamily="34" charset="0"/>
                <a:ea typeface="Times New Roman" pitchFamily="18" charset="0"/>
                <a:cs typeface="Times New Roman" pitchFamily="18" charset="0"/>
              </a:rPr>
              <a:t>Drug Recognition Expert Training</a:t>
            </a:r>
            <a:endParaRPr lang="en-US" dirty="0">
              <a:solidFill>
                <a:srgbClr val="B48A31"/>
              </a:solidFill>
              <a:latin typeface="Lato Black" panose="020F0A02020204030203" pitchFamily="34" charset="0"/>
            </a:endParaRPr>
          </a:p>
          <a:p>
            <a:pPr indent="457200" eaLnBrk="0" hangingPunct="0">
              <a:defRPr/>
            </a:pPr>
            <a:endParaRPr lang="en-US" sz="1800" dirty="0">
              <a:latin typeface="Arial" pitchFamily="34" charset="0"/>
            </a:endParaRPr>
          </a:p>
        </p:txBody>
      </p:sp>
      <p:graphicFrame>
        <p:nvGraphicFramePr>
          <p:cNvPr id="21511" name="Object 19"/>
          <p:cNvGraphicFramePr>
            <a:graphicFrameLocks noChangeAspect="1"/>
          </p:cNvGraphicFramePr>
          <p:nvPr/>
        </p:nvGraphicFramePr>
        <p:xfrm>
          <a:off x="4476750" y="590550"/>
          <a:ext cx="4953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Picture" r:id="rId6" imgW="641764" imgH="909461" progId="Word.Picture.8">
                  <p:embed/>
                </p:oleObj>
              </mc:Choice>
              <mc:Fallback>
                <p:oleObj name="Picture" r:id="rId6" imgW="641764" imgH="909461" progId="Word.Picture.8">
                  <p:embed/>
                  <p:pic>
                    <p:nvPicPr>
                      <p:cNvPr id="21511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contrast="2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6750" y="590550"/>
                        <a:ext cx="495300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AC9969-BC94-42CF-AE65-52ACB7EC1A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573658" y="2828240"/>
            <a:ext cx="81343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Char char="•"/>
              <a:defRPr sz="3200" b="1">
                <a:solidFill>
                  <a:srgbClr val="003366"/>
                </a:solidFill>
                <a:latin typeface="Arial" pitchFamily="34" charset="0"/>
              </a:defRPr>
            </a:lvl1pPr>
            <a:lvl2pPr marL="742950" indent="-285750" eaLnBrk="0" hangingPunct="0">
              <a:buFont typeface="Wingdings" pitchFamily="2" charset="2"/>
              <a:buChar char="ü"/>
              <a:defRPr sz="2800" b="1">
                <a:solidFill>
                  <a:srgbClr val="003366"/>
                </a:solidFill>
                <a:latin typeface="Arial" pitchFamily="34" charset="0"/>
              </a:defRPr>
            </a:lvl2pPr>
            <a:lvl3pPr marL="1143000" indent="-228600" eaLnBrk="0" hangingPunct="0">
              <a:buFont typeface="Trebuchet MS" pitchFamily="34" charset="0"/>
              <a:buChar char="―"/>
              <a:defRPr sz="2400">
                <a:solidFill>
                  <a:srgbClr val="003366"/>
                </a:solidFill>
                <a:latin typeface="Arial" pitchFamily="34" charset="0"/>
              </a:defRPr>
            </a:lvl3pPr>
            <a:lvl4pPr marL="1600200" indent="-228600" eaLnBrk="0" hangingPunct="0">
              <a:buFont typeface="Wingdings" pitchFamily="2" charset="2"/>
              <a:buChar char="Ø"/>
              <a:defRPr sz="2000">
                <a:solidFill>
                  <a:srgbClr val="003366"/>
                </a:solidFill>
                <a:latin typeface="Arial" pitchFamily="34" charset="0"/>
              </a:defRPr>
            </a:lvl4pPr>
            <a:lvl5pPr marL="2057400" indent="-228600" eaLnBrk="0" hangingPunct="0">
              <a:buFont typeface="Trebuchet MS" pitchFamily="34" charset="0"/>
              <a:buChar char="―"/>
              <a:defRPr sz="2000">
                <a:solidFill>
                  <a:srgbClr val="003366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>
                <a:solidFill>
                  <a:srgbClr val="003366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>
                <a:solidFill>
                  <a:srgbClr val="003366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>
                <a:solidFill>
                  <a:srgbClr val="003366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000">
                <a:solidFill>
                  <a:srgbClr val="003366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000" b="0" dirty="0">
                <a:solidFill>
                  <a:srgbClr val="002355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CONGRATULATIONS</a:t>
            </a:r>
            <a:r>
              <a:rPr lang="en-US" altLang="en-US" sz="4000" b="0" dirty="0">
                <a:solidFill>
                  <a:srgbClr val="002355"/>
                </a:solidFill>
                <a:latin typeface="Book Antiqua" panose="02040602050305030304" pitchFamily="18" charset="0"/>
              </a:rPr>
              <a:t>!</a:t>
            </a: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/>
              <a:t>Learning Objectives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dirty="0"/>
              <a:t>Demonstrate the knowledge and skills the course was intended to develop</a:t>
            </a:r>
          </a:p>
          <a:p>
            <a:pPr lvl="1"/>
            <a:r>
              <a:rPr lang="en-US" altLang="en-US" dirty="0"/>
              <a:t>Summarize key topics covered</a:t>
            </a:r>
          </a:p>
          <a:p>
            <a:pPr lvl="1"/>
            <a:r>
              <a:rPr lang="en-US" altLang="en-US" dirty="0"/>
              <a:t>Offer comments and suggestions for course improvement</a:t>
            </a:r>
          </a:p>
          <a:p>
            <a:pPr lvl="1"/>
            <a:r>
              <a:rPr lang="en-US" altLang="en-US" dirty="0"/>
              <a:t>Prepare for Field Certification Training</a:t>
            </a:r>
          </a:p>
          <a:p>
            <a:pPr lvl="1"/>
            <a:r>
              <a:rPr lang="en-US" altLang="en-US" dirty="0"/>
              <a:t>Understand steps for certification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32CA86-5051-4464-A267-081962C9B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010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/>
              <a:t>The Seven Categories of Drugs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457200" y="1554480"/>
            <a:ext cx="4216400" cy="4572000"/>
          </a:xfrm>
        </p:spPr>
        <p:txBody>
          <a:bodyPr/>
          <a:lstStyle/>
          <a:p>
            <a:pPr lvl="1"/>
            <a:r>
              <a:rPr lang="en-US" altLang="en-US" dirty="0"/>
              <a:t>CNS Depressants</a:t>
            </a:r>
          </a:p>
          <a:p>
            <a:pPr lvl="1"/>
            <a:r>
              <a:rPr lang="en-US" altLang="en-US" dirty="0"/>
              <a:t>CNS Stimulants</a:t>
            </a:r>
          </a:p>
          <a:p>
            <a:pPr lvl="1"/>
            <a:r>
              <a:rPr lang="en-US" altLang="en-US" dirty="0"/>
              <a:t>Hallucinogens</a:t>
            </a:r>
          </a:p>
          <a:p>
            <a:pPr lvl="1"/>
            <a:r>
              <a:rPr lang="en-US" altLang="en-US" dirty="0"/>
              <a:t>Dissociative Anesthetics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4978400" y="1554480"/>
            <a:ext cx="3918753" cy="269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90513" indent="-290513" algn="l" rtl="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2600" b="0">
                <a:solidFill>
                  <a:srgbClr val="003366"/>
                </a:solidFill>
                <a:latin typeface="+mj-lt"/>
                <a:ea typeface="+mn-ea"/>
                <a:cs typeface="+mn-cs"/>
              </a:defRPr>
            </a:lvl1pPr>
            <a:lvl2pPr marL="287338" indent="-173038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 sz="2400" b="0">
                <a:solidFill>
                  <a:srgbClr val="003366"/>
                </a:solidFill>
                <a:latin typeface="+mj-lt"/>
              </a:defRPr>
            </a:lvl2pPr>
            <a:lvl3pPr marL="627063" indent="-17303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2200" b="0">
                <a:solidFill>
                  <a:srgbClr val="003366"/>
                </a:solidFill>
                <a:latin typeface="+mj-lt"/>
              </a:defRPr>
            </a:lvl3pPr>
            <a:lvl4pPr marL="1031875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 sz="2000" b="0">
                <a:solidFill>
                  <a:srgbClr val="003366"/>
                </a:solidFill>
                <a:latin typeface="+mj-lt"/>
              </a:defRPr>
            </a:lvl4pPr>
            <a:lvl5pPr marL="1377950" indent="-230188" algn="l" rtl="0" eaLnBrk="0" fontAlgn="base" hangingPunct="0">
              <a:spcBef>
                <a:spcPct val="0"/>
              </a:spcBef>
              <a:spcAft>
                <a:spcPct val="0"/>
              </a:spcAft>
              <a:buFont typeface="Trebuchet MS" pitchFamily="34" charset="0"/>
              <a:buChar char="―"/>
              <a:defRPr sz="1800" b="0">
                <a:solidFill>
                  <a:srgbClr val="003366"/>
                </a:solidFill>
                <a:latin typeface="+mj-lt"/>
              </a:defRPr>
            </a:lvl5pPr>
            <a:lvl6pPr marL="18351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6pPr>
            <a:lvl7pPr marL="22923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7pPr>
            <a:lvl8pPr marL="27495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8pPr>
            <a:lvl9pPr marL="3206750" indent="-230188" algn="l" rtl="0" fontAlgn="base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3366"/>
                </a:solidFill>
                <a:latin typeface="+mn-lt"/>
              </a:defRPr>
            </a:lvl9pPr>
          </a:lstStyle>
          <a:p>
            <a:pPr eaLnBrk="1" hangingPunct="1">
              <a:spcBef>
                <a:spcPts val="200"/>
              </a:spcBef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altLang="en-US" dirty="0">
                <a:solidFill>
                  <a:schemeClr val="accent3"/>
                </a:solidFill>
                <a:latin typeface="+mn-lt"/>
              </a:rPr>
              <a:t>Narcotic Analgesics</a:t>
            </a:r>
          </a:p>
          <a:p>
            <a:pPr eaLnBrk="1" hangingPunct="1">
              <a:spcBef>
                <a:spcPts val="200"/>
              </a:spcBef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altLang="en-US" dirty="0">
                <a:solidFill>
                  <a:schemeClr val="accent3"/>
                </a:solidFill>
                <a:latin typeface="+mn-lt"/>
              </a:rPr>
              <a:t>Inhalants</a:t>
            </a:r>
          </a:p>
          <a:p>
            <a:pPr eaLnBrk="1" hangingPunct="1">
              <a:spcBef>
                <a:spcPts val="200"/>
              </a:spcBef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altLang="en-US" dirty="0">
                <a:solidFill>
                  <a:schemeClr val="accent3"/>
                </a:solidFill>
                <a:latin typeface="+mn-lt"/>
              </a:rPr>
              <a:t>Cannabis</a:t>
            </a:r>
          </a:p>
          <a:p>
            <a:pPr>
              <a:spcBef>
                <a:spcPts val="1200"/>
              </a:spcBef>
              <a:buFontTx/>
              <a:buNone/>
              <a:tabLst>
                <a:tab pos="914400" algn="l"/>
              </a:tabLst>
            </a:pPr>
            <a:endParaRPr lang="en-US" altLang="en-US" kern="0" dirty="0">
              <a:solidFill>
                <a:srgbClr val="002060"/>
              </a:solidFill>
              <a:ea typeface="Calibri" pitchFamily="34" charset="0"/>
              <a:cs typeface="Arial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C1EBD2A-031C-4376-B4BD-05DE708F3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150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le 2"/>
          <p:cNvSpPr>
            <a:spLocks noGrp="1"/>
          </p:cNvSpPr>
          <p:nvPr>
            <p:ph type="title"/>
          </p:nvPr>
        </p:nvSpPr>
        <p:spPr>
          <a:xfrm>
            <a:off x="304800" y="511444"/>
            <a:ext cx="8534400" cy="794842"/>
          </a:xfrm>
        </p:spPr>
        <p:txBody>
          <a:bodyPr>
            <a:normAutofit/>
          </a:bodyPr>
          <a:lstStyle/>
          <a:p>
            <a:r>
              <a:rPr lang="en-US" altLang="en-US" sz="3600" dirty="0"/>
              <a:t>Drug Influence Evaluation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28E621-4A3F-48E5-9731-4BB1E902EF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0945" y="1528751"/>
            <a:ext cx="4022110" cy="4703697"/>
          </a:xfrm>
          <a:custGeom>
            <a:avLst/>
            <a:gdLst>
              <a:gd name="connsiteX0" fmla="*/ 0 w 4022110"/>
              <a:gd name="connsiteY0" fmla="*/ 0 h 4703697"/>
              <a:gd name="connsiteX1" fmla="*/ 655029 w 4022110"/>
              <a:gd name="connsiteY1" fmla="*/ 0 h 4703697"/>
              <a:gd name="connsiteX2" fmla="*/ 1108953 w 4022110"/>
              <a:gd name="connsiteY2" fmla="*/ 0 h 4703697"/>
              <a:gd name="connsiteX3" fmla="*/ 1603098 w 4022110"/>
              <a:gd name="connsiteY3" fmla="*/ 0 h 4703697"/>
              <a:gd name="connsiteX4" fmla="*/ 2097243 w 4022110"/>
              <a:gd name="connsiteY4" fmla="*/ 0 h 4703697"/>
              <a:gd name="connsiteX5" fmla="*/ 2551167 w 4022110"/>
              <a:gd name="connsiteY5" fmla="*/ 0 h 4703697"/>
              <a:gd name="connsiteX6" fmla="*/ 3125754 w 4022110"/>
              <a:gd name="connsiteY6" fmla="*/ 0 h 4703697"/>
              <a:gd name="connsiteX7" fmla="*/ 4022110 w 4022110"/>
              <a:gd name="connsiteY7" fmla="*/ 0 h 4703697"/>
              <a:gd name="connsiteX8" fmla="*/ 4022110 w 4022110"/>
              <a:gd name="connsiteY8" fmla="*/ 587962 h 4703697"/>
              <a:gd name="connsiteX9" fmla="*/ 4022110 w 4022110"/>
              <a:gd name="connsiteY9" fmla="*/ 1269998 h 4703697"/>
              <a:gd name="connsiteX10" fmla="*/ 4022110 w 4022110"/>
              <a:gd name="connsiteY10" fmla="*/ 1904997 h 4703697"/>
              <a:gd name="connsiteX11" fmla="*/ 4022110 w 4022110"/>
              <a:gd name="connsiteY11" fmla="*/ 2539996 h 4703697"/>
              <a:gd name="connsiteX12" fmla="*/ 4022110 w 4022110"/>
              <a:gd name="connsiteY12" fmla="*/ 3127959 h 4703697"/>
              <a:gd name="connsiteX13" fmla="*/ 4022110 w 4022110"/>
              <a:gd name="connsiteY13" fmla="*/ 3574810 h 4703697"/>
              <a:gd name="connsiteX14" fmla="*/ 4022110 w 4022110"/>
              <a:gd name="connsiteY14" fmla="*/ 4703697 h 4703697"/>
              <a:gd name="connsiteX15" fmla="*/ 3447523 w 4022110"/>
              <a:gd name="connsiteY15" fmla="*/ 4703697 h 4703697"/>
              <a:gd name="connsiteX16" fmla="*/ 2792494 w 4022110"/>
              <a:gd name="connsiteY16" fmla="*/ 4703697 h 4703697"/>
              <a:gd name="connsiteX17" fmla="*/ 2137464 w 4022110"/>
              <a:gd name="connsiteY17" fmla="*/ 4703697 h 4703697"/>
              <a:gd name="connsiteX18" fmla="*/ 1482435 w 4022110"/>
              <a:gd name="connsiteY18" fmla="*/ 4703697 h 4703697"/>
              <a:gd name="connsiteX19" fmla="*/ 867627 w 4022110"/>
              <a:gd name="connsiteY19" fmla="*/ 4703697 h 4703697"/>
              <a:gd name="connsiteX20" fmla="*/ 0 w 4022110"/>
              <a:gd name="connsiteY20" fmla="*/ 4703697 h 4703697"/>
              <a:gd name="connsiteX21" fmla="*/ 0 w 4022110"/>
              <a:gd name="connsiteY21" fmla="*/ 4162772 h 4703697"/>
              <a:gd name="connsiteX22" fmla="*/ 0 w 4022110"/>
              <a:gd name="connsiteY22" fmla="*/ 3668884 h 4703697"/>
              <a:gd name="connsiteX23" fmla="*/ 0 w 4022110"/>
              <a:gd name="connsiteY23" fmla="*/ 3127959 h 4703697"/>
              <a:gd name="connsiteX24" fmla="*/ 0 w 4022110"/>
              <a:gd name="connsiteY24" fmla="*/ 2445922 h 4703697"/>
              <a:gd name="connsiteX25" fmla="*/ 0 w 4022110"/>
              <a:gd name="connsiteY25" fmla="*/ 1857960 h 4703697"/>
              <a:gd name="connsiteX26" fmla="*/ 0 w 4022110"/>
              <a:gd name="connsiteY26" fmla="*/ 1222961 h 4703697"/>
              <a:gd name="connsiteX27" fmla="*/ 0 w 4022110"/>
              <a:gd name="connsiteY27" fmla="*/ 729073 h 4703697"/>
              <a:gd name="connsiteX28" fmla="*/ 0 w 4022110"/>
              <a:gd name="connsiteY28" fmla="*/ 0 h 4703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022110" h="4703697" fill="none" extrusionOk="0">
                <a:moveTo>
                  <a:pt x="0" y="0"/>
                </a:moveTo>
                <a:cubicBezTo>
                  <a:pt x="286999" y="-60635"/>
                  <a:pt x="373377" y="15917"/>
                  <a:pt x="655029" y="0"/>
                </a:cubicBezTo>
                <a:cubicBezTo>
                  <a:pt x="936681" y="-15917"/>
                  <a:pt x="951511" y="8738"/>
                  <a:pt x="1108953" y="0"/>
                </a:cubicBezTo>
                <a:cubicBezTo>
                  <a:pt x="1266395" y="-8738"/>
                  <a:pt x="1477871" y="16863"/>
                  <a:pt x="1603098" y="0"/>
                </a:cubicBezTo>
                <a:cubicBezTo>
                  <a:pt x="1728326" y="-16863"/>
                  <a:pt x="1858262" y="49889"/>
                  <a:pt x="2097243" y="0"/>
                </a:cubicBezTo>
                <a:cubicBezTo>
                  <a:pt x="2336225" y="-49889"/>
                  <a:pt x="2412630" y="22797"/>
                  <a:pt x="2551167" y="0"/>
                </a:cubicBezTo>
                <a:cubicBezTo>
                  <a:pt x="2689704" y="-22797"/>
                  <a:pt x="2867469" y="48115"/>
                  <a:pt x="3125754" y="0"/>
                </a:cubicBezTo>
                <a:cubicBezTo>
                  <a:pt x="3384039" y="-48115"/>
                  <a:pt x="3771171" y="34190"/>
                  <a:pt x="4022110" y="0"/>
                </a:cubicBezTo>
                <a:cubicBezTo>
                  <a:pt x="4039405" y="263938"/>
                  <a:pt x="4017141" y="463191"/>
                  <a:pt x="4022110" y="587962"/>
                </a:cubicBezTo>
                <a:cubicBezTo>
                  <a:pt x="4027079" y="712733"/>
                  <a:pt x="3941934" y="1017019"/>
                  <a:pt x="4022110" y="1269998"/>
                </a:cubicBezTo>
                <a:cubicBezTo>
                  <a:pt x="4102286" y="1522977"/>
                  <a:pt x="3995341" y="1684667"/>
                  <a:pt x="4022110" y="1904997"/>
                </a:cubicBezTo>
                <a:cubicBezTo>
                  <a:pt x="4048879" y="2125327"/>
                  <a:pt x="3970426" y="2243543"/>
                  <a:pt x="4022110" y="2539996"/>
                </a:cubicBezTo>
                <a:cubicBezTo>
                  <a:pt x="4073794" y="2836449"/>
                  <a:pt x="3959802" y="2890951"/>
                  <a:pt x="4022110" y="3127959"/>
                </a:cubicBezTo>
                <a:cubicBezTo>
                  <a:pt x="4084418" y="3364967"/>
                  <a:pt x="4012875" y="3474831"/>
                  <a:pt x="4022110" y="3574810"/>
                </a:cubicBezTo>
                <a:cubicBezTo>
                  <a:pt x="4031345" y="3674789"/>
                  <a:pt x="3907148" y="4429380"/>
                  <a:pt x="4022110" y="4703697"/>
                </a:cubicBezTo>
                <a:cubicBezTo>
                  <a:pt x="3833375" y="4754055"/>
                  <a:pt x="3699375" y="4692227"/>
                  <a:pt x="3447523" y="4703697"/>
                </a:cubicBezTo>
                <a:cubicBezTo>
                  <a:pt x="3195671" y="4715167"/>
                  <a:pt x="3099004" y="4672944"/>
                  <a:pt x="2792494" y="4703697"/>
                </a:cubicBezTo>
                <a:cubicBezTo>
                  <a:pt x="2485984" y="4734450"/>
                  <a:pt x="2449663" y="4646749"/>
                  <a:pt x="2137464" y="4703697"/>
                </a:cubicBezTo>
                <a:cubicBezTo>
                  <a:pt x="1825265" y="4760645"/>
                  <a:pt x="1765609" y="4628549"/>
                  <a:pt x="1482435" y="4703697"/>
                </a:cubicBezTo>
                <a:cubicBezTo>
                  <a:pt x="1199261" y="4778845"/>
                  <a:pt x="1127330" y="4697516"/>
                  <a:pt x="867627" y="4703697"/>
                </a:cubicBezTo>
                <a:cubicBezTo>
                  <a:pt x="607924" y="4709878"/>
                  <a:pt x="313719" y="4698133"/>
                  <a:pt x="0" y="4703697"/>
                </a:cubicBezTo>
                <a:cubicBezTo>
                  <a:pt x="-49505" y="4560567"/>
                  <a:pt x="56829" y="4323858"/>
                  <a:pt x="0" y="4162772"/>
                </a:cubicBezTo>
                <a:cubicBezTo>
                  <a:pt x="-56829" y="4001686"/>
                  <a:pt x="56519" y="3895796"/>
                  <a:pt x="0" y="3668884"/>
                </a:cubicBezTo>
                <a:cubicBezTo>
                  <a:pt x="-56519" y="3441972"/>
                  <a:pt x="62859" y="3245365"/>
                  <a:pt x="0" y="3127959"/>
                </a:cubicBezTo>
                <a:cubicBezTo>
                  <a:pt x="-62859" y="3010553"/>
                  <a:pt x="58823" y="2693137"/>
                  <a:pt x="0" y="2445922"/>
                </a:cubicBezTo>
                <a:cubicBezTo>
                  <a:pt x="-58823" y="2198707"/>
                  <a:pt x="12177" y="2015466"/>
                  <a:pt x="0" y="1857960"/>
                </a:cubicBezTo>
                <a:cubicBezTo>
                  <a:pt x="-12177" y="1700454"/>
                  <a:pt x="25269" y="1381082"/>
                  <a:pt x="0" y="1222961"/>
                </a:cubicBezTo>
                <a:cubicBezTo>
                  <a:pt x="-25269" y="1064840"/>
                  <a:pt x="12538" y="896682"/>
                  <a:pt x="0" y="729073"/>
                </a:cubicBezTo>
                <a:cubicBezTo>
                  <a:pt x="-12538" y="561464"/>
                  <a:pt x="46105" y="150518"/>
                  <a:pt x="0" y="0"/>
                </a:cubicBezTo>
                <a:close/>
              </a:path>
              <a:path w="4022110" h="4703697" stroke="0" extrusionOk="0">
                <a:moveTo>
                  <a:pt x="0" y="0"/>
                </a:moveTo>
                <a:cubicBezTo>
                  <a:pt x="188487" y="-49563"/>
                  <a:pt x="316243" y="48784"/>
                  <a:pt x="574587" y="0"/>
                </a:cubicBezTo>
                <a:cubicBezTo>
                  <a:pt x="832931" y="-48784"/>
                  <a:pt x="872308" y="18425"/>
                  <a:pt x="1068732" y="0"/>
                </a:cubicBezTo>
                <a:cubicBezTo>
                  <a:pt x="1265157" y="-18425"/>
                  <a:pt x="1543888" y="74494"/>
                  <a:pt x="1723761" y="0"/>
                </a:cubicBezTo>
                <a:cubicBezTo>
                  <a:pt x="1903634" y="-74494"/>
                  <a:pt x="2181592" y="58673"/>
                  <a:pt x="2298349" y="0"/>
                </a:cubicBezTo>
                <a:cubicBezTo>
                  <a:pt x="2415106" y="-58673"/>
                  <a:pt x="2695468" y="14577"/>
                  <a:pt x="2832715" y="0"/>
                </a:cubicBezTo>
                <a:cubicBezTo>
                  <a:pt x="2969962" y="-14577"/>
                  <a:pt x="3252896" y="9173"/>
                  <a:pt x="3487744" y="0"/>
                </a:cubicBezTo>
                <a:cubicBezTo>
                  <a:pt x="3722592" y="-9173"/>
                  <a:pt x="3892510" y="4163"/>
                  <a:pt x="4022110" y="0"/>
                </a:cubicBezTo>
                <a:cubicBezTo>
                  <a:pt x="4086262" y="110366"/>
                  <a:pt x="3972858" y="336293"/>
                  <a:pt x="4022110" y="540925"/>
                </a:cubicBezTo>
                <a:cubicBezTo>
                  <a:pt x="4071362" y="745558"/>
                  <a:pt x="3989603" y="801542"/>
                  <a:pt x="4022110" y="1034813"/>
                </a:cubicBezTo>
                <a:cubicBezTo>
                  <a:pt x="4054617" y="1268084"/>
                  <a:pt x="4009733" y="1514173"/>
                  <a:pt x="4022110" y="1716849"/>
                </a:cubicBezTo>
                <a:cubicBezTo>
                  <a:pt x="4034487" y="1919525"/>
                  <a:pt x="3993377" y="2110492"/>
                  <a:pt x="4022110" y="2210738"/>
                </a:cubicBezTo>
                <a:cubicBezTo>
                  <a:pt x="4050843" y="2310984"/>
                  <a:pt x="3970651" y="2542222"/>
                  <a:pt x="4022110" y="2798700"/>
                </a:cubicBezTo>
                <a:cubicBezTo>
                  <a:pt x="4073569" y="3055178"/>
                  <a:pt x="4001445" y="3054699"/>
                  <a:pt x="4022110" y="3292588"/>
                </a:cubicBezTo>
                <a:cubicBezTo>
                  <a:pt x="4042775" y="3530477"/>
                  <a:pt x="3992609" y="3780753"/>
                  <a:pt x="4022110" y="3974624"/>
                </a:cubicBezTo>
                <a:cubicBezTo>
                  <a:pt x="4051611" y="4168495"/>
                  <a:pt x="3997412" y="4417883"/>
                  <a:pt x="4022110" y="4703697"/>
                </a:cubicBezTo>
                <a:cubicBezTo>
                  <a:pt x="3759609" y="4735740"/>
                  <a:pt x="3638962" y="4649745"/>
                  <a:pt x="3407302" y="4703697"/>
                </a:cubicBezTo>
                <a:cubicBezTo>
                  <a:pt x="3175642" y="4757649"/>
                  <a:pt x="3093148" y="4668641"/>
                  <a:pt x="2872936" y="4703697"/>
                </a:cubicBezTo>
                <a:cubicBezTo>
                  <a:pt x="2652724" y="4738753"/>
                  <a:pt x="2520970" y="4693775"/>
                  <a:pt x="2217906" y="4703697"/>
                </a:cubicBezTo>
                <a:cubicBezTo>
                  <a:pt x="1914842" y="4713619"/>
                  <a:pt x="1835332" y="4672689"/>
                  <a:pt x="1723761" y="4703697"/>
                </a:cubicBezTo>
                <a:cubicBezTo>
                  <a:pt x="1612190" y="4734705"/>
                  <a:pt x="1241475" y="4686501"/>
                  <a:pt x="1108953" y="4703697"/>
                </a:cubicBezTo>
                <a:cubicBezTo>
                  <a:pt x="976431" y="4720893"/>
                  <a:pt x="751563" y="4695498"/>
                  <a:pt x="655029" y="4703697"/>
                </a:cubicBezTo>
                <a:cubicBezTo>
                  <a:pt x="558495" y="4711896"/>
                  <a:pt x="315491" y="4645380"/>
                  <a:pt x="0" y="4703697"/>
                </a:cubicBezTo>
                <a:cubicBezTo>
                  <a:pt x="-50350" y="4402992"/>
                  <a:pt x="42322" y="4209573"/>
                  <a:pt x="0" y="4021661"/>
                </a:cubicBezTo>
                <a:cubicBezTo>
                  <a:pt x="-42322" y="3833749"/>
                  <a:pt x="6509" y="3565425"/>
                  <a:pt x="0" y="3386662"/>
                </a:cubicBezTo>
                <a:cubicBezTo>
                  <a:pt x="-6509" y="3207899"/>
                  <a:pt x="60081" y="2983509"/>
                  <a:pt x="0" y="2751663"/>
                </a:cubicBezTo>
                <a:cubicBezTo>
                  <a:pt x="-60081" y="2519817"/>
                  <a:pt x="26270" y="2290292"/>
                  <a:pt x="0" y="2163701"/>
                </a:cubicBezTo>
                <a:cubicBezTo>
                  <a:pt x="-26270" y="2037110"/>
                  <a:pt x="51682" y="1806233"/>
                  <a:pt x="0" y="1481665"/>
                </a:cubicBezTo>
                <a:cubicBezTo>
                  <a:pt x="-51682" y="1157097"/>
                  <a:pt x="11730" y="1014746"/>
                  <a:pt x="0" y="893702"/>
                </a:cubicBezTo>
                <a:cubicBezTo>
                  <a:pt x="-11730" y="772658"/>
                  <a:pt x="33714" y="186006"/>
                  <a:pt x="0" y="0"/>
                </a:cubicBezTo>
                <a:close/>
              </a:path>
            </a:pathLst>
          </a:custGeom>
          <a:ln>
            <a:noFill/>
            <a:extLst>
              <a:ext uri="{C807C97D-BFC1-408E-A445-0C87EB9F89A2}">
                <ask:lineSketchStyleProps xmlns:ask="http://schemas.microsoft.com/office/drawing/2018/sketchyshapes" sd="125283210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024982-E355-4DFB-BEC0-D1B1481F83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le 2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altLang="en-US" sz="3600" dirty="0"/>
              <a:t>Symptomatology Matrix Review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AC7B7-21E4-4A24-8454-EDD736C8CE4C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marL="227013" lvl="1" indent="-225425"/>
            <a:r>
              <a:rPr lang="fr-FR" dirty="0"/>
              <a:t>CNS </a:t>
            </a:r>
            <a:r>
              <a:rPr lang="fr-FR" dirty="0" err="1"/>
              <a:t>Depressants</a:t>
            </a:r>
            <a:endParaRPr lang="fr-FR" dirty="0"/>
          </a:p>
          <a:p>
            <a:pPr marL="227013" lvl="1" indent="-225425"/>
            <a:r>
              <a:rPr lang="fr-FR" dirty="0"/>
              <a:t>CNS Stimulants</a:t>
            </a:r>
          </a:p>
          <a:p>
            <a:pPr marL="227013" lvl="1" indent="-225425"/>
            <a:r>
              <a:rPr lang="fr-FR" dirty="0" err="1"/>
              <a:t>Hallucinogens</a:t>
            </a:r>
            <a:endParaRPr lang="fr-FR" dirty="0"/>
          </a:p>
          <a:p>
            <a:pPr marL="227013" lvl="1" indent="-225425"/>
            <a:r>
              <a:rPr lang="fr-FR" dirty="0"/>
              <a:t>Dissociative </a:t>
            </a:r>
            <a:r>
              <a:rPr lang="fr-FR" dirty="0" err="1"/>
              <a:t>Anesthetics</a:t>
            </a:r>
            <a:endParaRPr lang="fr-FR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74EFB-1C5B-4F96-AFB1-769F8F4E9EE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27013" lvl="1" indent="-227013"/>
            <a:r>
              <a:rPr lang="en-US" dirty="0"/>
              <a:t>Narcotic Analgesics</a:t>
            </a:r>
          </a:p>
          <a:p>
            <a:pPr marL="227013" lvl="1" indent="-227013"/>
            <a:r>
              <a:rPr lang="en-US" dirty="0"/>
              <a:t>Inhalants</a:t>
            </a:r>
          </a:p>
          <a:p>
            <a:pPr marL="227013" lvl="1" indent="-227013"/>
            <a:r>
              <a:rPr lang="en-US" dirty="0"/>
              <a:t>Cannabis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1D3358-2330-480F-A035-4A6B8F88E7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63934" y="1986796"/>
            <a:ext cx="3009900" cy="3784600"/>
          </a:xfrm>
          <a:prstGeom prst="rect">
            <a:avLst/>
          </a:prstGeom>
          <a:solidFill>
            <a:srgbClr val="EDF2F7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Knowledge Examination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3063934" y="1929157"/>
            <a:ext cx="3009900" cy="3784600"/>
          </a:xfrm>
          <a:prstGeom prst="rect">
            <a:avLst/>
          </a:prstGeom>
          <a:solidFill>
            <a:srgbClr val="EDF2F7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70334" y="3380621"/>
            <a:ext cx="19177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latin typeface="+mj-lt"/>
              </a:rPr>
              <a:t>Post-Test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6A96B6-6D20-469E-A48E-13F3A5E3F5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10428" y="2033290"/>
            <a:ext cx="3009900" cy="3784600"/>
          </a:xfrm>
          <a:prstGeom prst="rect">
            <a:avLst/>
          </a:prstGeom>
          <a:solidFill>
            <a:srgbClr val="EDF2F7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/>
              <a:t>Critique</a:t>
            </a:r>
          </a:p>
        </p:txBody>
      </p:sp>
      <p:sp>
        <p:nvSpPr>
          <p:cNvPr id="5" name="Rectangle 4"/>
          <p:cNvSpPr/>
          <p:nvPr/>
        </p:nvSpPr>
        <p:spPr>
          <a:xfrm>
            <a:off x="2996128" y="1944390"/>
            <a:ext cx="3009900" cy="3784600"/>
          </a:xfrm>
          <a:prstGeom prst="rect">
            <a:avLst/>
          </a:prstGeom>
          <a:solidFill>
            <a:srgbClr val="EDF2F7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80328" y="2922290"/>
            <a:ext cx="19177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latin typeface="+mj-lt"/>
              </a:rPr>
              <a:t>Critique Form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ED6886-1815-4094-AFB1-36AC598370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999280"/>
            <a:ext cx="8248650" cy="4396757"/>
          </a:xfrm>
        </p:spPr>
        <p:txBody>
          <a:bodyPr/>
          <a:lstStyle/>
          <a:p>
            <a:pPr marL="457200" lvl="1" indent="-457200">
              <a:spcBef>
                <a:spcPts val="1200"/>
              </a:spcBef>
              <a:buFont typeface="+mj-lt"/>
              <a:buAutoNum type="arabicPeriod"/>
              <a:tabLst>
                <a:tab pos="347663" algn="l"/>
              </a:tabLst>
              <a:defRPr/>
            </a:pPr>
            <a:r>
              <a:rPr lang="en-US" sz="2600" b="1" dirty="0"/>
              <a:t>Phase I </a:t>
            </a:r>
            <a:r>
              <a:rPr lang="en-US" sz="2600" dirty="0"/>
              <a:t>– Two-day (16-hour) Pre-School</a:t>
            </a:r>
          </a:p>
          <a:p>
            <a:pPr marL="457200" lvl="1" indent="-457200">
              <a:spcBef>
                <a:spcPts val="1200"/>
              </a:spcBef>
              <a:buFont typeface="+mj-lt"/>
              <a:buAutoNum type="arabicPeriod"/>
              <a:tabLst>
                <a:tab pos="347663" algn="l"/>
              </a:tabLst>
              <a:defRPr/>
            </a:pPr>
            <a:r>
              <a:rPr lang="en-US" sz="2600" b="1" dirty="0"/>
              <a:t>Phase II </a:t>
            </a:r>
            <a:r>
              <a:rPr lang="en-US" sz="2600" dirty="0"/>
              <a:t>– 7-day (56-hour) DRE School</a:t>
            </a:r>
          </a:p>
          <a:p>
            <a:pPr marL="457200" lvl="1" indent="-457200">
              <a:spcBef>
                <a:spcPts val="1200"/>
              </a:spcBef>
              <a:buFont typeface="+mj-lt"/>
              <a:buAutoNum type="arabicPeriod"/>
              <a:tabLst>
                <a:tab pos="347663" algn="l"/>
              </a:tabLst>
              <a:defRPr/>
            </a:pPr>
            <a:r>
              <a:rPr lang="en-US" sz="2600" b="1" dirty="0"/>
              <a:t>Phase III </a:t>
            </a:r>
            <a:r>
              <a:rPr lang="en-US" sz="2600" dirty="0"/>
              <a:t>– Field Certifications</a:t>
            </a:r>
          </a:p>
        </p:txBody>
      </p:sp>
      <p:sp>
        <p:nvSpPr>
          <p:cNvPr id="12291" name="Title 2"/>
          <p:cNvSpPr>
            <a:spLocks noGrp="1"/>
          </p:cNvSpPr>
          <p:nvPr>
            <p:ph type="title"/>
          </p:nvPr>
        </p:nvSpPr>
        <p:spPr>
          <a:xfrm>
            <a:off x="304800" y="526942"/>
            <a:ext cx="8534400" cy="110038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DEC Program Training Phases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EE6839-3FE6-484E-B6C6-2BBE96182D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04800" y="424914"/>
            <a:ext cx="8534400" cy="762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Field Evaluations Requirements</a:t>
            </a:r>
          </a:p>
        </p:txBody>
      </p:sp>
      <p:pic>
        <p:nvPicPr>
          <p:cNvPr id="22530" name="Picture 2" descr="https://lh6.googleusercontent.com/hKHyuFQt13yITPUF60IGCdKt5gTsH4fiD883UYI2n8eKwK6tp3fxvbRi4DMQb82e1L-ZK4499C0vL_W16Nhy_o3viAKylwMUzQ5BLyIj1HRYiV-xgR8dRUIuVK0b0e9bG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85158"/>
            <a:ext cx="59436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39B01D-841B-4613-ABC9-3EAAB3D25D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</a:t>
            </a:r>
            <a:fld id="{DA88165B-7D3D-4EA8-A6DB-F48E3CEFC56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96288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17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4C92A3A9-4AA7-4834-BB78-575915C35000}"/>
</file>

<file path=customXml/itemProps2.xml><?xml version="1.0" encoding="utf-8"?>
<ds:datastoreItem xmlns:ds="http://schemas.openxmlformats.org/officeDocument/2006/customXml" ds:itemID="{490E69D2-7C87-49BB-8F1C-03876EC3050D}"/>
</file>

<file path=customXml/itemProps3.xml><?xml version="1.0" encoding="utf-8"?>
<ds:datastoreItem xmlns:ds="http://schemas.openxmlformats.org/officeDocument/2006/customXml" ds:itemID="{784424E4-1512-4EEB-8100-6F0C8624B5A6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41849</TotalTime>
  <Words>609</Words>
  <Application>Microsoft Office PowerPoint</Application>
  <PresentationFormat>On-screen Show (4:3)</PresentationFormat>
  <Paragraphs>177</Paragraphs>
  <Slides>17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Arial Black</vt:lpstr>
      <vt:lpstr>Arial Narrow</vt:lpstr>
      <vt:lpstr>Book Antiqua</vt:lpstr>
      <vt:lpstr>Calibri</vt:lpstr>
      <vt:lpstr>Lato Black</vt:lpstr>
      <vt:lpstr>Lato Light</vt:lpstr>
      <vt:lpstr>Times New Roman</vt:lpstr>
      <vt:lpstr>Trebuchet MS</vt:lpstr>
      <vt:lpstr>Wingdings 2</vt:lpstr>
      <vt:lpstr>DRE</vt:lpstr>
      <vt:lpstr>Picture</vt:lpstr>
      <vt:lpstr>Session 30 </vt:lpstr>
      <vt:lpstr>Learning Objectives</vt:lpstr>
      <vt:lpstr>The Seven Categories of Drugs</vt:lpstr>
      <vt:lpstr>Drug Influence Evaluation </vt:lpstr>
      <vt:lpstr>Symptomatology Matrix Review </vt:lpstr>
      <vt:lpstr>Knowledge Examination</vt:lpstr>
      <vt:lpstr>Critique</vt:lpstr>
      <vt:lpstr>DEC Program Training Phases</vt:lpstr>
      <vt:lpstr>Field Evaluations Requirements</vt:lpstr>
      <vt:lpstr>Field Certifications</vt:lpstr>
      <vt:lpstr>Rolling Log</vt:lpstr>
      <vt:lpstr>Certification Knowledge Examination</vt:lpstr>
      <vt:lpstr>Certification Knowledge Examination</vt:lpstr>
      <vt:lpstr>IACP Certification Progress Log</vt:lpstr>
      <vt:lpstr>Maintaining Proficiency</vt:lpstr>
      <vt:lpstr>Questions?</vt:lpstr>
      <vt:lpstr>PowerPoint Presentation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Ziegler, Amy (TSI)</cp:lastModifiedBy>
  <cp:revision>983</cp:revision>
  <cp:lastPrinted>2013-11-20T14:46:01Z</cp:lastPrinted>
  <dcterms:created xsi:type="dcterms:W3CDTF">2005-12-09T17:41:03Z</dcterms:created>
  <dcterms:modified xsi:type="dcterms:W3CDTF">2022-09-21T16:59:09Z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