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0"/>
  </p:notesMasterIdLst>
  <p:handoutMasterIdLst>
    <p:handoutMasterId r:id="rId11"/>
  </p:handoutMasterIdLst>
  <p:sldIdLst>
    <p:sldId id="568" r:id="rId2"/>
    <p:sldId id="569" r:id="rId3"/>
    <p:sldId id="570" r:id="rId4"/>
    <p:sldId id="571" r:id="rId5"/>
    <p:sldId id="576" r:id="rId6"/>
    <p:sldId id="577" r:id="rId7"/>
    <p:sldId id="578" r:id="rId8"/>
    <p:sldId id="585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938D54-E921-A849-9CA3-B11A5354403A}" v="6" dt="2023-01-26T18:17:51.047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5" autoAdjust="0"/>
    <p:restoredTop sz="95918" autoAdjust="0"/>
  </p:normalViewPr>
  <p:slideViewPr>
    <p:cSldViewPr snapToGrid="0">
      <p:cViewPr varScale="1">
        <p:scale>
          <a:sx n="123" d="100"/>
          <a:sy n="123" d="100"/>
        </p:scale>
        <p:origin x="1488" y="176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le Clark" userId="8386f11d-aac6-4cfc-9b3b-2b64aed7b16f" providerId="ADAL" clId="{65938D54-E921-A849-9CA3-B11A5354403A}"/>
    <pc:docChg chg="modSld">
      <pc:chgData name="Kyle Clark" userId="8386f11d-aac6-4cfc-9b3b-2b64aed7b16f" providerId="ADAL" clId="{65938D54-E921-A849-9CA3-B11A5354403A}" dt="2023-01-26T18:19:24.583" v="10" actId="20577"/>
      <pc:docMkLst>
        <pc:docMk/>
      </pc:docMkLst>
      <pc:sldChg chg="modSp">
        <pc:chgData name="Kyle Clark" userId="8386f11d-aac6-4cfc-9b3b-2b64aed7b16f" providerId="ADAL" clId="{65938D54-E921-A849-9CA3-B11A5354403A}" dt="2023-01-26T18:17:51.047" v="5" actId="6549"/>
        <pc:sldMkLst>
          <pc:docMk/>
          <pc:sldMk cId="1002401808" sldId="569"/>
        </pc:sldMkLst>
        <pc:spChg chg="mod">
          <ac:chgData name="Kyle Clark" userId="8386f11d-aac6-4cfc-9b3b-2b64aed7b16f" providerId="ADAL" clId="{65938D54-E921-A849-9CA3-B11A5354403A}" dt="2023-01-26T18:17:51.047" v="5" actId="6549"/>
          <ac:spMkLst>
            <pc:docMk/>
            <pc:sldMk cId="1002401808" sldId="569"/>
            <ac:spMk id="5" creationId="{00000000-0000-0000-0000-000000000000}"/>
          </ac:spMkLst>
        </pc:spChg>
      </pc:sldChg>
      <pc:sldChg chg="modSp mod">
        <pc:chgData name="Kyle Clark" userId="8386f11d-aac6-4cfc-9b3b-2b64aed7b16f" providerId="ADAL" clId="{65938D54-E921-A849-9CA3-B11A5354403A}" dt="2023-01-26T18:19:24.583" v="10" actId="20577"/>
        <pc:sldMkLst>
          <pc:docMk/>
          <pc:sldMk cId="2277933937" sldId="570"/>
        </pc:sldMkLst>
        <pc:spChg chg="mod">
          <ac:chgData name="Kyle Clark" userId="8386f11d-aac6-4cfc-9b3b-2b64aed7b16f" providerId="ADAL" clId="{65938D54-E921-A849-9CA3-B11A5354403A}" dt="2023-01-26T18:19:24.583" v="10" actId="20577"/>
          <ac:spMkLst>
            <pc:docMk/>
            <pc:sldMk cId="2277933937" sldId="570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501008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altLang="en-US" b="1" i="1" baseline="0" dirty="0">
              <a:latin typeface="+mn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678492"/>
              </p:ext>
            </p:extLst>
          </p:nvPr>
        </p:nvGraphicFramePr>
        <p:xfrm>
          <a:off x="250521" y="4651340"/>
          <a:ext cx="6864262" cy="43069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9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457">
                  <a:extLst>
                    <a:ext uri="{9D8B030D-6E8A-4147-A177-3AD203B41FA5}">
                      <a16:colId xmlns:a16="http://schemas.microsoft.com/office/drawing/2014/main" val="1643617698"/>
                    </a:ext>
                  </a:extLst>
                </a:gridCol>
                <a:gridCol w="6889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3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38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2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7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0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16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1384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MAJOR</a:t>
                      </a:r>
                    </a:p>
                    <a:p>
                      <a:pPr algn="ctr"/>
                      <a:r>
                        <a:rPr lang="en-US" sz="1200" b="1" dirty="0"/>
                        <a:t>INDICATORS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POSS</a:t>
                      </a:r>
                    </a:p>
                    <a:p>
                      <a:pPr algn="ctr"/>
                      <a:r>
                        <a:rPr lang="en-US" sz="1200" b="1" dirty="0"/>
                        <a:t>EFFECTS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CNS </a:t>
                      </a:r>
                    </a:p>
                    <a:p>
                      <a:pPr algn="ctr"/>
                      <a:r>
                        <a:rPr lang="en-US" sz="1200" b="1" dirty="0"/>
                        <a:t>DEPRESS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CNS </a:t>
                      </a:r>
                    </a:p>
                    <a:p>
                      <a:pPr algn="ctr"/>
                      <a:r>
                        <a:rPr lang="en-US" sz="1200" b="1" dirty="0"/>
                        <a:t>STIM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HALLUC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DISS</a:t>
                      </a:r>
                    </a:p>
                    <a:p>
                      <a:pPr algn="ctr"/>
                      <a:r>
                        <a:rPr lang="en-US" sz="1200" b="1" dirty="0"/>
                        <a:t>ANESTHETIC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NARC </a:t>
                      </a:r>
                    </a:p>
                    <a:p>
                      <a:pPr algn="ctr"/>
                      <a:r>
                        <a:rPr lang="en-US" sz="1200" b="1" dirty="0"/>
                        <a:t>ANALGESIC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INHALANT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CANNABIS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1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HGN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1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VGN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9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LOC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71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PUPIL SIZE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23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REACTION TO LIGHT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716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PULSE RATE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23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BLOO</a:t>
                      </a:r>
                      <a:r>
                        <a:rPr lang="en-US" sz="1200" b="1" baseline="0" dirty="0"/>
                        <a:t>D PRESSURE</a:t>
                      </a:r>
                      <a:endParaRPr lang="en-US" sz="1200" b="1" dirty="0"/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384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BODY</a:t>
                      </a:r>
                    </a:p>
                    <a:p>
                      <a:pPr algn="ctr"/>
                      <a:r>
                        <a:rPr lang="en-US" sz="1200" b="1" dirty="0"/>
                        <a:t>TEMPERATURE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23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MUSCLE TONE</a:t>
                      </a:r>
                    </a:p>
                  </a:txBody>
                  <a:tcPr marL="19507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19507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1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73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49917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2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74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2" y="3116455"/>
            <a:ext cx="6486644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3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34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4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254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49917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5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145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499170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6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23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2" y="3116455"/>
            <a:ext cx="6486644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7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90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13360" y="3116455"/>
            <a:ext cx="651169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Overview of Signs and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22</a:t>
            </a:r>
          </a:p>
          <a:p>
            <a:pPr>
              <a:defRPr/>
            </a:pPr>
            <a:r>
              <a:rPr lang="en-US"/>
              <a:t>Page </a:t>
            </a:r>
            <a:fld id="{101BE019-55B5-4A57-85F8-5DD3E7F42520}" type="slidenum">
              <a:rPr lang="en-US" smtClean="0"/>
              <a:pPr>
                <a:defRPr/>
              </a:pPr>
              <a:t>8</a:t>
            </a:fld>
            <a:r>
              <a:rPr lang="en-US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242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8337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22: Overview of Signs and Symptoms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.xml"/><Relationship Id="rId6" Type="http://schemas.openxmlformats.org/officeDocument/2006/relationships/image" Target="../media/image8.jpeg"/><Relationship Id="rId5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244600" y="1838421"/>
            <a:ext cx="3556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56AC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003D7D"/>
                </a:solidFill>
                <a:latin typeface="Arial" charset="0"/>
              </a:defRPr>
            </a:lvl9pPr>
          </a:lstStyle>
          <a:p>
            <a:pPr algn="r"/>
            <a:r>
              <a:rPr lang="en-US" altLang="en-US" kern="0" dirty="0"/>
              <a:t>Session 22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168275" y="2838450"/>
            <a:ext cx="4718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Overview of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Signs and Symptoms</a:t>
            </a:r>
          </a:p>
        </p:txBody>
      </p:sp>
      <p:pic>
        <p:nvPicPr>
          <p:cNvPr id="7" name="Picture 4" descr="bala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8" t="4601" r="31000" b="3799"/>
          <a:stretch>
            <a:fillRect/>
          </a:stretch>
        </p:blipFill>
        <p:spPr bwMode="auto">
          <a:xfrm>
            <a:off x="5276850" y="1119188"/>
            <a:ext cx="2376488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FAACD24-8C5E-4E5F-8BB7-C08101A07337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ABA4DB25-8482-41F8-BBEE-C19803CB66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6399505-7998-4FF1-A55F-B458407F7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B387A36-2160-4F0D-82C9-21D329AB0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767047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Describe possible effects that may be observed in each indicator of drug impairment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Identify effects most likely to be observed with subjects under the influence of each drug category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/>
              <a:t>2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240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28015" y="478300"/>
            <a:ext cx="8841359" cy="1195754"/>
          </a:xfrm>
        </p:spPr>
        <p:txBody>
          <a:bodyPr/>
          <a:lstStyle/>
          <a:p>
            <a:r>
              <a:rPr lang="en-US" altLang="en-US" dirty="0">
                <a:ea typeface="Calibri" pitchFamily="34" charset="0"/>
                <a:cs typeface="Arial" charset="0"/>
              </a:rPr>
              <a:t>Major Indicators of </a:t>
            </a:r>
            <a:br>
              <a:rPr lang="en-US" altLang="en-US" sz="2600" b="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en-US" altLang="en-US" dirty="0">
                <a:ea typeface="Calibri" pitchFamily="34" charset="0"/>
                <a:cs typeface="Arial" charset="0"/>
              </a:rPr>
              <a:t>Drug Impairment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F394B6-BFC1-417F-BCB3-A247DB39D6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84" y="1856609"/>
            <a:ext cx="2703304" cy="1793722"/>
          </a:xfrm>
          <a:prstGeom prst="rect">
            <a:avLst/>
          </a:prstGeom>
        </p:spPr>
      </p:pic>
      <p:pic>
        <p:nvPicPr>
          <p:cNvPr id="4" name="Picture 2" descr="C:\Users\Pam.Mccaskill\AppData\Local\Microsoft\Windows\Temporary Internet Files\Content.IE5\U41L2X2S\crosseyed[1].jpg">
            <a:extLst>
              <a:ext uri="{FF2B5EF4-FFF2-40B4-BE49-F238E27FC236}">
                <a16:creationId xmlns:a16="http://schemas.microsoft.com/office/drawing/2014/main" id="{7DCD708E-762C-4333-BA20-A413DCAB0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8" y="4136988"/>
            <a:ext cx="1900663" cy="206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am.Mccaskill\AppData\Local\Microsoft\Windows\Temporary Internet Files\Content.IE5\O9W0042Y\TCM_diagnosis[1].jpg">
            <a:extLst>
              <a:ext uri="{FF2B5EF4-FFF2-40B4-BE49-F238E27FC236}">
                <a16:creationId xmlns:a16="http://schemas.microsoft.com/office/drawing/2014/main" id="{6775F998-B9FF-458F-915C-7D6CC6DE1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555" y="2940498"/>
            <a:ext cx="1892887" cy="14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Pam.Mccaskill\AppData\Local\Microsoft\Windows\Temporary Internet Files\Content.IE5\F2DFTLSH\hoher-blutdruck-gesunde-ernährung-diät[1].jpg">
            <a:extLst>
              <a:ext uri="{FF2B5EF4-FFF2-40B4-BE49-F238E27FC236}">
                <a16:creationId xmlns:a16="http://schemas.microsoft.com/office/drawing/2014/main" id="{C94A9CA3-DB87-4546-82FE-B997EBFB5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913" y="1600320"/>
            <a:ext cx="2813146" cy="188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Pam.Mccaskill\AppData\Local\Microsoft\Windows\Temporary Internet Files\Content.IE5\8C2SNN6R\taking-temperature[1].jpg">
            <a:extLst>
              <a:ext uri="{FF2B5EF4-FFF2-40B4-BE49-F238E27FC236}">
                <a16:creationId xmlns:a16="http://schemas.microsoft.com/office/drawing/2014/main" id="{97D9F55E-A6C4-4297-B881-D05CE52BF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310" y="4136988"/>
            <a:ext cx="2217982" cy="148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lh3.googleusercontent.com/sFy2D9NgtofZlapndbMTSdJgyvCwoMxdKAOBFrIzaHnjN0uN0NZ0Ya4KYVqrs1IfxH57M42H99kcWDAbSpGLQyVQqRXUeCCuKDYYuGeilIt0HCvveVn1nnu4-JhS0RlDPA">
            <a:extLst>
              <a:ext uri="{FF2B5EF4-FFF2-40B4-BE49-F238E27FC236}">
                <a16:creationId xmlns:a16="http://schemas.microsoft.com/office/drawing/2014/main" id="{44AAEA44-F62C-4851-A33C-025C9AAA6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26" y="4877141"/>
            <a:ext cx="2813147" cy="148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>
                <a:defRPr/>
              </a:pPr>
              <a:t>3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7933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506185" y="533399"/>
            <a:ext cx="8196944" cy="1144429"/>
          </a:xfrm>
        </p:spPr>
        <p:txBody>
          <a:bodyPr>
            <a:normAutofit fontScale="90000"/>
          </a:bodyPr>
          <a:lstStyle/>
          <a:p>
            <a:br>
              <a:rPr lang="en-US" altLang="en-US" dirty="0"/>
            </a:br>
            <a:r>
              <a:rPr lang="en-US" altLang="en-US" dirty="0">
                <a:ea typeface="Calibri" pitchFamily="34" charset="0"/>
                <a:cs typeface="Arial" charset="0"/>
              </a:rPr>
              <a:t>Eye Signs</a:t>
            </a:r>
            <a:br>
              <a:rPr lang="en-US" altLang="en-US" dirty="0">
                <a:ea typeface="Calibri" pitchFamily="34" charset="0"/>
                <a:cs typeface="Arial" charset="0"/>
              </a:rPr>
            </a:b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1" y="1574005"/>
            <a:ext cx="3101258" cy="2057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813" y="1587072"/>
            <a:ext cx="2726278" cy="2044709"/>
          </a:xfrm>
          <a:prstGeom prst="rect">
            <a:avLst/>
          </a:prstGeom>
        </p:spPr>
      </p:pic>
      <p:pic>
        <p:nvPicPr>
          <p:cNvPr id="9" name="Picture 2" descr="C:\Users\Pam.Mccaskill\AppData\Local\Microsoft\Windows\Temporary Internet Files\Content.IE5\U41L2X2S\crosseyed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785" y="1587072"/>
            <a:ext cx="1900663" cy="206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Pam.Mccaskill\AppData\Local\Microsoft\Windows\Temporary Internet Files\Content.IE5\MZV7RO0R\4615010050_501cd07bcc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1" y="3760713"/>
            <a:ext cx="2358243" cy="231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Pam.Mccaskill\AppData\Local\Microsoft\Windows\Temporary Internet Files\Content.IE5\F2DFTLSH\DSC_2331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96" y="3770192"/>
            <a:ext cx="3460652" cy="229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Pam.Mccaskill\AppData\Local\Microsoft\Windows\Temporary Internet Files\Content.IE5\F2DFTLSH\300px-Mydriase_prononcée_2006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338" y="4072692"/>
            <a:ext cx="2376224" cy="168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>
                <a:defRPr/>
              </a:pPr>
              <a:t>4</a:t>
            </a:fld>
            <a:endParaRPr lang="en-US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254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10838" y="533399"/>
            <a:ext cx="8237539" cy="1228173"/>
          </a:xfrm>
        </p:spPr>
        <p:txBody>
          <a:bodyPr>
            <a:normAutofit fontScale="90000"/>
          </a:bodyPr>
          <a:lstStyle/>
          <a:p>
            <a:br>
              <a:rPr lang="en-US" altLang="en-US" dirty="0"/>
            </a:br>
            <a:r>
              <a:rPr lang="en-US" altLang="en-US" dirty="0">
                <a:ea typeface="Calibri" pitchFamily="34" charset="0"/>
                <a:cs typeface="Arial" charset="0"/>
              </a:rPr>
              <a:t>Vital Signs</a:t>
            </a:r>
            <a:br>
              <a:rPr lang="en-US" altLang="en-US" dirty="0">
                <a:ea typeface="Calibri" pitchFamily="34" charset="0"/>
                <a:cs typeface="Arial" charset="0"/>
              </a:rPr>
            </a:br>
            <a:endParaRPr lang="en-US" alt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"/>
          </p:nvPr>
        </p:nvSpPr>
        <p:spPr>
          <a:xfrm>
            <a:off x="410838" y="1807165"/>
            <a:ext cx="8237539" cy="3160123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r>
              <a:rPr lang="en-US" b="1" dirty="0">
                <a:ea typeface="Calibri" pitchFamily="34" charset="0"/>
                <a:cs typeface="Arial" charset="0"/>
              </a:rPr>
              <a:t>Pulse Rate, or Blood Pressure, or Body Temperature could be:</a:t>
            </a:r>
          </a:p>
          <a:p>
            <a:pPr marL="5143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Normal</a:t>
            </a:r>
          </a:p>
          <a:p>
            <a:pPr marL="5143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Up</a:t>
            </a:r>
          </a:p>
          <a:p>
            <a:pPr marL="514350" indent="-285750">
              <a:spcBef>
                <a:spcPts val="120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Down</a:t>
            </a:r>
          </a:p>
          <a:p>
            <a:pPr marL="0" indent="0"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endParaRPr lang="en-US" dirty="0">
              <a:solidFill>
                <a:srgbClr val="002060"/>
              </a:solidFill>
              <a:ea typeface="Calibri" pitchFamily="34" charset="0"/>
              <a:cs typeface="Arial" charset="0"/>
            </a:endParaRPr>
          </a:p>
          <a:p>
            <a:pPr marL="0" indent="0"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Pam.Mccaskill\AppData\Local\Microsoft\Windows\Temporary Internet Files\Content.IE5\O9W0042Y\TCM_diagnosis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971" y="2919632"/>
            <a:ext cx="1892887" cy="14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am.Mccaskill\AppData\Local\Microsoft\Windows\Temporary Internet Files\Content.IE5\F2DFTLSH\hoher-blutdruck-gesunde-ernährung-diät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805" y="3398902"/>
            <a:ext cx="2813146" cy="188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Pam.Mccaskill\AppData\Local\Microsoft\Windows\Temporary Internet Files\Content.IE5\8C2SNN6R\taking-temperature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971" y="4851062"/>
            <a:ext cx="1840206" cy="122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>
                <a:defRPr/>
              </a:pPr>
              <a:t>5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609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78302" y="533399"/>
            <a:ext cx="8167780" cy="1224475"/>
          </a:xfrm>
        </p:spPr>
        <p:txBody>
          <a:bodyPr>
            <a:normAutofit fontScale="90000"/>
          </a:bodyPr>
          <a:lstStyle/>
          <a:p>
            <a:br>
              <a:rPr lang="en-US" altLang="en-US" dirty="0"/>
            </a:br>
            <a:r>
              <a:rPr lang="en-US" altLang="en-US" dirty="0">
                <a:ea typeface="Calibri" pitchFamily="34" charset="0"/>
                <a:cs typeface="Arial" charset="0"/>
              </a:rPr>
              <a:t>Muscle Tone</a:t>
            </a:r>
            <a:br>
              <a:rPr lang="en-US" altLang="en-US" dirty="0">
                <a:ea typeface="Calibri" pitchFamily="34" charset="0"/>
                <a:cs typeface="Arial" charset="0"/>
              </a:rPr>
            </a:br>
            <a:endParaRPr lang="en-US" alt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sz="quarter" idx="1"/>
          </p:nvPr>
        </p:nvSpPr>
        <p:spPr>
          <a:xfrm>
            <a:off x="478302" y="1809107"/>
            <a:ext cx="8167780" cy="3041027"/>
          </a:xfrm>
        </p:spPr>
        <p:txBody>
          <a:bodyPr/>
          <a:lstStyle/>
          <a:p>
            <a:pPr marL="514350" indent="-285750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Normal</a:t>
            </a:r>
          </a:p>
          <a:p>
            <a:pPr marL="514350" indent="-285750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Flaccid</a:t>
            </a:r>
          </a:p>
          <a:p>
            <a:pPr marL="514350" indent="-285750"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en-US" dirty="0">
                <a:ea typeface="Calibri" pitchFamily="34" charset="0"/>
                <a:cs typeface="Arial" charset="0"/>
              </a:rPr>
              <a:t>Rigid</a:t>
            </a:r>
          </a:p>
        </p:txBody>
      </p:sp>
      <p:pic>
        <p:nvPicPr>
          <p:cNvPr id="1026" name="Picture 2" descr="https://lh3.googleusercontent.com/sFy2D9NgtofZlapndbMTSdJgyvCwoMxdKAOBFrIzaHnjN0uN0NZ0Ya4KYVqrs1IfxH57M42H99kcWDAbSpGLQyVQqRXUeCCuKDYYuGeilIt0HCvveVn1nnu4-JhS0RlDP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75" y="2877816"/>
            <a:ext cx="472440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>
                <a:defRPr/>
              </a:pPr>
              <a:t>6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25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D6CB69E-3F51-4F60-BCC2-F4350D2E5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669524"/>
              </p:ext>
            </p:extLst>
          </p:nvPr>
        </p:nvGraphicFramePr>
        <p:xfrm>
          <a:off x="265078" y="507313"/>
          <a:ext cx="8613843" cy="583355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6504">
                  <a:extLst>
                    <a:ext uri="{9D8B030D-6E8A-4147-A177-3AD203B41FA5}">
                      <a16:colId xmlns:a16="http://schemas.microsoft.com/office/drawing/2014/main" val="1890493118"/>
                    </a:ext>
                  </a:extLst>
                </a:gridCol>
                <a:gridCol w="980318">
                  <a:extLst>
                    <a:ext uri="{9D8B030D-6E8A-4147-A177-3AD203B41FA5}">
                      <a16:colId xmlns:a16="http://schemas.microsoft.com/office/drawing/2014/main" val="1224866479"/>
                    </a:ext>
                  </a:extLst>
                </a:gridCol>
                <a:gridCol w="795901">
                  <a:extLst>
                    <a:ext uri="{9D8B030D-6E8A-4147-A177-3AD203B41FA5}">
                      <a16:colId xmlns:a16="http://schemas.microsoft.com/office/drawing/2014/main" val="3264199174"/>
                    </a:ext>
                  </a:extLst>
                </a:gridCol>
                <a:gridCol w="854138">
                  <a:extLst>
                    <a:ext uri="{9D8B030D-6E8A-4147-A177-3AD203B41FA5}">
                      <a16:colId xmlns:a16="http://schemas.microsoft.com/office/drawing/2014/main" val="400566338"/>
                    </a:ext>
                  </a:extLst>
                </a:gridCol>
                <a:gridCol w="1232677">
                  <a:extLst>
                    <a:ext uri="{9D8B030D-6E8A-4147-A177-3AD203B41FA5}">
                      <a16:colId xmlns:a16="http://schemas.microsoft.com/office/drawing/2014/main" val="1034102747"/>
                    </a:ext>
                  </a:extLst>
                </a:gridCol>
                <a:gridCol w="1213264">
                  <a:extLst>
                    <a:ext uri="{9D8B030D-6E8A-4147-A177-3AD203B41FA5}">
                      <a16:colId xmlns:a16="http://schemas.microsoft.com/office/drawing/2014/main" val="1720620223"/>
                    </a:ext>
                  </a:extLst>
                </a:gridCol>
                <a:gridCol w="1035861">
                  <a:extLst>
                    <a:ext uri="{9D8B030D-6E8A-4147-A177-3AD203B41FA5}">
                      <a16:colId xmlns:a16="http://schemas.microsoft.com/office/drawing/2014/main" val="2791657804"/>
                    </a:ext>
                  </a:extLst>
                </a:gridCol>
                <a:gridCol w="1065180">
                  <a:extLst>
                    <a:ext uri="{9D8B030D-6E8A-4147-A177-3AD203B41FA5}">
                      <a16:colId xmlns:a16="http://schemas.microsoft.com/office/drawing/2014/main" val="2467219314"/>
                    </a:ext>
                  </a:extLst>
                </a:gridCol>
              </a:tblGrid>
              <a:tr h="523819"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CNS</a:t>
                      </a:r>
                    </a:p>
                    <a:p>
                      <a:pPr algn="ctr"/>
                      <a:r>
                        <a:rPr lang="en-US" sz="1300" dirty="0"/>
                        <a:t>DEPRESS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CNS</a:t>
                      </a:r>
                    </a:p>
                    <a:p>
                      <a:pPr algn="ctr"/>
                      <a:r>
                        <a:rPr lang="en-US" sz="1300" dirty="0"/>
                        <a:t>STIM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HALLUC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DISS</a:t>
                      </a:r>
                    </a:p>
                    <a:p>
                      <a:pPr algn="ctr"/>
                      <a:r>
                        <a:rPr lang="en-US" sz="1300" dirty="0"/>
                        <a:t>ANESTHETIC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NARC</a:t>
                      </a:r>
                    </a:p>
                    <a:p>
                      <a:pPr algn="ctr"/>
                      <a:r>
                        <a:rPr lang="en-US" sz="1300" dirty="0"/>
                        <a:t>ANALGESIC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INHALANT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CANNABIS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2004479451"/>
                  </a:ext>
                </a:extLst>
              </a:tr>
              <a:tr h="51715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HGN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2789848431"/>
                  </a:ext>
                </a:extLst>
              </a:tr>
              <a:tr h="51715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VGN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4033383654"/>
                  </a:ext>
                </a:extLst>
              </a:tr>
              <a:tr h="51715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LOC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NONE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PRESENT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2290586059"/>
                  </a:ext>
                </a:extLst>
              </a:tr>
              <a:tr h="74163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PUPIL SIZE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DILATED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DILATED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CONSTRICTED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DILATED OR POSSIBLY 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3454806230"/>
                  </a:ext>
                </a:extLst>
              </a:tr>
              <a:tr h="66673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REACTION TO</a:t>
                      </a:r>
                    </a:p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LIGHT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SLOW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SLOW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LITTLE OR NONE VISIBLE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SLOW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3623021051"/>
                  </a:ext>
                </a:extLst>
              </a:tr>
              <a:tr h="51715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PULSE RATE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1086931608"/>
                  </a:ext>
                </a:extLst>
              </a:tr>
              <a:tr h="51715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BLOOD</a:t>
                      </a:r>
                    </a:p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PRESSURE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UP/DOWN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2974392813"/>
                  </a:ext>
                </a:extLst>
              </a:tr>
              <a:tr h="66673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BODY</a:t>
                      </a:r>
                    </a:p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TEMPERATURE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DOWN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UP/DOWN/</a:t>
                      </a:r>
                      <a:br>
                        <a:rPr lang="en-US" sz="110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3728316156"/>
                  </a:ext>
                </a:extLst>
              </a:tr>
              <a:tr h="6488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solidFill>
                            <a:schemeClr val="accent3"/>
                          </a:solidFill>
                        </a:rPr>
                        <a:t>MUSCLE TONE</a:t>
                      </a:r>
                      <a:endParaRPr lang="en-US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FLACCID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RIGID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RIGID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RIGID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FLACCID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 OR FLACCID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accent3"/>
                          </a:solidFill>
                        </a:rPr>
                        <a:t>NORMAL</a:t>
                      </a:r>
                      <a:endParaRPr lang="en-US" sz="11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82554" marR="82554" marT="41277" marB="41277" anchor="ctr"/>
                </a:tc>
                <a:extLst>
                  <a:ext uri="{0D108BD9-81ED-4DB2-BD59-A6C34878D82A}">
                    <a16:rowId xmlns:a16="http://schemas.microsoft.com/office/drawing/2014/main" val="1458609267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z="1400" b="0" dirty="0"/>
              <a:t>22-</a:t>
            </a:r>
            <a:fld id="{02602D1E-541A-44AB-B63B-5D4258D902A3}" type="slidenum">
              <a:rPr lang="en-US" sz="1400" b="0" smtClean="0"/>
              <a:pPr>
                <a:defRPr/>
              </a:pPr>
              <a:t>7</a:t>
            </a:fld>
            <a:endParaRPr 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0891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22-</a:t>
            </a:r>
            <a:fld id="{02602D1E-541A-44AB-B63B-5D4258D902A3}" type="slidenum">
              <a:rPr lang="en-US" sz="1400" b="0" smtClean="0">
                <a:latin typeface="Arial Narrow" panose="020B0606020202030204" pitchFamily="34" charset="0"/>
              </a:rPr>
              <a:pPr/>
              <a:t>8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59662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C6AF62F6-51E6-4705-BAEA-73C2FECAFD98}"/>
</file>

<file path=customXml/itemProps2.xml><?xml version="1.0" encoding="utf-8"?>
<ds:datastoreItem xmlns:ds="http://schemas.openxmlformats.org/officeDocument/2006/customXml" ds:itemID="{9D8692BC-F4E5-4723-BDAE-645D2F32A04C}"/>
</file>

<file path=customXml/itemProps3.xml><?xml version="1.0" encoding="utf-8"?>
<ds:datastoreItem xmlns:ds="http://schemas.openxmlformats.org/officeDocument/2006/customXml" ds:itemID="{246F25CE-771C-4417-809F-A222FFF5A5C0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41836</TotalTime>
  <Words>365</Words>
  <Application>Microsoft Macintosh PowerPoint</Application>
  <PresentationFormat>On-screen Show (4:3)</PresentationFormat>
  <Paragraphs>183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PowerPoint Presentation</vt:lpstr>
      <vt:lpstr>Learning Objectives</vt:lpstr>
      <vt:lpstr>Major Indicators of  Drug Impairment</vt:lpstr>
      <vt:lpstr> Eye Signs </vt:lpstr>
      <vt:lpstr> Vital Signs </vt:lpstr>
      <vt:lpstr> Muscle Tone </vt:lpstr>
      <vt:lpstr>PowerPoint Presentation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Kyle Clark</cp:lastModifiedBy>
  <cp:revision>981</cp:revision>
  <cp:lastPrinted>2013-11-20T14:46:01Z</cp:lastPrinted>
  <dcterms:created xsi:type="dcterms:W3CDTF">2005-12-09T17:41:03Z</dcterms:created>
  <dcterms:modified xsi:type="dcterms:W3CDTF">2023-01-26T18:19:36Z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