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8.xml" ContentType="application/vnd.openxmlformats-officedocument.presentationml.tags+xml"/>
  <Override PartName="/ppt/tags/tag7.xml" ContentType="application/vnd.openxmlformats-officedocument.presentationml.tags+xml"/>
  <Override PartName="/ppt/tags/tag12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11.xml" ContentType="application/vnd.openxmlformats-officedocument.presentationml.tags+xml"/>
  <Override PartName="/ppt/tags/tag10.xml" ContentType="application/vnd.openxmlformats-officedocument.presentationml.tags+xml"/>
  <Override PartName="/ppt/tags/tag13.xml" ContentType="application/vnd.openxmlformats-officedocument.presentationml.tags+xml"/>
  <Override PartName="/ppt/tags/tag9.xml" ContentType="application/vnd.openxmlformats-officedocument.presentationml.tags+xml"/>
  <Override PartName="/ppt/tags/tag15.xml" ContentType="application/vnd.openxmlformats-officedocument.presentationml.tags+xml"/>
  <Override PartName="/ppt/tags/tag6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10"/>
  </p:notesMasterIdLst>
  <p:handoutMasterIdLst>
    <p:handoutMasterId r:id="rId11"/>
  </p:handoutMasterIdLst>
  <p:sldIdLst>
    <p:sldId id="539" r:id="rId2"/>
    <p:sldId id="538" r:id="rId3"/>
    <p:sldId id="564" r:id="rId4"/>
    <p:sldId id="586" r:id="rId5"/>
    <p:sldId id="587" r:id="rId6"/>
    <p:sldId id="588" r:id="rId7"/>
    <p:sldId id="590" r:id="rId8"/>
    <p:sldId id="563" r:id="rId9"/>
  </p:sldIdLst>
  <p:sldSz cx="9144000" cy="6858000" type="screen4x3"/>
  <p:notesSz cx="7315200" cy="96012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16F"/>
    <a:srgbClr val="002060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xfrm>
            <a:off x="583097" y="4561228"/>
            <a:ext cx="6185452" cy="431857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>
              <a:latin typeface="+mn-lt"/>
            </a:endParaRPr>
          </a:p>
          <a:p>
            <a:endParaRPr lang="en-US" altLang="en-US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Case Preparation and Testimony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28</a:t>
            </a:r>
          </a:p>
          <a:p>
            <a:pPr>
              <a:defRPr/>
            </a:pPr>
            <a:r>
              <a:rPr lang="en-US"/>
              <a:t>Page </a:t>
            </a:r>
            <a:fld id="{427731F6-D59C-43A1-98C8-264F268EAB55}" type="slidenum">
              <a:rPr lang="en-US" smtClean="0"/>
              <a:pPr>
                <a:defRPr/>
              </a:pPr>
              <a:t>1</a:t>
            </a:fld>
            <a:r>
              <a:rPr lang="en-US"/>
              <a:t> of 16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Case Preparation and Testimony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28</a:t>
            </a:r>
          </a:p>
          <a:p>
            <a:pPr>
              <a:defRPr/>
            </a:pPr>
            <a:r>
              <a:rPr lang="en-US"/>
              <a:t>Page </a:t>
            </a:r>
            <a:fld id="{427731F6-D59C-43A1-98C8-264F268EAB55}" type="slidenum">
              <a:rPr lang="en-US" smtClean="0"/>
              <a:pPr>
                <a:defRPr/>
              </a:pPr>
              <a:t>2</a:t>
            </a:fld>
            <a:r>
              <a:rPr lang="en-US"/>
              <a:t> of 16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6" y="3116455"/>
            <a:ext cx="6499170" cy="6044034"/>
          </a:xfrm>
        </p:spPr>
        <p:txBody>
          <a:bodyPr>
            <a:noAutofit/>
          </a:bodyPr>
          <a:lstStyle/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  <a:p>
            <a: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Case Preparation and Testimony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28</a:t>
            </a:r>
          </a:p>
          <a:p>
            <a:pPr>
              <a:defRPr/>
            </a:pPr>
            <a:r>
              <a:rPr lang="en-US"/>
              <a:t>Page </a:t>
            </a:r>
            <a:fld id="{427731F6-D59C-43A1-98C8-264F268EAB55}" type="slidenum">
              <a:rPr lang="en-US" smtClean="0"/>
              <a:pPr>
                <a:defRPr/>
              </a:pPr>
              <a:t>3</a:t>
            </a:fld>
            <a:r>
              <a:rPr lang="en-US"/>
              <a:t> of 16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5"/>
            <a:ext cx="6499171" cy="6044034"/>
          </a:xfrm>
        </p:spPr>
        <p:txBody>
          <a:bodyPr/>
          <a:lstStyle/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Case Preparation and Testimony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28</a:t>
            </a:r>
          </a:p>
          <a:p>
            <a:pPr>
              <a:defRPr/>
            </a:pPr>
            <a:r>
              <a:rPr lang="en-US"/>
              <a:t>Page </a:t>
            </a:r>
            <a:fld id="{427731F6-D59C-43A1-98C8-264F268EAB55}" type="slidenum">
              <a:rPr lang="en-US" smtClean="0"/>
              <a:pPr>
                <a:defRPr/>
              </a:pPr>
              <a:t>4</a:t>
            </a:fld>
            <a:r>
              <a:rPr lang="en-US"/>
              <a:t> of 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189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/>
          <a:lstStyle/>
          <a:p>
            <a: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Case Preparation and Testimony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28</a:t>
            </a:r>
          </a:p>
          <a:p>
            <a:pPr>
              <a:defRPr/>
            </a:pPr>
            <a:r>
              <a:rPr lang="en-US"/>
              <a:t>Page </a:t>
            </a:r>
            <a:fld id="{427731F6-D59C-43A1-98C8-264F268EAB55}" type="slidenum">
              <a:rPr lang="en-US" smtClean="0"/>
              <a:pPr>
                <a:defRPr/>
              </a:pPr>
              <a:t>5</a:t>
            </a:fld>
            <a:r>
              <a:rPr lang="en-US"/>
              <a:t> of 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183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/>
          <a:lstStyle/>
          <a:p>
            <a: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Case Preparation and Testimony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28</a:t>
            </a:r>
          </a:p>
          <a:p>
            <a:pPr>
              <a:defRPr/>
            </a:pPr>
            <a:r>
              <a:rPr lang="en-US"/>
              <a:t>Page </a:t>
            </a:r>
            <a:fld id="{427731F6-D59C-43A1-98C8-264F268EAB55}" type="slidenum">
              <a:rPr lang="en-US" smtClean="0"/>
              <a:pPr>
                <a:defRPr/>
              </a:pPr>
              <a:t>6</a:t>
            </a:fld>
            <a:r>
              <a:rPr lang="en-US"/>
              <a:t> of 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102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13358" y="3116455"/>
            <a:ext cx="6511697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200" i="1" kern="1200" dirty="0">
              <a:solidFill>
                <a:schemeClr val="tx1"/>
              </a:solidFill>
              <a:effectLst/>
              <a:latin typeface="Arial" charset="0"/>
              <a:ea typeface="Calibri"/>
              <a:cs typeface="Times New Roman"/>
            </a:endParaRPr>
          </a:p>
          <a:p>
            <a:pPr marL="342900" marR="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Case Preparation and Testimony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28</a:t>
            </a:r>
          </a:p>
          <a:p>
            <a:pPr>
              <a:defRPr/>
            </a:pPr>
            <a:r>
              <a:rPr lang="en-US"/>
              <a:t>Page </a:t>
            </a:r>
            <a:fld id="{427731F6-D59C-43A1-98C8-264F268EAB55}" type="slidenum">
              <a:rPr lang="en-US" smtClean="0"/>
              <a:pPr>
                <a:defRPr/>
              </a:pPr>
              <a:t>7</a:t>
            </a:fld>
            <a:r>
              <a:rPr lang="en-US"/>
              <a:t> of 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02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Case Preparation and Testimony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28</a:t>
            </a:r>
          </a:p>
          <a:p>
            <a:pPr>
              <a:defRPr/>
            </a:pPr>
            <a:r>
              <a:rPr lang="en-US"/>
              <a:t>Page </a:t>
            </a:r>
            <a:fld id="{427731F6-D59C-43A1-98C8-264F268EAB55}" type="slidenum">
              <a:rPr lang="en-US" smtClean="0"/>
              <a:pPr>
                <a:defRPr/>
              </a:pPr>
              <a:t>8</a:t>
            </a:fld>
            <a:r>
              <a:rPr lang="en-US"/>
              <a:t> of 16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1-</a:t>
            </a:r>
            <a:fld id="{1A9123A3-0271-4B8A-88D5-27E5ED0421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16-</a:t>
            </a:r>
            <a:fld id="{48490D8A-E447-4798-A1E7-B7F7E94DB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0" y="28991"/>
            <a:ext cx="8231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28: Case Preparation and Testimony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4805836" y="1913188"/>
            <a:ext cx="3556000" cy="854075"/>
          </a:xfrm>
        </p:spPr>
        <p:txBody>
          <a:bodyPr>
            <a:normAutofit/>
          </a:bodyPr>
          <a:lstStyle/>
          <a:p>
            <a:pPr algn="l"/>
            <a:r>
              <a:rPr lang="en-US" altLang="en-US" sz="3600" dirty="0"/>
              <a:t>Session 28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4721013" y="2850756"/>
            <a:ext cx="36766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</a:rPr>
              <a:t>Case Preparation </a:t>
            </a:r>
          </a:p>
          <a:p>
            <a:pPr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</a:rPr>
              <a:t>and Testimony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18" y="1808186"/>
            <a:ext cx="3986914" cy="265924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AC49CA0-7FB2-4C43-9952-DC6AD7E221F2}"/>
              </a:ext>
            </a:extLst>
          </p:cNvPr>
          <p:cNvGrpSpPr/>
          <p:nvPr/>
        </p:nvGrpSpPr>
        <p:grpSpPr>
          <a:xfrm>
            <a:off x="2461085" y="5380755"/>
            <a:ext cx="4221830" cy="1066909"/>
            <a:chOff x="4826437" y="5380755"/>
            <a:chExt cx="4221830" cy="1066909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7DC6A320-C187-4A07-BF86-111DB72044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DBB3064-6C34-4271-BB5B-B80A29DF88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01F44EA-B314-491E-B312-3D921C372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sz="3600" dirty="0"/>
              <a:t>Learning Objectives</a:t>
            </a:r>
          </a:p>
        </p:txBody>
      </p:sp>
      <p:sp>
        <p:nvSpPr>
          <p:cNvPr id="614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Conduct a thorough pre-trial and prepare for testimony</a:t>
            </a:r>
          </a:p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Provide clear, accurate, and descriptive direct testimony</a:t>
            </a:r>
          </a:p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Respond effectively and appropriately to cross examination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28-</a:t>
            </a:r>
            <a:fld id="{12C312E6-CEA6-4A9F-8459-9469216A9FFC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Preparation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28-</a:t>
            </a:r>
            <a:fld id="{12C312E6-CEA6-4A9F-8459-9469216A9FF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73" y="1593849"/>
            <a:ext cx="6807053" cy="454025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Direct Testimony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28-</a:t>
            </a:r>
            <a:fld id="{12C312E6-CEA6-4A9F-8459-9469216A9FF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686" y="1712288"/>
            <a:ext cx="5791200" cy="38626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1247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New Scientific Principle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266462"/>
            <a:ext cx="3442677" cy="3860018"/>
          </a:xfrm>
        </p:spPr>
        <p:txBody>
          <a:bodyPr/>
          <a:lstStyle/>
          <a:p>
            <a:pPr lvl="1"/>
            <a:r>
              <a:rPr lang="en-US" dirty="0"/>
              <a:t>Most courts employ either Frye or Daubert standards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9pPr>
          </a:lstStyle>
          <a:p>
            <a:r>
              <a:rPr lang="en-US" sz="1400" b="0" dirty="0">
                <a:latin typeface="Arial Narrow" panose="020B0606020202030204" pitchFamily="34" charset="0"/>
              </a:rPr>
              <a:t>28-</a:t>
            </a:r>
            <a:fld id="{12C312E6-CEA6-4A9F-8459-9469216A9FFC}" type="slidenum">
              <a:rPr lang="en-US" sz="1400" b="0" smtClean="0">
                <a:latin typeface="Arial Narrow" panose="020B0606020202030204" pitchFamily="34" charset="0"/>
              </a:rPr>
              <a:pPr/>
              <a:t>5</a:t>
            </a:fld>
            <a:endParaRPr lang="en-US" sz="1400" b="0" dirty="0">
              <a:latin typeface="Arial Narrow" panose="020B0606020202030204" pitchFamily="34" charset="0"/>
            </a:endParaRPr>
          </a:p>
        </p:txBody>
      </p:sp>
      <p:pic>
        <p:nvPicPr>
          <p:cNvPr id="8" name="Picture 8" descr="supreme_court_build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55769"/>
            <a:ext cx="3889254" cy="288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03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General Guidelines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9pPr>
          </a:lstStyle>
          <a:p>
            <a:r>
              <a:rPr lang="en-US" sz="1400" b="0" dirty="0">
                <a:latin typeface="Arial Narrow" panose="020B0606020202030204" pitchFamily="34" charset="0"/>
              </a:rPr>
              <a:t>28-</a:t>
            </a:r>
            <a:fld id="{12C312E6-CEA6-4A9F-8459-9469216A9FFC}" type="slidenum">
              <a:rPr lang="en-US" sz="1400" b="0" smtClean="0">
                <a:latin typeface="Arial Narrow" panose="020B0606020202030204" pitchFamily="34" charset="0"/>
              </a:rPr>
              <a:pPr/>
              <a:t>6</a:t>
            </a:fld>
            <a:endParaRPr lang="en-US" sz="1400" b="0" dirty="0">
              <a:latin typeface="Arial Narrow" panose="020B0606020202030204" pitchFamily="34" charset="0"/>
            </a:endParaRPr>
          </a:p>
        </p:txBody>
      </p:sp>
      <p:pic>
        <p:nvPicPr>
          <p:cNvPr id="6" name="Picture 2" descr="https://lh5.googleusercontent.com/wY6hBdCBycvU5YIbhAO7yzb6lUBJ95w5HBacPiaRbJIoqwu8x3r4ehWj6U1bJdNUpoxys-mZNFIuDR61MbfGDTsJtFtg2aoVTBXUmso-GJpvpVbYrqcZbEqupMmPDBioZ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723" y="1463090"/>
            <a:ext cx="6992554" cy="466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0271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Typical Defense Tactics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870032" y="1798496"/>
            <a:ext cx="3816768" cy="4327983"/>
          </a:xfrm>
        </p:spPr>
        <p:txBody>
          <a:bodyPr/>
          <a:lstStyle/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dirty="0"/>
              <a:t>Challenging observations and interpretations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US" dirty="0"/>
              <a:t>Challenging credentials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9pPr>
          </a:lstStyle>
          <a:p>
            <a:r>
              <a:rPr lang="en-US" sz="1400" b="0" dirty="0">
                <a:latin typeface="Arial Narrow" panose="020B0606020202030204" pitchFamily="34" charset="0"/>
              </a:rPr>
              <a:t>28-</a:t>
            </a:r>
            <a:fld id="{12C312E6-CEA6-4A9F-8459-9469216A9FFC}" type="slidenum">
              <a:rPr lang="en-US" sz="1400" b="0" smtClean="0">
                <a:latin typeface="Arial Narrow" panose="020B0606020202030204" pitchFamily="34" charset="0"/>
              </a:rPr>
              <a:pPr/>
              <a:t>7</a:t>
            </a:fld>
            <a:endParaRPr lang="en-US" sz="1400" b="0" dirty="0">
              <a:latin typeface="Arial Narrow" panose="020B0606020202030204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24" y="1798497"/>
            <a:ext cx="3985846" cy="2657230"/>
          </a:xfrm>
          <a:prstGeom prst="rect">
            <a:avLst/>
          </a:prstGeom>
          <a:ln>
            <a:noFill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9020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9pPr>
          </a:lstStyle>
          <a:p>
            <a:r>
              <a:rPr lang="en-US" sz="1400" b="0" dirty="0">
                <a:latin typeface="Arial Narrow" panose="020B0606020202030204" pitchFamily="34" charset="0"/>
              </a:rPr>
              <a:t>28-</a:t>
            </a:r>
            <a:fld id="{12C312E6-CEA6-4A9F-8459-9469216A9FFC}" type="slidenum">
              <a:rPr lang="en-US" sz="1400" b="0" smtClean="0">
                <a:latin typeface="Arial Narrow" panose="020B0606020202030204" pitchFamily="34" charset="0"/>
              </a:rPr>
              <a:pPr/>
              <a:t>8</a:t>
            </a:fld>
            <a:endParaRPr lang="en-US" sz="1400" b="0" dirty="0">
              <a:latin typeface="Arial Narrow" panose="020B060602020203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8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5C0061AC-BD92-450D-9941-3C46E41EF907}"/>
</file>

<file path=customXml/itemProps2.xml><?xml version="1.0" encoding="utf-8"?>
<ds:datastoreItem xmlns:ds="http://schemas.openxmlformats.org/officeDocument/2006/customXml" ds:itemID="{09579E9E-FFE7-466C-BDD3-76715A382389}"/>
</file>

<file path=customXml/itemProps3.xml><?xml version="1.0" encoding="utf-8"?>
<ds:datastoreItem xmlns:ds="http://schemas.openxmlformats.org/officeDocument/2006/customXml" ds:itemID="{ABB0F3B0-9F96-466A-8F93-64E5994468D8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41831</TotalTime>
  <Words>202</Words>
  <Application>Microsoft Office PowerPoint</Application>
  <PresentationFormat>On-screen Show (4:3)</PresentationFormat>
  <Paragraphs>71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Session 28 </vt:lpstr>
      <vt:lpstr>Learning Objectives</vt:lpstr>
      <vt:lpstr>Preparation</vt:lpstr>
      <vt:lpstr>Direct Testimony</vt:lpstr>
      <vt:lpstr>New Scientific Principle</vt:lpstr>
      <vt:lpstr>General Guidelines</vt:lpstr>
      <vt:lpstr>Typical Defense Tactics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981</cp:revision>
  <cp:lastPrinted>2013-11-20T14:46:01Z</cp:lastPrinted>
  <dcterms:created xsi:type="dcterms:W3CDTF">2005-12-09T17:41:03Z</dcterms:created>
  <dcterms:modified xsi:type="dcterms:W3CDTF">2022-09-21T16:56:04Z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