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5" r:id="rId2"/>
    <p:sldId id="317" r:id="rId3"/>
    <p:sldId id="292" r:id="rId4"/>
    <p:sldId id="293" r:id="rId5"/>
    <p:sldId id="294" r:id="rId6"/>
    <p:sldId id="295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9" autoAdjust="0"/>
    <p:restoredTop sz="94728" autoAdjust="0"/>
  </p:normalViewPr>
  <p:slideViewPr>
    <p:cSldViewPr>
      <p:cViewPr>
        <p:scale>
          <a:sx n="70" d="100"/>
          <a:sy n="70" d="100"/>
        </p:scale>
        <p:origin x="-76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0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93F3A-AFE5-48B8-A32A-2E99E45E6F65}" type="datetimeFigureOut">
              <a:rPr lang="en-US" smtClean="0"/>
              <a:pPr/>
              <a:t>5/17/2012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3E98F-7F14-4427-BA16-131492120F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72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FA00D-456C-438B-BB1F-06E5526BA7BB}" type="datetimeFigureOut">
              <a:rPr lang="en-US" smtClean="0"/>
              <a:pPr/>
              <a:t>5/17/2012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A5CD9-12E3-476B-BB93-0D71BED8EC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466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Slide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5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143000"/>
            <a:ext cx="838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Slide </a:t>
            </a:r>
            <a:fld id="{E6B7BE36-3260-41CA-A91D-880CA6BDE31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19800"/>
            <a:ext cx="20574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7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Safety design parameters for Li-ion propulsion batteries and interaction with vehicle manufacturers to achieve  EV safety</a:t>
            </a:r>
            <a:endParaRPr kumimoji="0" lang="ko-KR" altLang="en-US" dirty="0">
              <a:ea typeface="맑은 고딕" pitchFamily="50" charset="-127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32004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Electric Vehicle Safety Technical Symposium</a:t>
            </a:r>
          </a:p>
          <a:p>
            <a:pPr algn="ctr"/>
            <a:r>
              <a:rPr lang="en-US" sz="2400" dirty="0" smtClean="0"/>
              <a:t>NHTSA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767064" y="5558135"/>
            <a:ext cx="1947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May 18, 2012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352800" y="4495800"/>
            <a:ext cx="2514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Mohamed Alamgir</a:t>
            </a:r>
          </a:p>
          <a:p>
            <a:pPr algn="ctr"/>
            <a:r>
              <a:rPr lang="en-US" sz="2400" dirty="0" smtClean="0"/>
              <a:t>LG </a:t>
            </a:r>
            <a:r>
              <a:rPr lang="en-US" sz="2400" dirty="0" err="1" smtClean="0"/>
              <a:t>Chem</a:t>
            </a:r>
            <a:r>
              <a:rPr lang="en-US" sz="2400" dirty="0" smtClean="0"/>
              <a:t> Power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356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Cell Safety:  DFMEA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Rigorous DFMEA is carried out for cells under operating and abuse conditions.  For example,</a:t>
            </a:r>
          </a:p>
          <a:p>
            <a:pPr marL="1641475" lvl="3" indent="-2698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 This involves mechanical dimensions of electrodes, separators.</a:t>
            </a:r>
          </a:p>
          <a:p>
            <a:pPr marL="1641475" lvl="3" indent="-2698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  Cathode to anode ratios, electrolyte amounts, etc…..	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Abuse- Conditions</a:t>
            </a:r>
          </a:p>
          <a:p>
            <a:pPr marL="1641475" lvl="3" indent="-2698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Thorough analysis is carried out to identify design parameters that could result in unsafe operating conditions.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 Extensive Review with OEMs. 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Cell Safety:  Abuse-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305800" cy="3886200"/>
          </a:xfrm>
        </p:spPr>
        <p:txBody>
          <a:bodyPr>
            <a:normAutofit fontScale="70000" lnSpcReduction="20000"/>
          </a:bodyPr>
          <a:lstStyle/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Comprehensive testing is carried out to characterize and identify range of voltage, temperature, mechanical deformation etc. that might lead to unsafe battery conditions.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 Not only are USABC, SAE –standard tests are carried out, additional tests outside of these tests requested by the OEMs are also carried out. 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These tests are further augmented by UNDOT tests to simulate shipping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Cell Safety:  Examples of USABC Abuse- Testing</a:t>
            </a:r>
            <a:endParaRPr lang="en-US" dirty="0"/>
          </a:p>
        </p:txBody>
      </p:sp>
      <p:graphicFrame>
        <p:nvGraphicFramePr>
          <p:cNvPr id="6" name="Group 39"/>
          <p:cNvGraphicFramePr>
            <a:graphicFrameLocks noGrp="1"/>
          </p:cNvGraphicFramePr>
          <p:nvPr/>
        </p:nvGraphicFramePr>
        <p:xfrm>
          <a:off x="1676400" y="1442657"/>
          <a:ext cx="5638800" cy="4348543"/>
        </p:xfrm>
        <a:graphic>
          <a:graphicData uri="http://schemas.openxmlformats.org/drawingml/2006/table">
            <a:tbl>
              <a:tblPr/>
              <a:tblGrid>
                <a:gridCol w="3429000"/>
                <a:gridCol w="2209800"/>
              </a:tblGrid>
              <a:tr h="487680">
                <a:tc>
                  <a:txBody>
                    <a:bodyPr/>
                    <a:lstStyle/>
                    <a:p>
                      <a:pPr marL="0" marR="0" lvl="0" indent="0" algn="ctr" defTabSz="9017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Test Item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017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Conditions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Nail Penetration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3 mm sharp nail 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SOC 100%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55 </a:t>
                      </a:r>
                      <a:r>
                        <a:rPr kumimoji="0" lang="en-US" altLang="ko-KR" sz="1200" b="1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o</a:t>
                      </a:r>
                      <a:r>
                        <a:rPr kumimoji="0" lang="en-US" altLang="ko-KR" sz="1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</a:t>
                      </a:r>
                      <a:endParaRPr kumimoji="0" lang="en-US" altLang="ko-KR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047"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Cell Crush</a:t>
                      </a:r>
                      <a:endParaRPr kumimoji="0" lang="ko-KR" alt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80 mm/min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50% crush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SOC 100%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55</a:t>
                      </a:r>
                      <a:r>
                        <a:rPr kumimoji="0" lang="en-US" altLang="ko-KR" sz="1200" b="1" i="1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o</a:t>
                      </a: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Overcharge</a:t>
                      </a:r>
                      <a:endParaRPr kumimoji="0" lang="ko-KR" alt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32A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6.3V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ko-K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55</a:t>
                      </a:r>
                      <a:r>
                        <a:rPr kumimoji="0" lang="en-US" altLang="ko-KR" sz="12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o</a:t>
                      </a:r>
                      <a:r>
                        <a:rPr kumimoji="0" lang="en-US" altLang="ko-K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</a:t>
                      </a:r>
                      <a:endParaRPr kumimoji="0" lang="en-US" altLang="ko-KR" sz="1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847"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Overdischarge</a:t>
                      </a:r>
                      <a:endParaRPr kumimoji="0" lang="ko-KR" alt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1C rate discharge from SOC 100% to SOC 100% for 2 hrs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55˚C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External Short Circuit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o-KR" alt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5 m</a:t>
                      </a:r>
                      <a:r>
                        <a:rPr kumimoji="0" lang="el-GR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Ω</a:t>
                      </a:r>
                      <a:endParaRPr kumimoji="0" lang="en-US" altLang="ko-KR" sz="1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  <a:cs typeface="+mn-cs"/>
                      </a:endParaRP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  <a:cs typeface="+mn-cs"/>
                        </a:rPr>
                        <a:t>SOC 100%</a:t>
                      </a:r>
                    </a:p>
                    <a:p>
                      <a:pPr marL="0" marR="0" lvl="0" indent="0" algn="l" defTabSz="901700" rtl="0" eaLnBrk="1" fontAlgn="base" latinLnBrk="0" hangingPunct="1">
                        <a:lnSpc>
                          <a:spcPct val="7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ko-K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55</a:t>
                      </a:r>
                      <a:r>
                        <a:rPr kumimoji="0" lang="en-US" altLang="ko-KR" sz="12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o</a:t>
                      </a:r>
                      <a:r>
                        <a:rPr kumimoji="0" lang="en-US" altLang="ko-K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C</a:t>
                      </a:r>
                      <a:endParaRPr kumimoji="0" lang="en-US" altLang="ko-KR" sz="1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pitchFamily="34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Module/Pack:  Design for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69875" indent="-269875"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Modules/packs are built with the utmost attention for the physical/thermal/electrical protection of the cells to ensure safe operation as well as performance and life during the life of the vehicle.</a:t>
            </a:r>
          </a:p>
          <a:p>
            <a:pPr marL="269875" indent="-269875"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 Cell/battery manufacturers work very closely with the OEMs to ensure that the battery is provided the best location from safety point of view.</a:t>
            </a:r>
          </a:p>
          <a:p>
            <a:pPr marL="269875" indent="-269875"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They are subjected to a wide array of mechanical, electrical and environmental validation tests developed in close cooperation with the OEMS.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Module/Pack:  Design for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4525963"/>
          </a:xfrm>
        </p:spPr>
        <p:txBody>
          <a:bodyPr>
            <a:noAutofit/>
          </a:bodyPr>
          <a:lstStyle/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Built to attain complete electrical isolation of the battery pack from the vehicle.  An HVIL (High Voltage Interlock System) is used to prevent  exposure of occupants to high voltages.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High- voltage and low-voltage lines are separated for electrical safety.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High-voltage </a:t>
            </a:r>
            <a:r>
              <a:rPr lang="en-US" sz="2000" dirty="0" smtClean="0"/>
              <a:t>(</a:t>
            </a:r>
            <a:r>
              <a:rPr lang="en-US" sz="2000" i="1" dirty="0" err="1" smtClean="0"/>
              <a:t>busbars</a:t>
            </a:r>
            <a:r>
              <a:rPr lang="en-US" sz="2000" i="1" dirty="0" smtClean="0"/>
              <a:t>, contactors, connectors) </a:t>
            </a:r>
            <a:r>
              <a:rPr lang="en-US" sz="2000" dirty="0" smtClean="0"/>
              <a:t>circuits 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are made in such a way that they survive stress/abuse during vehicle life.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BMS (battery management system) carries out critical safety functions such as charging and health management</a:t>
            </a:r>
          </a:p>
          <a:p>
            <a:pPr marL="1184275" lvl="2" indent="-269875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400" dirty="0" smtClean="0">
                <a:latin typeface="Arial" pitchFamily="34" charset="0"/>
                <a:ea typeface="굴림" pitchFamily="50" charset="-127"/>
              </a:rPr>
              <a:t>Opens the contactors when voltage, current and temperature limits critical from safety points of view are violated.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In conclusion……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69875" indent="-269875">
              <a:lnSpc>
                <a:spcPct val="150000"/>
              </a:lnSpc>
              <a:buClr>
                <a:srgbClr val="003300"/>
              </a:buClr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While battery safety is better understood within the context of an overall battery system, focus of all cell design and development work is the manufacturing of abuse-tolerant cells and hence tremendous effort is devoted toward selecting cell materials that are safe.</a:t>
            </a:r>
          </a:p>
          <a:p>
            <a:pPr marL="269875" indent="-269875">
              <a:lnSpc>
                <a:spcPct val="150000"/>
              </a:lnSpc>
              <a:buClr>
                <a:srgbClr val="003300"/>
              </a:buClr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Cell/battery manufacturers  and vehicle OEMs work in close cooperation with each other to develop abuse-tolerant cells and packs.</a:t>
            </a:r>
          </a:p>
          <a:p>
            <a:pPr marL="269875" indent="-269875">
              <a:lnSpc>
                <a:spcPct val="150000"/>
              </a:lnSpc>
              <a:buClr>
                <a:srgbClr val="003300"/>
              </a:buClr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Extensive validation tests  in conjunction with the OEMs using industry-standard procedures to identify parameters that are critical for the safety of Li ion propulsion batteries.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Introduction</a:t>
            </a:r>
            <a:endParaRPr kumimoji="0" lang="ko-KR" altLang="en-US" dirty="0">
              <a:ea typeface="맑은 고딕" pitchFamily="50" charset="-127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3058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Battery safety involves interactions from cell component to the battery system level.</a:t>
            </a:r>
          </a:p>
          <a:p>
            <a:pPr algn="just">
              <a:buFont typeface="Wingdings" pitchFamily="2" charset="2"/>
              <a:buChar char="q"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It might not be a stretch to state that seemingly unsafe cell  system can be made safe by the use of a design or operating parameters that can ensure highly reliable and safe operation.</a:t>
            </a:r>
          </a:p>
          <a:p>
            <a:pPr algn="just">
              <a:buFont typeface="Wingdings" pitchFamily="2" charset="2"/>
              <a:buChar char="q"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converse can also be true.  An apparently robust cell system can fail due to the improper choice of module/pack system parameters.</a:t>
            </a:r>
          </a:p>
          <a:p>
            <a:pPr algn="just">
              <a:buFont typeface="Wingdings" pitchFamily="2" charset="2"/>
              <a:buChar char="q"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Hence, cell/battery manufacturers and vehicle OEMs work very closely together to ensure the development/deployment of safe battery system. 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56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Battery Safety Design Considerations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Battery safety is achieved through layers of protection: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Individual cells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Groups of cells (modules)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Pack 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/>
              <a:t>Structure and internal assemblies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/>
              <a:t>Thermal Management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/>
              <a:t>High Voltage circuits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/>
              <a:t>Battery Management &amp; Control</a:t>
            </a:r>
            <a:endParaRPr lang="en-U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5854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Battery Safety Design Considerations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Interactions within the battery system (especially under abuse/abnormal conditions) can be complex, but are managed using advanced engineering tools</a:t>
            </a:r>
          </a:p>
          <a:p>
            <a:pPr lvl="1"/>
            <a:r>
              <a:rPr lang="en-US" sz="2000" dirty="0" smtClean="0"/>
              <a:t>Design Failure Mode and Effects Analyses</a:t>
            </a:r>
          </a:p>
          <a:p>
            <a:pPr lvl="1"/>
            <a:r>
              <a:rPr lang="en-US" sz="2000" dirty="0" smtClean="0"/>
              <a:t>Failure Tree Analyses</a:t>
            </a:r>
          </a:p>
          <a:p>
            <a:pPr lvl="1"/>
            <a:r>
              <a:rPr lang="en-US" sz="2000" dirty="0" smtClean="0"/>
              <a:t>Test to failure</a:t>
            </a:r>
          </a:p>
          <a:p>
            <a:pPr lvl="1"/>
            <a:r>
              <a:rPr lang="en-US" sz="2000" dirty="0" smtClean="0"/>
              <a:t>Abuse testing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Failures in one or more components within a pack can be isolated or contained to prevent cascading of failures.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54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kumimoji="0" lang="en-US" altLang="ko-KR" dirty="0" smtClean="0">
                <a:ea typeface="맑은 고딕" pitchFamily="50" charset="-127"/>
                <a:cs typeface="Arial" charset="0"/>
              </a:rPr>
              <a:t>Safety Parameters:  Cell Level</a:t>
            </a:r>
            <a:endParaRPr kumimoji="0" lang="ko-KR" altLang="en-US" dirty="0">
              <a:ea typeface="맑은 고딕" pitchFamily="50" charset="-127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  <a:prstGeom prst="rect">
            <a:avLst/>
          </a:prstGeom>
        </p:spPr>
        <p:txBody>
          <a:bodyPr wrap="square"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ko-KR" dirty="0">
                <a:latin typeface="Arial" pitchFamily="34" charset="0"/>
                <a:ea typeface="굴림" pitchFamily="50" charset="-127"/>
              </a:rPr>
              <a:t>Utmost  attention is paid toward designing a cell that is safe.  </a:t>
            </a:r>
            <a:endParaRPr lang="en-US" altLang="ko-KR" dirty="0" smtClean="0">
              <a:latin typeface="Arial" pitchFamily="34" charset="0"/>
              <a:ea typeface="굴림" pitchFamily="50" charset="-127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In </a:t>
            </a:r>
            <a:r>
              <a:rPr lang="en-US" altLang="ko-KR" dirty="0">
                <a:latin typeface="Arial" pitchFamily="34" charset="0"/>
                <a:ea typeface="굴림" pitchFamily="50" charset="-127"/>
              </a:rPr>
              <a:t>fact, we can easily say that </a:t>
            </a:r>
            <a:r>
              <a:rPr lang="en-US" altLang="ko-KR" u="sng" dirty="0">
                <a:latin typeface="Arial" pitchFamily="34" charset="0"/>
                <a:ea typeface="굴림" pitchFamily="50" charset="-127"/>
              </a:rPr>
              <a:t>mechanical, thermal and electrical </a:t>
            </a:r>
            <a:r>
              <a:rPr lang="en-US" altLang="ko-KR" dirty="0">
                <a:latin typeface="Arial" pitchFamily="34" charset="0"/>
                <a:ea typeface="굴림" pitchFamily="50" charset="-127"/>
              </a:rPr>
              <a:t> safety considerations dictate the selection of all cell components!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Requirements</a:t>
            </a:r>
          </a:p>
          <a:p>
            <a:pPr marL="623888"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ko-KR" sz="2400" dirty="0">
                <a:latin typeface="Arial" pitchFamily="34" charset="0"/>
                <a:ea typeface="굴림" pitchFamily="50" charset="-127"/>
              </a:rPr>
              <a:t>Highest </a:t>
            </a:r>
            <a:r>
              <a:rPr lang="en-US" altLang="ko-KR" sz="2400" dirty="0" smtClean="0">
                <a:latin typeface="Arial" pitchFamily="34" charset="0"/>
                <a:ea typeface="굴림" pitchFamily="50" charset="-127"/>
              </a:rPr>
              <a:t>Thermal Stability		</a:t>
            </a:r>
            <a:endParaRPr lang="en-US" altLang="ko-KR" sz="2400" dirty="0">
              <a:latin typeface="Arial" pitchFamily="34" charset="0"/>
              <a:ea typeface="굴림" pitchFamily="50" charset="-127"/>
            </a:endParaRPr>
          </a:p>
          <a:p>
            <a:pPr marL="623888"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ko-KR" sz="2400" dirty="0" smtClean="0">
                <a:latin typeface="Arial" pitchFamily="34" charset="0"/>
                <a:ea typeface="굴림" pitchFamily="50" charset="-127"/>
              </a:rPr>
              <a:t>Large Voltage Stability Window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ko-KR" dirty="0">
                <a:latin typeface="Arial" pitchFamily="34" charset="0"/>
                <a:ea typeface="굴림" pitchFamily="50" charset="-127"/>
              </a:rPr>
              <a:t>Key Cell Components</a:t>
            </a:r>
          </a:p>
          <a:p>
            <a:pPr marL="674688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  <a:defRPr/>
            </a:pPr>
            <a:r>
              <a:rPr lang="en-US" altLang="ko-KR" sz="2400" i="1" dirty="0">
                <a:latin typeface="Arial" pitchFamily="34" charset="0"/>
                <a:ea typeface="굴림" pitchFamily="50" charset="-127"/>
              </a:rPr>
              <a:t>Cathode </a:t>
            </a:r>
          </a:p>
          <a:p>
            <a:pPr marL="674688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  <a:defRPr/>
            </a:pPr>
            <a:r>
              <a:rPr lang="en-US" altLang="ko-KR" sz="2400" i="1" dirty="0">
                <a:latin typeface="Arial" pitchFamily="34" charset="0"/>
                <a:ea typeface="굴림" pitchFamily="50" charset="-127"/>
              </a:rPr>
              <a:t>Separator</a:t>
            </a:r>
          </a:p>
          <a:p>
            <a:pPr marL="674688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  <a:defRPr/>
            </a:pPr>
            <a:r>
              <a:rPr lang="en-US" altLang="ko-KR" sz="2400" i="1" dirty="0">
                <a:latin typeface="Arial" pitchFamily="34" charset="0"/>
                <a:ea typeface="굴림" pitchFamily="50" charset="-127"/>
              </a:rPr>
              <a:t>Electrolyte</a:t>
            </a:r>
          </a:p>
          <a:p>
            <a:pPr marL="674688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  <a:defRPr/>
            </a:pPr>
            <a:r>
              <a:rPr lang="en-US" altLang="ko-KR" sz="2400" i="1" dirty="0">
                <a:latin typeface="Arial" pitchFamily="34" charset="0"/>
                <a:ea typeface="굴림" pitchFamily="50" charset="-127"/>
              </a:rPr>
              <a:t>Case design</a:t>
            </a:r>
          </a:p>
          <a:p>
            <a:pPr marL="1131888" lvl="3" indent="-342900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  <a:defRPr/>
            </a:pPr>
            <a:r>
              <a:rPr lang="en-US" altLang="ko-KR" i="1" dirty="0">
                <a:latin typeface="Arial" pitchFamily="34" charset="0"/>
                <a:ea typeface="굴림" pitchFamily="50" charset="-127"/>
              </a:rPr>
              <a:t>Metal case</a:t>
            </a:r>
          </a:p>
          <a:p>
            <a:pPr marL="1131888" lvl="3" indent="-342900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  <a:defRPr/>
            </a:pPr>
            <a:r>
              <a:rPr lang="en-US" altLang="ko-KR" i="1" dirty="0">
                <a:latin typeface="Arial" pitchFamily="34" charset="0"/>
                <a:ea typeface="굴림" pitchFamily="50" charset="-127"/>
              </a:rPr>
              <a:t>Laminated packaging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endParaRPr lang="en-US" altLang="ko-KR" sz="2400" dirty="0">
              <a:latin typeface="Arial" pitchFamily="34" charset="0"/>
              <a:ea typeface="굴림" pitchFamily="50" charset="-127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352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kumimoji="0" lang="en-US" altLang="ko-KR" dirty="0" smtClean="0">
                <a:ea typeface="맑은 고딕" pitchFamily="50" charset="-127"/>
                <a:cs typeface="Arial" charset="0"/>
              </a:rPr>
              <a:t>Cell Safety:  Cathode Selection</a:t>
            </a:r>
            <a:endParaRPr kumimoji="0" lang="ko-KR" altLang="en-US" dirty="0">
              <a:ea typeface="맑은 고딕" pitchFamily="50" charset="-127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4102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460375" indent="-4603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800" dirty="0">
                <a:latin typeface="Arial" pitchFamily="34" charset="0"/>
                <a:ea typeface="굴림" pitchFamily="50" charset="-127"/>
              </a:rPr>
              <a:t>Several cathodes are </a:t>
            </a:r>
            <a:r>
              <a:rPr lang="en-US" altLang="ko-KR" sz="2800" dirty="0" smtClean="0">
                <a:latin typeface="Arial" pitchFamily="34" charset="0"/>
                <a:ea typeface="굴림" pitchFamily="50" charset="-127"/>
              </a:rPr>
              <a:t>now in </a:t>
            </a:r>
            <a:r>
              <a:rPr lang="en-US" altLang="ko-KR" sz="2800" dirty="0">
                <a:latin typeface="Arial" pitchFamily="34" charset="0"/>
                <a:ea typeface="굴림" pitchFamily="50" charset="-127"/>
              </a:rPr>
              <a:t>use </a:t>
            </a:r>
            <a:r>
              <a:rPr lang="en-US" altLang="ko-KR" sz="2800" dirty="0" smtClean="0">
                <a:latin typeface="Arial" pitchFamily="34" charset="0"/>
                <a:ea typeface="굴림" pitchFamily="50" charset="-127"/>
              </a:rPr>
              <a:t>in </a:t>
            </a:r>
            <a:r>
              <a:rPr lang="en-US" altLang="ko-KR" sz="2800" dirty="0">
                <a:latin typeface="Arial" pitchFamily="34" charset="0"/>
                <a:ea typeface="굴림" pitchFamily="50" charset="-127"/>
              </a:rPr>
              <a:t>large-format </a:t>
            </a:r>
            <a:r>
              <a:rPr lang="en-US" altLang="ko-KR" sz="2800" dirty="0" smtClean="0">
                <a:latin typeface="Arial" pitchFamily="34" charset="0"/>
                <a:ea typeface="굴림" pitchFamily="50" charset="-127"/>
              </a:rPr>
              <a:t>batteries.</a:t>
            </a:r>
          </a:p>
          <a:p>
            <a:pPr marL="860425" lvl="1" indent="-4603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err="1" smtClean="0">
                <a:latin typeface="Arial" pitchFamily="34" charset="0"/>
                <a:ea typeface="굴림" pitchFamily="50" charset="-127"/>
              </a:rPr>
              <a:t>Spinel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 (LiMn</a:t>
            </a:r>
            <a:r>
              <a:rPr lang="en-US" altLang="ko-KR" sz="2000" baseline="-25000" dirty="0" smtClean="0">
                <a:latin typeface="Arial" pitchFamily="34" charset="0"/>
                <a:ea typeface="굴림" pitchFamily="50" charset="-127"/>
              </a:rPr>
              <a:t>2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O</a:t>
            </a:r>
            <a:r>
              <a:rPr lang="en-US" altLang="ko-KR" sz="2000" baseline="-25000" dirty="0" smtClean="0">
                <a:latin typeface="Arial" pitchFamily="34" charset="0"/>
                <a:ea typeface="굴림" pitchFamily="50" charset="-127"/>
              </a:rPr>
              <a:t>4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) </a:t>
            </a:r>
          </a:p>
          <a:p>
            <a:pPr marL="860425" lvl="1" indent="-4603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NMC (LiNiMnCoO</a:t>
            </a:r>
            <a:r>
              <a:rPr lang="en-US" altLang="ko-KR" sz="2000" baseline="-25000" dirty="0" smtClean="0">
                <a:latin typeface="Arial" pitchFamily="34" charset="0"/>
                <a:ea typeface="굴림" pitchFamily="50" charset="-127"/>
              </a:rPr>
              <a:t>2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)</a:t>
            </a:r>
          </a:p>
          <a:p>
            <a:pPr marL="860425" lvl="1" indent="-4603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NCA (LiNiCoAlO</a:t>
            </a:r>
            <a:r>
              <a:rPr lang="en-US" altLang="ko-KR" sz="2000" baseline="-25000" dirty="0" smtClean="0">
                <a:latin typeface="Arial" pitchFamily="34" charset="0"/>
                <a:ea typeface="굴림" pitchFamily="50" charset="-127"/>
              </a:rPr>
              <a:t>2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)</a:t>
            </a:r>
          </a:p>
          <a:p>
            <a:pPr marL="860425" lvl="1" indent="-4603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LFP (LiFePO</a:t>
            </a:r>
            <a:r>
              <a:rPr lang="en-US" altLang="ko-KR" sz="2000" baseline="-25000" dirty="0" smtClean="0">
                <a:latin typeface="Arial" pitchFamily="34" charset="0"/>
                <a:ea typeface="굴림" pitchFamily="50" charset="-127"/>
              </a:rPr>
              <a:t>4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).</a:t>
            </a:r>
            <a:endParaRPr lang="en-US" altLang="ko-KR" sz="2000" dirty="0">
              <a:latin typeface="Arial" pitchFamily="34" charset="0"/>
              <a:ea typeface="굴림" pitchFamily="50" charset="-127"/>
            </a:endParaRPr>
          </a:p>
          <a:p>
            <a:pPr marL="460375" indent="-4603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800" dirty="0" smtClean="0">
                <a:latin typeface="Arial" pitchFamily="34" charset="0"/>
                <a:ea typeface="굴림" pitchFamily="50" charset="-127"/>
              </a:rPr>
              <a:t>For design purposes, balance is sought among safety, power, energy, life and cost.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1740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Cell Safety:  Anode; Electrolyte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219200"/>
            <a:ext cx="83058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u="sng" dirty="0" smtClean="0">
                <a:latin typeface="Arial" pitchFamily="34" charset="0"/>
                <a:ea typeface="굴림" pitchFamily="50" charset="-127"/>
              </a:rPr>
              <a:t>Current anodes 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overwhelmingly are carbon based.   There are subtle differences in  their abuse-tolerance behavior depending on, among others,  their surface area, etc.   However, their overall response under abuse-condition is quite similar.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endParaRPr lang="en-US" altLang="ko-KR" sz="2000" dirty="0" smtClean="0">
              <a:latin typeface="Arial" pitchFamily="34" charset="0"/>
              <a:ea typeface="굴림" pitchFamily="50" charset="-127"/>
            </a:endParaRP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u="sng" dirty="0" smtClean="0">
                <a:latin typeface="Arial" pitchFamily="34" charset="0"/>
                <a:ea typeface="굴림" pitchFamily="50" charset="-127"/>
              </a:rPr>
              <a:t>Current electrolytes </a:t>
            </a: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are all based primarily on organic carbonate solvents.  Stability at the anode as well as at the cathode are considerations that play a key role in selecting the electrolyte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Cell Safety:  Separator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341437"/>
            <a:ext cx="830580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 Separators not only have the role of keeping the anode and cathode apart from each other, they also need to be very robust with respect to mechanical/thermal stress in course of life.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 With this goal in mind, separators have been developed which are mechanically much more robust than their conventional counterparts.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sz="2000" dirty="0" smtClean="0">
                <a:latin typeface="Arial" pitchFamily="34" charset="0"/>
                <a:ea typeface="굴림" pitchFamily="50" charset="-127"/>
              </a:rPr>
              <a:t> These separators have low shrinkage at elevated temperatures and are resistant to internal shorts.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맑은 고딕" pitchFamily="50" charset="-127"/>
                <a:cs typeface="Arial" charset="0"/>
              </a:rPr>
              <a:t>Cell Safety:  Cell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Metal Can:  Usually equipped with safety devices such as a safety-vents which become activated when certain amount of  pressure is generated within the cells.</a:t>
            </a:r>
          </a:p>
          <a:p>
            <a:pPr marL="269875" indent="-269875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Laminated Packaging:  Quite a few manufacturers prefer the laminated packaging (or pouch) for a number of reasons, such as  ease of manufacturing, lower cost, easier scale-up and most importantly</a:t>
            </a:r>
          </a:p>
          <a:p>
            <a:pPr marL="727075" lvl="1" indent="-269875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</a:rPr>
              <a:t>The pouch design allows the release of gas at high pressure and temperature without the building-up to an unsafe level.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1017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Safety design parameters for Li-ion propulsion batteries and interaction with vehicle manufacturers to achieve  EV safety</vt:lpstr>
      <vt:lpstr>Introduction</vt:lpstr>
      <vt:lpstr>Battery Safety Design Considerations</vt:lpstr>
      <vt:lpstr>Battery Safety Design Considerations</vt:lpstr>
      <vt:lpstr>Safety Parameters:  Cell Level</vt:lpstr>
      <vt:lpstr>Cell Safety:  Cathode Selection</vt:lpstr>
      <vt:lpstr>Cell Safety:  Anode; Electrolyte</vt:lpstr>
      <vt:lpstr>Cell Safety:  Separator</vt:lpstr>
      <vt:lpstr>Cell Safety:  Cell Case</vt:lpstr>
      <vt:lpstr>Cell Safety:  DFMEA</vt:lpstr>
      <vt:lpstr>Cell Safety:  Abuse- Testing</vt:lpstr>
      <vt:lpstr>Cell Safety:  Examples of USABC Abuse- Testing</vt:lpstr>
      <vt:lpstr>Module/Pack:  Design for Safety</vt:lpstr>
      <vt:lpstr>Module/Pack:  Design for Safety</vt:lpstr>
      <vt:lpstr>In conclusion……</vt:lpstr>
    </vt:vector>
  </TitlesOfParts>
  <Company>LGCPI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Klein</dc:creator>
  <cp:lastModifiedBy>Charlie.Case</cp:lastModifiedBy>
  <cp:revision>83</cp:revision>
  <cp:lastPrinted>2012-01-09T21:01:46Z</cp:lastPrinted>
  <dcterms:created xsi:type="dcterms:W3CDTF">2011-12-29T20:28:49Z</dcterms:created>
  <dcterms:modified xsi:type="dcterms:W3CDTF">2012-05-17T14:04:44Z</dcterms:modified>
</cp:coreProperties>
</file>