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259" r:id="rId3"/>
    <p:sldId id="289" r:id="rId4"/>
    <p:sldId id="290" r:id="rId5"/>
    <p:sldId id="291" r:id="rId6"/>
    <p:sldId id="292" r:id="rId7"/>
    <p:sldId id="293" r:id="rId8"/>
    <p:sldId id="331" r:id="rId9"/>
    <p:sldId id="295" r:id="rId10"/>
    <p:sldId id="296" r:id="rId11"/>
    <p:sldId id="297" r:id="rId12"/>
    <p:sldId id="298" r:id="rId13"/>
    <p:sldId id="299" r:id="rId14"/>
    <p:sldId id="300" r:id="rId15"/>
    <p:sldId id="302" r:id="rId16"/>
    <p:sldId id="303" r:id="rId17"/>
    <p:sldId id="304" r:id="rId18"/>
    <p:sldId id="305" r:id="rId19"/>
    <p:sldId id="333" r:id="rId20"/>
    <p:sldId id="319" r:id="rId21"/>
    <p:sldId id="320" r:id="rId22"/>
    <p:sldId id="321" r:id="rId23"/>
    <p:sldId id="322" r:id="rId24"/>
    <p:sldId id="323" r:id="rId25"/>
    <p:sldId id="324" r:id="rId26"/>
    <p:sldId id="325" r:id="rId27"/>
    <p:sldId id="326" r:id="rId28"/>
    <p:sldId id="328" r:id="rId29"/>
    <p:sldId id="329" r:id="rId30"/>
    <p:sldId id="330" r:id="rId31"/>
    <p:sldId id="32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9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8AFD58-FBAC-4BD5-A42F-25DB636D2086}" type="datetimeFigureOut">
              <a:rPr lang="en-US" smtClean="0"/>
              <a:t>5/17/2012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4EE7D7-1113-42F1-AF6C-E4F3FD59D4D5}" type="slidenum">
              <a:rPr lang="en-US" smtClean="0"/>
              <a:t>‹#›</a:t>
            </a:fld>
            <a:endParaRPr lang="en-US"/>
          </a:p>
        </p:txBody>
      </p:sp>
    </p:spTree>
    <p:extLst>
      <p:ext uri="{BB962C8B-B14F-4D97-AF65-F5344CB8AC3E}">
        <p14:creationId xmlns:p14="http://schemas.microsoft.com/office/powerpoint/2010/main" val="7999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5C7C0-2B9B-4EEF-B878-9868AED42178}" type="datetimeFigureOut">
              <a:rPr lang="en-US" smtClean="0"/>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2E63F-CE09-4914-BC9E-8CE1DC5DDB7A}" type="slidenum">
              <a:rPr lang="en-US" smtClean="0"/>
              <a:t>‹#›</a:t>
            </a:fld>
            <a:endParaRPr lang="en-US"/>
          </a:p>
        </p:txBody>
      </p:sp>
    </p:spTree>
    <p:extLst>
      <p:ext uri="{BB962C8B-B14F-4D97-AF65-F5344CB8AC3E}">
        <p14:creationId xmlns:p14="http://schemas.microsoft.com/office/powerpoint/2010/main" val="372925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C3D7D-9514-488A-A840-29CE5DD7EE94}" type="slidenum">
              <a:rPr lang="en-US"/>
              <a:pPr/>
              <a:t>2</a:t>
            </a:fld>
            <a:endParaRPr lang="en-US" dirty="0"/>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D75152B-A42E-4570-95ED-AE8EDFEA0CA0}" type="datetime1">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C4C-66C0-40B3-892B-063A332D4D6B}"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182880" indent="0" algn="l">
              <a:buFontTx/>
              <a:buNone/>
              <a:defRPr sz="54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145DE-0AED-465C-B2C1-41664737F534}" type="datetime1">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C4C-66C0-40B3-892B-063A332D4D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9682C-59B1-407E-835C-455937EBD00A}" type="datetime1">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C4C-66C0-40B3-892B-063A332D4D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9E9E4A-4A1A-45A3-A6BA-7A6916526ACD}" type="datetime1">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C4C-66C0-40B3-892B-063A332D4D6B}" type="slidenum">
              <a:rPr lang="en-US" smtClean="0"/>
              <a:t>‹#›</a:t>
            </a:fld>
            <a:endParaRPr lang="en-US"/>
          </a:p>
        </p:txBody>
      </p:sp>
      <p:sp>
        <p:nvSpPr>
          <p:cNvPr id="8" name="Title 7"/>
          <p:cNvSpPr>
            <a:spLocks noGrp="1"/>
          </p:cNvSpPr>
          <p:nvPr>
            <p:ph type="title"/>
          </p:nvPr>
        </p:nvSpPr>
        <p:spPr>
          <a:xfrm>
            <a:off x="0" y="228600"/>
            <a:ext cx="9143999" cy="1143000"/>
          </a:xfrm>
          <a:effectLst/>
        </p:spPr>
        <p:txBody>
          <a:bodyPr/>
          <a:lstStyle>
            <a:lvl1pPr marL="0" indent="0" algn="ctr">
              <a:buFontTx/>
              <a:buNone/>
              <a:defRPr sz="4000">
                <a:solidFill>
                  <a:schemeClr val="tx1"/>
                </a:solidFill>
              </a:defRPr>
            </a:lvl1pPr>
          </a:lstStyle>
          <a:p>
            <a:endParaRPr lang="en-US" dirty="0"/>
          </a:p>
        </p:txBody>
      </p:sp>
      <p:sp>
        <p:nvSpPr>
          <p:cNvPr id="10" name="Content Placeholder 9"/>
          <p:cNvSpPr>
            <a:spLocks noGrp="1"/>
          </p:cNvSpPr>
          <p:nvPr>
            <p:ph sz="quarter" idx="13"/>
          </p:nvPr>
        </p:nvSpPr>
        <p:spPr>
          <a:xfrm>
            <a:off x="304800" y="1859280"/>
            <a:ext cx="8458200" cy="3474720"/>
          </a:xfrm>
        </p:spPr>
        <p:txBody>
          <a:bodyPr>
            <a:normAutofit/>
          </a:bodyPr>
          <a:lstStyle>
            <a:lvl1pPr marL="228600" indent="-182880">
              <a:spcAft>
                <a:spcPts val="900"/>
              </a:spcAft>
              <a:buSzPct val="110000"/>
              <a:buFont typeface="Wingdings" pitchFamily="2" charset="2"/>
              <a:buChar char="²"/>
              <a:defRPr sz="3200" b="0">
                <a:solidFill>
                  <a:schemeClr val="tx1"/>
                </a:solidFill>
              </a:defRPr>
            </a:lvl1pPr>
            <a:lvl2pPr marL="548640" indent="-182880">
              <a:buSzPct val="110000"/>
              <a:buFont typeface="Arial" pitchFamily="34" charset="0"/>
              <a:buChar char="•"/>
              <a:defRPr sz="2800" b="0">
                <a:solidFill>
                  <a:schemeClr val="tx1"/>
                </a:solidFill>
              </a:defRPr>
            </a:lvl2pPr>
            <a:lvl3pPr marL="822960" indent="-182880">
              <a:buSzPct val="100000"/>
              <a:buFont typeface="Trebuchet MS" pitchFamily="34" charset="0"/>
              <a:buChar char="—"/>
              <a:defRPr sz="2400">
                <a:solidFill>
                  <a:schemeClr val="tx1">
                    <a:lumMod val="85000"/>
                    <a:lumOff val="15000"/>
                  </a:schemeClr>
                </a:solidFill>
              </a:defRPr>
            </a:lvl3pPr>
            <a:lvl4pPr marL="1097280" indent="-182880">
              <a:buSzPct val="100000"/>
              <a:buFont typeface="Wingdings" pitchFamily="2" charset="2"/>
              <a:buChar char="§"/>
              <a:defRPr sz="18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4" descr="NHTSA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060716"/>
            <a:ext cx="1343819"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443B4-14CE-4439-99CE-261DF61D39F5}" type="datetime1">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5C4C-66C0-40B3-892B-063A332D4D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B114F5-5DE2-4E38-9EFC-11786E273C46}" type="datetime1">
              <a:rPr lang="en-US" smtClean="0"/>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C4C-66C0-40B3-892B-063A332D4D6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61A929-A8AE-4C35-AF52-9B864F97981B}" type="datetime1">
              <a:rPr lang="en-US" smtClean="0"/>
              <a:t>5/17/2012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05C4C-66C0-40B3-892B-063A332D4D6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43EB84-9811-44D5-8CC4-26008EE55352}" type="datetime1">
              <a:rPr lang="en-US" smtClean="0"/>
              <a:t>5/17/2012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5C4C-66C0-40B3-892B-063A332D4D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5574C-8E85-4BD5-A7EC-94E8051661C2}" type="datetime1">
              <a:rPr lang="en-US" smtClean="0"/>
              <a:t>5/17/2012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5C4C-66C0-40B3-892B-063A332D4D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77E07-56C5-41F3-A332-75DFAAAC634B}" type="datetime1">
              <a:rPr lang="en-US" smtClean="0"/>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C4C-66C0-40B3-892B-063A332D4D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769C5-21EB-4C81-8A40-8B3D9B9BB2C9}" type="datetime1">
              <a:rPr lang="en-US" smtClean="0"/>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5C4C-66C0-40B3-892B-063A332D4D6B}"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5D2A1EE-68E9-4A7F-BB77-93723F47E611}" type="datetime1">
              <a:rPr lang="en-US" smtClean="0"/>
              <a:t>5/17/2012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D405C4C-66C0-40B3-892B-063A332D4D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4724400"/>
            <a:ext cx="7086600" cy="882119"/>
          </a:xfrm>
        </p:spPr>
        <p:txBody>
          <a:bodyPr>
            <a:noAutofit/>
          </a:bodyPr>
          <a:lstStyle/>
          <a:p>
            <a:pPr algn="ctr">
              <a:spcBef>
                <a:spcPts val="0"/>
              </a:spcBef>
            </a:pPr>
            <a:r>
              <a:rPr lang="en-US" sz="2400" dirty="0">
                <a:solidFill>
                  <a:schemeClr val="tx1"/>
                </a:solidFill>
                <a:effectLst>
                  <a:outerShdw blurRad="38100" dist="38100" dir="2700000" algn="tl">
                    <a:srgbClr val="000000">
                      <a:alpha val="43137"/>
                    </a:srgbClr>
                  </a:outerShdw>
                </a:effectLst>
              </a:rPr>
              <a:t>Claude Harris</a:t>
            </a:r>
          </a:p>
          <a:p>
            <a:pPr algn="ctr">
              <a:spcBef>
                <a:spcPts val="0"/>
              </a:spcBef>
            </a:pPr>
            <a:r>
              <a:rPr lang="en-US" sz="2400" dirty="0">
                <a:solidFill>
                  <a:schemeClr val="tx1"/>
                </a:solidFill>
                <a:effectLst>
                  <a:outerShdw blurRad="38100" dist="38100" dir="2700000" algn="tl">
                    <a:srgbClr val="000000">
                      <a:alpha val="43137"/>
                    </a:srgbClr>
                  </a:outerShdw>
                </a:effectLst>
              </a:rPr>
              <a:t>Director, Office of Vehicle Safety Compliance</a:t>
            </a:r>
          </a:p>
          <a:p>
            <a:pPr algn="ctr">
              <a:spcBef>
                <a:spcPts val="0"/>
              </a:spcBef>
            </a:pPr>
            <a:r>
              <a:rPr lang="en-US" sz="2400" dirty="0">
                <a:solidFill>
                  <a:schemeClr val="tx1"/>
                </a:solidFill>
                <a:effectLst>
                  <a:outerShdw blurRad="38100" dist="38100" dir="2700000" algn="tl">
                    <a:srgbClr val="000000">
                      <a:alpha val="43137"/>
                    </a:srgbClr>
                  </a:outerShdw>
                </a:effectLst>
              </a:rPr>
              <a:t>NHTSA</a:t>
            </a:r>
          </a:p>
          <a:p>
            <a:pPr algn="ctr"/>
            <a:endParaRPr lang="en-US" sz="2400" dirty="0">
              <a:effectLst>
                <a:outerShdw blurRad="38100" dist="38100" dir="2700000" algn="tl">
                  <a:srgbClr val="000000">
                    <a:alpha val="43137"/>
                  </a:srgbClr>
                </a:outerShdw>
              </a:effectLst>
            </a:endParaRPr>
          </a:p>
        </p:txBody>
      </p:sp>
      <p:pic>
        <p:nvPicPr>
          <p:cNvPr id="5" name="Picture 21" descr="NHTSA_3-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67400"/>
            <a:ext cx="1524000" cy="86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187476"/>
            <a:ext cx="8037328" cy="2308324"/>
          </a:xfrm>
          <a:prstGeom prst="rect">
            <a:avLst/>
          </a:prstGeom>
          <a:noFill/>
        </p:spPr>
        <p:txBody>
          <a:bodyPr wrap="none" rtlCol="0">
            <a:spAutoFit/>
          </a:bodyPr>
          <a:lstStyle/>
          <a:p>
            <a:pPr algn="ctr"/>
            <a:r>
              <a:rPr lang="en-US" sz="4800" dirty="0">
                <a:solidFill>
                  <a:srgbClr val="CC3300"/>
                </a:solidFill>
                <a:effectLst>
                  <a:outerShdw blurRad="38100" dist="38100" dir="2700000" algn="tl">
                    <a:srgbClr val="000000">
                      <a:alpha val="43137"/>
                    </a:srgbClr>
                  </a:outerShdw>
                </a:effectLst>
              </a:rPr>
              <a:t>Overview of NHTSA EV </a:t>
            </a:r>
            <a:endParaRPr lang="en-US" sz="4800" dirty="0" smtClean="0">
              <a:solidFill>
                <a:srgbClr val="CC3300"/>
              </a:solidFill>
              <a:effectLst>
                <a:outerShdw blurRad="38100" dist="38100" dir="2700000" algn="tl">
                  <a:srgbClr val="000000">
                    <a:alpha val="43137"/>
                  </a:srgbClr>
                </a:outerShdw>
              </a:effectLst>
            </a:endParaRPr>
          </a:p>
          <a:p>
            <a:pPr algn="ctr"/>
            <a:r>
              <a:rPr lang="en-US" sz="4800" dirty="0" smtClean="0">
                <a:solidFill>
                  <a:srgbClr val="CC3300"/>
                </a:solidFill>
                <a:effectLst>
                  <a:outerShdw blurRad="38100" dist="38100" dir="2700000" algn="tl">
                    <a:srgbClr val="000000">
                      <a:alpha val="43137"/>
                    </a:srgbClr>
                  </a:outerShdw>
                </a:effectLst>
              </a:rPr>
              <a:t>Safety </a:t>
            </a:r>
            <a:r>
              <a:rPr lang="en-US" sz="4800" dirty="0">
                <a:solidFill>
                  <a:srgbClr val="CC3300"/>
                </a:solidFill>
                <a:effectLst>
                  <a:outerShdw blurRad="38100" dist="38100" dir="2700000" algn="tl">
                    <a:srgbClr val="000000">
                      <a:alpha val="43137"/>
                    </a:srgbClr>
                  </a:outerShdw>
                </a:effectLst>
              </a:rPr>
              <a:t>Testing and Research </a:t>
            </a:r>
            <a:br>
              <a:rPr lang="en-US" sz="4800" dirty="0">
                <a:solidFill>
                  <a:srgbClr val="CC3300"/>
                </a:solidFill>
                <a:effectLst>
                  <a:outerShdw blurRad="38100" dist="38100" dir="2700000" algn="tl">
                    <a:srgbClr val="000000">
                      <a:alpha val="43137"/>
                    </a:srgbClr>
                  </a:outerShdw>
                </a:effectLst>
              </a:rPr>
            </a:br>
            <a:r>
              <a:rPr lang="en-US" sz="4800" dirty="0">
                <a:solidFill>
                  <a:srgbClr val="CC3300"/>
                </a:solidFill>
                <a:effectLst>
                  <a:outerShdw blurRad="38100" dist="38100" dir="2700000" algn="tl">
                    <a:srgbClr val="000000">
                      <a:alpha val="43137"/>
                    </a:srgbClr>
                  </a:outerShdw>
                </a:effectLst>
              </a:rPr>
              <a:t>May 2012</a:t>
            </a:r>
          </a:p>
        </p:txBody>
      </p:sp>
    </p:spTree>
    <p:extLst>
      <p:ext uri="{BB962C8B-B14F-4D97-AF65-F5344CB8AC3E}">
        <p14:creationId xmlns:p14="http://schemas.microsoft.com/office/powerpoint/2010/main" val="3740782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676400"/>
            <a:ext cx="8458200" cy="3474720"/>
          </a:xfrm>
        </p:spPr>
        <p:txBody>
          <a:bodyPr>
            <a:noAutofit/>
          </a:bodyPr>
          <a:lstStyle/>
          <a:p>
            <a:r>
              <a:rPr lang="en-US" sz="2800" dirty="0"/>
              <a:t>Vehicle </a:t>
            </a:r>
            <a:r>
              <a:rPr lang="en-US" sz="2800" dirty="0" smtClean="0"/>
              <a:t>manufacturers </a:t>
            </a:r>
            <a:r>
              <a:rPr lang="en-US" sz="2800" dirty="0"/>
              <a:t>provided </a:t>
            </a:r>
            <a:r>
              <a:rPr lang="en-US" sz="2800" dirty="0" smtClean="0"/>
              <a:t>NHTSA data </a:t>
            </a:r>
            <a:r>
              <a:rPr lang="en-US" sz="2800" dirty="0"/>
              <a:t>about post incident protocols</a:t>
            </a:r>
          </a:p>
          <a:p>
            <a:r>
              <a:rPr lang="en-US" sz="2800" dirty="0" smtClean="0"/>
              <a:t>However</a:t>
            </a:r>
            <a:r>
              <a:rPr lang="en-US" sz="2800" dirty="0"/>
              <a:t>, limitations were noted in the data regarding:</a:t>
            </a:r>
          </a:p>
          <a:p>
            <a:pPr lvl="1"/>
            <a:r>
              <a:rPr lang="en-US" sz="2400" dirty="0"/>
              <a:t>Battery discharge protocols</a:t>
            </a:r>
          </a:p>
          <a:p>
            <a:pPr lvl="1"/>
            <a:r>
              <a:rPr lang="en-US" sz="2400" dirty="0"/>
              <a:t>Post crash vehicle handling/storage</a:t>
            </a:r>
          </a:p>
          <a:p>
            <a:pPr lvl="1"/>
            <a:r>
              <a:rPr lang="en-US" sz="2400" dirty="0"/>
              <a:t>Addressing post crash </a:t>
            </a:r>
            <a:r>
              <a:rPr lang="en-US" sz="2400" dirty="0" smtClean="0"/>
              <a:t>fire protocols</a:t>
            </a:r>
            <a:endParaRPr lang="en-US" sz="2400" dirty="0"/>
          </a:p>
          <a:p>
            <a:pPr lvl="1"/>
            <a:r>
              <a:rPr lang="en-US" sz="2400" dirty="0"/>
              <a:t>Tools for evaluating post incident battery health </a:t>
            </a:r>
          </a:p>
          <a:p>
            <a:endParaRPr lang="en-US" sz="2800" dirty="0"/>
          </a:p>
        </p:txBody>
      </p:sp>
      <p:sp>
        <p:nvSpPr>
          <p:cNvPr id="4" name="TextBox 3"/>
          <p:cNvSpPr txBox="1"/>
          <p:nvPr/>
        </p:nvSpPr>
        <p:spPr>
          <a:xfrm>
            <a:off x="0" y="435114"/>
            <a:ext cx="9144000" cy="707886"/>
          </a:xfrm>
          <a:prstGeom prst="rect">
            <a:avLst/>
          </a:prstGeom>
          <a:noFill/>
        </p:spPr>
        <p:txBody>
          <a:bodyPr wrap="square" rtlCol="0">
            <a:spAutoFit/>
          </a:bodyPr>
          <a:lstStyle/>
          <a:p>
            <a:pPr algn="ctr"/>
            <a:r>
              <a:rPr lang="en-US" sz="4000" b="1" dirty="0"/>
              <a:t>Manufacturer Data on EVs </a:t>
            </a:r>
          </a:p>
        </p:txBody>
      </p:sp>
      <p:sp>
        <p:nvSpPr>
          <p:cNvPr id="6" name="Slide Number Placeholder 5"/>
          <p:cNvSpPr>
            <a:spLocks noGrp="1"/>
          </p:cNvSpPr>
          <p:nvPr>
            <p:ph type="sldNum" sz="quarter" idx="12"/>
          </p:nvPr>
        </p:nvSpPr>
        <p:spPr/>
        <p:txBody>
          <a:bodyPr/>
          <a:lstStyle/>
          <a:p>
            <a:fld id="{9D405C4C-66C0-40B3-892B-063A332D4D6B}" type="slidenum">
              <a:rPr lang="en-US" smtClean="0"/>
              <a:t>10</a:t>
            </a:fld>
            <a:endParaRPr lang="en-US"/>
          </a:p>
        </p:txBody>
      </p:sp>
    </p:spTree>
    <p:extLst>
      <p:ext uri="{BB962C8B-B14F-4D97-AF65-F5344CB8AC3E}">
        <p14:creationId xmlns:p14="http://schemas.microsoft.com/office/powerpoint/2010/main" val="337124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087880"/>
            <a:ext cx="8458200" cy="3474720"/>
          </a:xfrm>
        </p:spPr>
        <p:txBody>
          <a:bodyPr>
            <a:noAutofit/>
          </a:bodyPr>
          <a:lstStyle/>
          <a:p>
            <a:r>
              <a:rPr lang="en-US" sz="2800" dirty="0"/>
              <a:t>Monitoring EV </a:t>
            </a:r>
            <a:r>
              <a:rPr lang="en-US" sz="2800" dirty="0" smtClean="0"/>
              <a:t>incidents  </a:t>
            </a:r>
            <a:endParaRPr lang="en-US" sz="2400" dirty="0"/>
          </a:p>
          <a:p>
            <a:pPr lvl="1"/>
            <a:r>
              <a:rPr lang="en-US" sz="2400" dirty="0"/>
              <a:t>NHTSA has conducted some </a:t>
            </a:r>
            <a:r>
              <a:rPr lang="en-US" sz="2400" dirty="0" smtClean="0"/>
              <a:t>Special </a:t>
            </a:r>
            <a:r>
              <a:rPr lang="en-US" sz="2400" dirty="0"/>
              <a:t>C</a:t>
            </a:r>
            <a:r>
              <a:rPr lang="en-US" sz="2400" dirty="0" smtClean="0"/>
              <a:t>rash Investigation  </a:t>
            </a:r>
            <a:r>
              <a:rPr lang="en-US" sz="2400" dirty="0"/>
              <a:t>on-scene examinations of severe EV crashes</a:t>
            </a:r>
          </a:p>
          <a:p>
            <a:pPr lvl="1"/>
            <a:r>
              <a:rPr lang="en-US" sz="2400" dirty="0"/>
              <a:t>NHTSA has conducted some field </a:t>
            </a:r>
            <a:r>
              <a:rPr lang="en-US" sz="2400" dirty="0" smtClean="0"/>
              <a:t>inquiries </a:t>
            </a:r>
            <a:r>
              <a:rPr lang="en-US" sz="2400" dirty="0"/>
              <a:t>of non-crash EV fires </a:t>
            </a:r>
          </a:p>
          <a:p>
            <a:endParaRPr lang="en-US" sz="2800" dirty="0"/>
          </a:p>
        </p:txBody>
      </p:sp>
      <p:sp>
        <p:nvSpPr>
          <p:cNvPr id="4" name="TextBox 3"/>
          <p:cNvSpPr txBox="1"/>
          <p:nvPr/>
        </p:nvSpPr>
        <p:spPr>
          <a:xfrm>
            <a:off x="0" y="352961"/>
            <a:ext cx="9144000" cy="1323439"/>
          </a:xfrm>
          <a:prstGeom prst="rect">
            <a:avLst/>
          </a:prstGeom>
          <a:noFill/>
        </p:spPr>
        <p:txBody>
          <a:bodyPr wrap="square" rtlCol="0">
            <a:spAutoFit/>
          </a:bodyPr>
          <a:lstStyle/>
          <a:p>
            <a:pPr algn="ctr"/>
            <a:r>
              <a:rPr lang="en-US" sz="4000" b="1" dirty="0"/>
              <a:t>Other EV Related Short Term Activities</a:t>
            </a:r>
          </a:p>
        </p:txBody>
      </p:sp>
      <p:sp>
        <p:nvSpPr>
          <p:cNvPr id="6" name="Slide Number Placeholder 5"/>
          <p:cNvSpPr>
            <a:spLocks noGrp="1"/>
          </p:cNvSpPr>
          <p:nvPr>
            <p:ph type="sldNum" sz="quarter" idx="12"/>
          </p:nvPr>
        </p:nvSpPr>
        <p:spPr/>
        <p:txBody>
          <a:bodyPr/>
          <a:lstStyle/>
          <a:p>
            <a:fld id="{9D405C4C-66C0-40B3-892B-063A332D4D6B}" type="slidenum">
              <a:rPr lang="en-US" smtClean="0"/>
              <a:t>11</a:t>
            </a:fld>
            <a:endParaRPr lang="en-US"/>
          </a:p>
        </p:txBody>
      </p:sp>
    </p:spTree>
    <p:extLst>
      <p:ext uri="{BB962C8B-B14F-4D97-AF65-F5344CB8AC3E}">
        <p14:creationId xmlns:p14="http://schemas.microsoft.com/office/powerpoint/2010/main" val="1759135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011680"/>
            <a:ext cx="8458200" cy="3474720"/>
          </a:xfrm>
        </p:spPr>
        <p:txBody>
          <a:bodyPr>
            <a:normAutofit fontScale="77500" lnSpcReduction="20000"/>
          </a:bodyPr>
          <a:lstStyle/>
          <a:p>
            <a:r>
              <a:rPr lang="en-US" u="sng" dirty="0"/>
              <a:t>NHTSA Interim Guidance </a:t>
            </a:r>
            <a:r>
              <a:rPr lang="en-US" dirty="0"/>
              <a:t>- NHTSA </a:t>
            </a:r>
            <a:r>
              <a:rPr lang="en-US" dirty="0" smtClean="0"/>
              <a:t>in </a:t>
            </a:r>
            <a:r>
              <a:rPr lang="en-US" dirty="0"/>
              <a:t>coordination with the National Fire Protection Association (NFPA</a:t>
            </a:r>
            <a:r>
              <a:rPr lang="en-US" dirty="0" smtClean="0"/>
              <a:t>) </a:t>
            </a:r>
            <a:r>
              <a:rPr lang="en-US" dirty="0"/>
              <a:t>generated interim guidance for:</a:t>
            </a:r>
          </a:p>
          <a:p>
            <a:pPr lvl="1">
              <a:spcAft>
                <a:spcPts val="600"/>
              </a:spcAft>
            </a:pPr>
            <a:r>
              <a:rPr lang="en-US" dirty="0"/>
              <a:t>e</a:t>
            </a:r>
            <a:r>
              <a:rPr lang="en-US" dirty="0" smtClean="0"/>
              <a:t>mergency </a:t>
            </a:r>
            <a:r>
              <a:rPr lang="en-US" dirty="0"/>
              <a:t>response/law e</a:t>
            </a:r>
            <a:r>
              <a:rPr lang="en-US" dirty="0" smtClean="0"/>
              <a:t>nforcement groups – </a:t>
            </a:r>
            <a:r>
              <a:rPr lang="en-US" dirty="0"/>
              <a:t>r</a:t>
            </a:r>
            <a:r>
              <a:rPr lang="en-US" dirty="0" smtClean="0"/>
              <a:t>ecommended responders identify</a:t>
            </a:r>
            <a:r>
              <a:rPr lang="en-US" dirty="0"/>
              <a:t>, immobilize, and </a:t>
            </a:r>
            <a:r>
              <a:rPr lang="en-US" dirty="0" smtClean="0"/>
              <a:t>discharge </a:t>
            </a:r>
            <a:r>
              <a:rPr lang="en-US" dirty="0"/>
              <a:t>EVs</a:t>
            </a:r>
          </a:p>
          <a:p>
            <a:pPr lvl="1">
              <a:spcAft>
                <a:spcPts val="600"/>
              </a:spcAft>
            </a:pPr>
            <a:r>
              <a:rPr lang="en-US" dirty="0"/>
              <a:t>v</a:t>
            </a:r>
            <a:r>
              <a:rPr lang="en-US" dirty="0" smtClean="0"/>
              <a:t>ehicle owners/public </a:t>
            </a:r>
            <a:r>
              <a:rPr lang="en-US" dirty="0"/>
              <a:t>– </a:t>
            </a:r>
            <a:r>
              <a:rPr lang="en-US" dirty="0" smtClean="0"/>
              <a:t>provided </a:t>
            </a:r>
            <a:r>
              <a:rPr lang="en-US" dirty="0"/>
              <a:t>guidance for dealing with EV crashes, fires, and post-incident events</a:t>
            </a:r>
          </a:p>
          <a:p>
            <a:pPr lvl="1">
              <a:spcAft>
                <a:spcPts val="600"/>
              </a:spcAft>
            </a:pPr>
            <a:r>
              <a:rPr lang="en-US" dirty="0"/>
              <a:t>t</a:t>
            </a:r>
            <a:r>
              <a:rPr lang="en-US" dirty="0" smtClean="0"/>
              <a:t>ow </a:t>
            </a:r>
            <a:r>
              <a:rPr lang="en-US" dirty="0"/>
              <a:t>and </a:t>
            </a:r>
            <a:r>
              <a:rPr lang="en-US" dirty="0" smtClean="0"/>
              <a:t>recovery operations </a:t>
            </a:r>
            <a:r>
              <a:rPr lang="en-US" dirty="0"/>
              <a:t>– Provided guidance on EV identification, recovery/transportation, and vehicle storage</a:t>
            </a:r>
          </a:p>
          <a:p>
            <a:pPr lvl="1"/>
            <a:endParaRPr lang="en-US" dirty="0"/>
          </a:p>
        </p:txBody>
      </p:sp>
      <p:sp>
        <p:nvSpPr>
          <p:cNvPr id="5" name="TextBox 4"/>
          <p:cNvSpPr txBox="1"/>
          <p:nvPr/>
        </p:nvSpPr>
        <p:spPr>
          <a:xfrm>
            <a:off x="0" y="352961"/>
            <a:ext cx="9144000" cy="1323439"/>
          </a:xfrm>
          <a:prstGeom prst="rect">
            <a:avLst/>
          </a:prstGeom>
          <a:noFill/>
        </p:spPr>
        <p:txBody>
          <a:bodyPr wrap="square" rtlCol="0">
            <a:spAutoFit/>
          </a:bodyPr>
          <a:lstStyle/>
          <a:p>
            <a:pPr algn="ctr"/>
            <a:r>
              <a:rPr lang="en-US" sz="4000" b="1" dirty="0"/>
              <a:t>Other EV Related Short Term </a:t>
            </a:r>
            <a:r>
              <a:rPr lang="en-US" sz="4000" b="1" dirty="0" smtClean="0"/>
              <a:t>Activities (cont.)</a:t>
            </a:r>
            <a:endParaRPr lang="en-US" sz="4000" b="1" dirty="0"/>
          </a:p>
        </p:txBody>
      </p:sp>
      <p:sp>
        <p:nvSpPr>
          <p:cNvPr id="6" name="Slide Number Placeholder 5"/>
          <p:cNvSpPr>
            <a:spLocks noGrp="1"/>
          </p:cNvSpPr>
          <p:nvPr>
            <p:ph type="sldNum" sz="quarter" idx="12"/>
          </p:nvPr>
        </p:nvSpPr>
        <p:spPr/>
        <p:txBody>
          <a:bodyPr/>
          <a:lstStyle/>
          <a:p>
            <a:fld id="{9D405C4C-66C0-40B3-892B-063A332D4D6B}" type="slidenum">
              <a:rPr lang="en-US" smtClean="0"/>
              <a:t>12</a:t>
            </a:fld>
            <a:endParaRPr lang="en-US"/>
          </a:p>
        </p:txBody>
      </p:sp>
    </p:spTree>
    <p:extLst>
      <p:ext uri="{BB962C8B-B14F-4D97-AF65-F5344CB8AC3E}">
        <p14:creationId xmlns:p14="http://schemas.microsoft.com/office/powerpoint/2010/main" val="122191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935480"/>
            <a:ext cx="8458200" cy="3474720"/>
          </a:xfrm>
        </p:spPr>
        <p:txBody>
          <a:bodyPr>
            <a:normAutofit fontScale="85000" lnSpcReduction="20000"/>
          </a:bodyPr>
          <a:lstStyle/>
          <a:p>
            <a:r>
              <a:rPr lang="en-US" dirty="0"/>
              <a:t>Considering the need for supplemental procedures for NCAP/Enforcement post-crash vehicle inspections</a:t>
            </a:r>
          </a:p>
          <a:p>
            <a:r>
              <a:rPr lang="en-US" dirty="0"/>
              <a:t>Supplemental procedures would evaluate post-crash </a:t>
            </a:r>
            <a:r>
              <a:rPr lang="en-US" dirty="0" smtClean="0"/>
              <a:t> Li-ion </a:t>
            </a:r>
            <a:r>
              <a:rPr lang="en-US" dirty="0"/>
              <a:t>battery health and physical damage to battery</a:t>
            </a:r>
          </a:p>
          <a:p>
            <a:r>
              <a:rPr lang="en-US" dirty="0"/>
              <a:t>Data will be </a:t>
            </a:r>
            <a:r>
              <a:rPr lang="en-US" dirty="0" smtClean="0"/>
              <a:t>collected, </a:t>
            </a:r>
            <a:r>
              <a:rPr lang="en-US" dirty="0"/>
              <a:t>evaluated, and used </a:t>
            </a:r>
            <a:r>
              <a:rPr lang="en-US" dirty="0" smtClean="0"/>
              <a:t>to supplement </a:t>
            </a:r>
            <a:r>
              <a:rPr lang="en-US" dirty="0"/>
              <a:t>crash test procedures </a:t>
            </a:r>
            <a:r>
              <a:rPr lang="en-US" dirty="0" smtClean="0"/>
              <a:t>as warranted</a:t>
            </a:r>
            <a:endParaRPr lang="en-US" dirty="0"/>
          </a:p>
          <a:p>
            <a:endParaRPr lang="en-US" dirty="0"/>
          </a:p>
          <a:p>
            <a:endParaRPr lang="en-US" dirty="0"/>
          </a:p>
        </p:txBody>
      </p:sp>
      <p:sp>
        <p:nvSpPr>
          <p:cNvPr id="5" name="TextBox 4"/>
          <p:cNvSpPr txBox="1"/>
          <p:nvPr/>
        </p:nvSpPr>
        <p:spPr>
          <a:xfrm>
            <a:off x="0" y="352961"/>
            <a:ext cx="9144000" cy="1323439"/>
          </a:xfrm>
          <a:prstGeom prst="rect">
            <a:avLst/>
          </a:prstGeom>
          <a:noFill/>
        </p:spPr>
        <p:txBody>
          <a:bodyPr wrap="square" rtlCol="0">
            <a:spAutoFit/>
          </a:bodyPr>
          <a:lstStyle/>
          <a:p>
            <a:pPr algn="ctr"/>
            <a:r>
              <a:rPr lang="en-US" sz="4000" b="1" dirty="0"/>
              <a:t>Other EV Related Short Term </a:t>
            </a:r>
            <a:r>
              <a:rPr lang="en-US" sz="4000" b="1" dirty="0" smtClean="0"/>
              <a:t>Activities (cont.)</a:t>
            </a:r>
            <a:endParaRPr lang="en-US" sz="4000" b="1" dirty="0"/>
          </a:p>
        </p:txBody>
      </p:sp>
      <p:sp>
        <p:nvSpPr>
          <p:cNvPr id="6" name="Slide Number Placeholder 5"/>
          <p:cNvSpPr>
            <a:spLocks noGrp="1"/>
          </p:cNvSpPr>
          <p:nvPr>
            <p:ph type="sldNum" sz="quarter" idx="12"/>
          </p:nvPr>
        </p:nvSpPr>
        <p:spPr/>
        <p:txBody>
          <a:bodyPr/>
          <a:lstStyle/>
          <a:p>
            <a:fld id="{9D405C4C-66C0-40B3-892B-063A332D4D6B}" type="slidenum">
              <a:rPr lang="en-US" smtClean="0"/>
              <a:t>13</a:t>
            </a:fld>
            <a:endParaRPr lang="en-US"/>
          </a:p>
        </p:txBody>
      </p:sp>
    </p:spTree>
    <p:extLst>
      <p:ext uri="{BB962C8B-B14F-4D97-AF65-F5344CB8AC3E}">
        <p14:creationId xmlns:p14="http://schemas.microsoft.com/office/powerpoint/2010/main" val="1320231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2961"/>
            <a:ext cx="9144000" cy="1323439"/>
          </a:xfrm>
          <a:prstGeom prst="rect">
            <a:avLst/>
          </a:prstGeom>
          <a:noFill/>
        </p:spPr>
        <p:txBody>
          <a:bodyPr wrap="square" rtlCol="0">
            <a:spAutoFit/>
          </a:bodyPr>
          <a:lstStyle/>
          <a:p>
            <a:pPr algn="ctr"/>
            <a:r>
              <a:rPr lang="en-US" sz="4000" b="1" dirty="0"/>
              <a:t>Overview of </a:t>
            </a:r>
            <a:r>
              <a:rPr lang="en-US" sz="4000" b="1" dirty="0" smtClean="0"/>
              <a:t>Commercial </a:t>
            </a:r>
            <a:r>
              <a:rPr lang="en-US" sz="4000" b="1" dirty="0"/>
              <a:t>Vehicle Non-crash Field </a:t>
            </a:r>
            <a:r>
              <a:rPr lang="en-US" sz="4000" b="1" dirty="0" smtClean="0"/>
              <a:t>Inquiries</a:t>
            </a:r>
            <a:endParaRPr lang="en-US" sz="4000" b="1" dirty="0"/>
          </a:p>
        </p:txBody>
      </p:sp>
      <p:sp>
        <p:nvSpPr>
          <p:cNvPr id="3" name="Content Placeholder 2"/>
          <p:cNvSpPr>
            <a:spLocks noGrp="1"/>
          </p:cNvSpPr>
          <p:nvPr>
            <p:ph sz="quarter" idx="13"/>
          </p:nvPr>
        </p:nvSpPr>
        <p:spPr>
          <a:xfrm>
            <a:off x="304800" y="1905000"/>
            <a:ext cx="8458200" cy="3474720"/>
          </a:xfrm>
        </p:spPr>
        <p:txBody>
          <a:bodyPr>
            <a:normAutofit/>
          </a:bodyPr>
          <a:lstStyle/>
          <a:p>
            <a:pPr marL="45720" indent="0">
              <a:buNone/>
            </a:pPr>
            <a:endParaRPr lang="en-US" dirty="0" smtClean="0"/>
          </a:p>
          <a:p>
            <a:r>
              <a:rPr lang="en-US" dirty="0" smtClean="0"/>
              <a:t>Summary </a:t>
            </a:r>
            <a:r>
              <a:rPr lang="en-US" dirty="0"/>
              <a:t>of field </a:t>
            </a:r>
            <a:r>
              <a:rPr lang="en-US" dirty="0" smtClean="0"/>
              <a:t>inquiries</a:t>
            </a:r>
            <a:endParaRPr lang="en-US" dirty="0"/>
          </a:p>
          <a:p>
            <a:pPr lvl="1"/>
            <a:r>
              <a:rPr lang="en-US" sz="3200" dirty="0"/>
              <a:t>Feb 2012 - Zero Truck fire</a:t>
            </a:r>
          </a:p>
          <a:p>
            <a:pPr lvl="1"/>
            <a:r>
              <a:rPr lang="en-US" sz="3200" dirty="0"/>
              <a:t>Mar 2012 - </a:t>
            </a:r>
            <a:r>
              <a:rPr lang="en-US" sz="3200" dirty="0" err="1"/>
              <a:t>NewFlyer</a:t>
            </a:r>
            <a:r>
              <a:rPr lang="en-US" sz="3200" dirty="0"/>
              <a:t>/BAE Bus fire</a:t>
            </a:r>
          </a:p>
          <a:p>
            <a:pPr marL="45720" indent="0">
              <a:buNone/>
            </a:pPr>
            <a:endParaRPr lang="en-US" dirty="0"/>
          </a:p>
        </p:txBody>
      </p:sp>
      <p:sp>
        <p:nvSpPr>
          <p:cNvPr id="6" name="Slide Number Placeholder 5"/>
          <p:cNvSpPr>
            <a:spLocks noGrp="1"/>
          </p:cNvSpPr>
          <p:nvPr>
            <p:ph type="sldNum" sz="quarter" idx="12"/>
          </p:nvPr>
        </p:nvSpPr>
        <p:spPr/>
        <p:txBody>
          <a:bodyPr/>
          <a:lstStyle/>
          <a:p>
            <a:fld id="{9D405C4C-66C0-40B3-892B-063A332D4D6B}" type="slidenum">
              <a:rPr lang="en-US" smtClean="0"/>
              <a:t>14</a:t>
            </a:fld>
            <a:endParaRPr lang="en-US"/>
          </a:p>
        </p:txBody>
      </p:sp>
    </p:spTree>
    <p:extLst>
      <p:ext uri="{BB962C8B-B14F-4D97-AF65-F5344CB8AC3E}">
        <p14:creationId xmlns:p14="http://schemas.microsoft.com/office/powerpoint/2010/main" val="3767936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85000" lnSpcReduction="10000"/>
          </a:bodyPr>
          <a:lstStyle/>
          <a:p>
            <a:r>
              <a:rPr lang="en-US" dirty="0"/>
              <a:t>April 2011 – Conducted field </a:t>
            </a:r>
            <a:r>
              <a:rPr lang="en-US" dirty="0" smtClean="0"/>
              <a:t>inquiry </a:t>
            </a:r>
            <a:r>
              <a:rPr lang="en-US" dirty="0"/>
              <a:t>of incident in Conn. and determined EV was not the origin of fire</a:t>
            </a:r>
          </a:p>
          <a:p>
            <a:r>
              <a:rPr lang="en-US" dirty="0"/>
              <a:t>November 2011 –  Conducted field </a:t>
            </a:r>
            <a:r>
              <a:rPr lang="en-US" dirty="0" smtClean="0"/>
              <a:t>inquiry </a:t>
            </a:r>
            <a:r>
              <a:rPr lang="en-US" dirty="0"/>
              <a:t>of incident in NC and determined the EV was not the origin of fire</a:t>
            </a:r>
          </a:p>
          <a:p>
            <a:r>
              <a:rPr lang="en-US" dirty="0"/>
              <a:t>May 2012 – Conducting ongoing field </a:t>
            </a:r>
            <a:r>
              <a:rPr lang="en-US" dirty="0" smtClean="0"/>
              <a:t>inquiry </a:t>
            </a:r>
            <a:r>
              <a:rPr lang="en-US" dirty="0"/>
              <a:t>of incident in TX.  No determination has been made.</a:t>
            </a:r>
          </a:p>
          <a:p>
            <a:endParaRPr lang="en-US" dirty="0"/>
          </a:p>
        </p:txBody>
      </p:sp>
      <p:sp>
        <p:nvSpPr>
          <p:cNvPr id="5" name="TextBox 4"/>
          <p:cNvSpPr txBox="1"/>
          <p:nvPr/>
        </p:nvSpPr>
        <p:spPr>
          <a:xfrm>
            <a:off x="0" y="304800"/>
            <a:ext cx="9144000" cy="1323439"/>
          </a:xfrm>
          <a:prstGeom prst="rect">
            <a:avLst/>
          </a:prstGeom>
          <a:noFill/>
        </p:spPr>
        <p:txBody>
          <a:bodyPr wrap="square" rtlCol="0">
            <a:spAutoFit/>
          </a:bodyPr>
          <a:lstStyle/>
          <a:p>
            <a:pPr algn="ctr"/>
            <a:r>
              <a:rPr lang="en-US" sz="4000" b="1" dirty="0"/>
              <a:t>Overview of Light Vehicle Non-crash Field </a:t>
            </a:r>
            <a:r>
              <a:rPr lang="en-US" sz="4000" b="1" dirty="0" smtClean="0"/>
              <a:t>Inquiries</a:t>
            </a:r>
            <a:endParaRPr lang="en-US" sz="4000" b="1" dirty="0"/>
          </a:p>
        </p:txBody>
      </p:sp>
      <p:sp>
        <p:nvSpPr>
          <p:cNvPr id="6" name="Slide Number Placeholder 5"/>
          <p:cNvSpPr>
            <a:spLocks noGrp="1"/>
          </p:cNvSpPr>
          <p:nvPr>
            <p:ph type="sldNum" sz="quarter" idx="12"/>
          </p:nvPr>
        </p:nvSpPr>
        <p:spPr/>
        <p:txBody>
          <a:bodyPr/>
          <a:lstStyle/>
          <a:p>
            <a:fld id="{9D405C4C-66C0-40B3-892B-063A332D4D6B}" type="slidenum">
              <a:rPr lang="en-US" smtClean="0"/>
              <a:t>15</a:t>
            </a:fld>
            <a:endParaRPr lang="en-US"/>
          </a:p>
        </p:txBody>
      </p:sp>
    </p:spTree>
    <p:extLst>
      <p:ext uri="{BB962C8B-B14F-4D97-AF65-F5344CB8AC3E}">
        <p14:creationId xmlns:p14="http://schemas.microsoft.com/office/powerpoint/2010/main" val="1339341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323439"/>
          </a:xfrm>
          <a:prstGeom prst="rect">
            <a:avLst/>
          </a:prstGeom>
          <a:noFill/>
        </p:spPr>
        <p:txBody>
          <a:bodyPr wrap="square" rtlCol="0">
            <a:spAutoFit/>
          </a:bodyPr>
          <a:lstStyle/>
          <a:p>
            <a:pPr algn="ctr"/>
            <a:r>
              <a:rPr lang="en-US" sz="4000" b="1" dirty="0"/>
              <a:t>EV Safety Coordination with Other Government/Stakeholders </a:t>
            </a:r>
          </a:p>
        </p:txBody>
      </p:sp>
      <p:sp>
        <p:nvSpPr>
          <p:cNvPr id="3" name="Content Placeholder 2"/>
          <p:cNvSpPr>
            <a:spLocks noGrp="1"/>
          </p:cNvSpPr>
          <p:nvPr>
            <p:ph sz="quarter" idx="13"/>
          </p:nvPr>
        </p:nvSpPr>
        <p:spPr>
          <a:xfrm>
            <a:off x="304800" y="1524000"/>
            <a:ext cx="8458200" cy="3474720"/>
          </a:xfrm>
        </p:spPr>
        <p:txBody>
          <a:bodyPr>
            <a:noAutofit/>
          </a:bodyPr>
          <a:lstStyle/>
          <a:p>
            <a:r>
              <a:rPr lang="en-US" sz="2400" u="sng" dirty="0"/>
              <a:t>Department of Defense/Department of Energy (DOD/DOE) Activities</a:t>
            </a:r>
          </a:p>
          <a:p>
            <a:pPr lvl="1"/>
            <a:r>
              <a:rPr lang="en-US" sz="2400" dirty="0"/>
              <a:t>Worked with DOD/DOE to devise program for testing Li-ion battery packs  and </a:t>
            </a:r>
            <a:r>
              <a:rPr lang="en-US" sz="2400" dirty="0" smtClean="0"/>
              <a:t>follow-up </a:t>
            </a:r>
            <a:r>
              <a:rPr lang="en-US" sz="2400" dirty="0"/>
              <a:t>safety research</a:t>
            </a:r>
          </a:p>
          <a:p>
            <a:r>
              <a:rPr lang="en-US" sz="2400" u="sng" dirty="0"/>
              <a:t>NFPA</a:t>
            </a:r>
          </a:p>
          <a:p>
            <a:pPr lvl="1"/>
            <a:r>
              <a:rPr lang="en-US" sz="2400" dirty="0"/>
              <a:t>Worked with NFPA to ensure that 1st/2nd responders identify L</a:t>
            </a:r>
            <a:r>
              <a:rPr lang="en-US" sz="2400" dirty="0" smtClean="0"/>
              <a:t>i-ion </a:t>
            </a:r>
            <a:r>
              <a:rPr lang="en-US" sz="2400" dirty="0"/>
              <a:t>powered vehicles, know the safety risks, and </a:t>
            </a:r>
            <a:r>
              <a:rPr lang="en-US" sz="2400" dirty="0" smtClean="0"/>
              <a:t>know appropriate post-crash </a:t>
            </a:r>
            <a:r>
              <a:rPr lang="en-US" sz="2400" dirty="0"/>
              <a:t>handling procedures</a:t>
            </a:r>
          </a:p>
          <a:p>
            <a:r>
              <a:rPr lang="en-US" sz="2400" u="sng" dirty="0"/>
              <a:t>SAE</a:t>
            </a:r>
          </a:p>
          <a:p>
            <a:pPr lvl="1"/>
            <a:r>
              <a:rPr lang="en-US" sz="2400" dirty="0"/>
              <a:t>Work with SAE and OEMs on a wide range of Li-ion battery safety topics </a:t>
            </a:r>
          </a:p>
          <a:p>
            <a:endParaRPr lang="en-US" sz="2400" dirty="0"/>
          </a:p>
        </p:txBody>
      </p:sp>
      <p:sp>
        <p:nvSpPr>
          <p:cNvPr id="6" name="Slide Number Placeholder 5"/>
          <p:cNvSpPr>
            <a:spLocks noGrp="1"/>
          </p:cNvSpPr>
          <p:nvPr>
            <p:ph type="sldNum" sz="quarter" idx="12"/>
          </p:nvPr>
        </p:nvSpPr>
        <p:spPr/>
        <p:txBody>
          <a:bodyPr/>
          <a:lstStyle/>
          <a:p>
            <a:fld id="{9D405C4C-66C0-40B3-892B-063A332D4D6B}" type="slidenum">
              <a:rPr lang="en-US" smtClean="0"/>
              <a:t>16</a:t>
            </a:fld>
            <a:endParaRPr lang="en-US"/>
          </a:p>
        </p:txBody>
      </p:sp>
    </p:spTree>
    <p:extLst>
      <p:ext uri="{BB962C8B-B14F-4D97-AF65-F5344CB8AC3E}">
        <p14:creationId xmlns:p14="http://schemas.microsoft.com/office/powerpoint/2010/main" val="6730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0561"/>
            <a:ext cx="9144000" cy="1323439"/>
          </a:xfrm>
          <a:prstGeom prst="rect">
            <a:avLst/>
          </a:prstGeom>
          <a:noFill/>
        </p:spPr>
        <p:txBody>
          <a:bodyPr wrap="square" rtlCol="0">
            <a:spAutoFit/>
          </a:bodyPr>
          <a:lstStyle/>
          <a:p>
            <a:pPr algn="ctr"/>
            <a:r>
              <a:rPr lang="en-US" sz="4000" dirty="0"/>
              <a:t>EV Safety Coordination with Foreign Government Entities</a:t>
            </a:r>
            <a:endParaRPr lang="en-US" sz="4000" b="1" dirty="0"/>
          </a:p>
        </p:txBody>
      </p:sp>
      <p:sp>
        <p:nvSpPr>
          <p:cNvPr id="3" name="Content Placeholder 2"/>
          <p:cNvSpPr>
            <a:spLocks noGrp="1"/>
          </p:cNvSpPr>
          <p:nvPr>
            <p:ph sz="quarter" idx="13"/>
          </p:nvPr>
        </p:nvSpPr>
        <p:spPr/>
        <p:txBody>
          <a:bodyPr>
            <a:noAutofit/>
          </a:bodyPr>
          <a:lstStyle/>
          <a:p>
            <a:r>
              <a:rPr lang="en-US" sz="2400" b="1" u="sng" dirty="0"/>
              <a:t>EV Global Technical Regulations  (GTR)</a:t>
            </a:r>
          </a:p>
          <a:p>
            <a:r>
              <a:rPr lang="en-US" sz="2400" dirty="0"/>
              <a:t>A</a:t>
            </a:r>
            <a:r>
              <a:rPr lang="en-US" sz="2400" dirty="0" smtClean="0"/>
              <a:t>ddress </a:t>
            </a:r>
            <a:r>
              <a:rPr lang="en-US" sz="2400" dirty="0"/>
              <a:t>occupant protection from high voltage electric shock and potential hazards associated with </a:t>
            </a:r>
            <a:r>
              <a:rPr lang="en-US" sz="2400" dirty="0" smtClean="0"/>
              <a:t>Li-ion </a:t>
            </a:r>
            <a:r>
              <a:rPr lang="en-US" sz="2400" dirty="0"/>
              <a:t>batteries during and after a crash event</a:t>
            </a:r>
          </a:p>
          <a:p>
            <a:r>
              <a:rPr lang="en-US" sz="2400" dirty="0"/>
              <a:t>S</a:t>
            </a:r>
            <a:r>
              <a:rPr lang="en-US" sz="2400" dirty="0" smtClean="0"/>
              <a:t>et </a:t>
            </a:r>
            <a:r>
              <a:rPr lang="en-US" sz="2400" dirty="0"/>
              <a:t>provisions and test protocols to ensure the electrical components perform in a safe </a:t>
            </a:r>
            <a:r>
              <a:rPr lang="en-US" sz="2400" dirty="0" smtClean="0"/>
              <a:t>manner </a:t>
            </a:r>
            <a:r>
              <a:rPr lang="en-US" sz="2400" dirty="0"/>
              <a:t>and are electrically managed while recharging at a residence or charging location</a:t>
            </a:r>
          </a:p>
          <a:p>
            <a:endParaRPr lang="en-US" sz="2400" dirty="0"/>
          </a:p>
        </p:txBody>
      </p:sp>
      <p:sp>
        <p:nvSpPr>
          <p:cNvPr id="6" name="Slide Number Placeholder 5"/>
          <p:cNvSpPr>
            <a:spLocks noGrp="1"/>
          </p:cNvSpPr>
          <p:nvPr>
            <p:ph type="sldNum" sz="quarter" idx="12"/>
          </p:nvPr>
        </p:nvSpPr>
        <p:spPr/>
        <p:txBody>
          <a:bodyPr/>
          <a:lstStyle/>
          <a:p>
            <a:fld id="{9D405C4C-66C0-40B3-892B-063A332D4D6B}" type="slidenum">
              <a:rPr lang="en-US" smtClean="0"/>
              <a:t>17</a:t>
            </a:fld>
            <a:endParaRPr lang="en-US"/>
          </a:p>
        </p:txBody>
      </p:sp>
    </p:spTree>
    <p:extLst>
      <p:ext uri="{BB962C8B-B14F-4D97-AF65-F5344CB8AC3E}">
        <p14:creationId xmlns:p14="http://schemas.microsoft.com/office/powerpoint/2010/main" val="2076971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2400" dirty="0"/>
              <a:t>The GTR will address the unique safety risks posed by EVs and their </a:t>
            </a:r>
            <a:r>
              <a:rPr lang="en-US" sz="2400" dirty="0" smtClean="0"/>
              <a:t>components, </a:t>
            </a:r>
            <a:r>
              <a:rPr lang="en-US" sz="2400" dirty="0"/>
              <a:t>and will be performance-based so as not to </a:t>
            </a:r>
            <a:r>
              <a:rPr lang="en-US" sz="2400" dirty="0" smtClean="0"/>
              <a:t>restrict </a:t>
            </a:r>
            <a:r>
              <a:rPr lang="en-US" sz="2400" dirty="0"/>
              <a:t>future technologies and </a:t>
            </a:r>
            <a:r>
              <a:rPr lang="en-US" sz="2400" dirty="0" smtClean="0"/>
              <a:t>help </a:t>
            </a:r>
            <a:r>
              <a:rPr lang="en-US" sz="2400" dirty="0"/>
              <a:t>prioritize research and potential rulemaking</a:t>
            </a:r>
          </a:p>
          <a:p>
            <a:r>
              <a:rPr lang="en-US" sz="2400" dirty="0"/>
              <a:t>In March 2012 a GTR working group on electric vehicle safety was formed with the United States (NHTSA) as chair</a:t>
            </a:r>
            <a:r>
              <a:rPr lang="en-US" sz="2400" dirty="0" smtClean="0"/>
              <a:t>.</a:t>
            </a:r>
            <a:endParaRPr lang="en-US" sz="2400" dirty="0"/>
          </a:p>
        </p:txBody>
      </p:sp>
      <p:sp>
        <p:nvSpPr>
          <p:cNvPr id="7" name="TextBox 6"/>
          <p:cNvSpPr txBox="1"/>
          <p:nvPr/>
        </p:nvSpPr>
        <p:spPr>
          <a:xfrm>
            <a:off x="-228600" y="200561"/>
            <a:ext cx="9144000" cy="1323439"/>
          </a:xfrm>
          <a:prstGeom prst="rect">
            <a:avLst/>
          </a:prstGeom>
          <a:noFill/>
        </p:spPr>
        <p:txBody>
          <a:bodyPr wrap="square" rtlCol="0">
            <a:spAutoFit/>
          </a:bodyPr>
          <a:lstStyle/>
          <a:p>
            <a:pPr algn="ctr"/>
            <a:r>
              <a:rPr lang="en-US" sz="4000" dirty="0"/>
              <a:t>EV Safety Coordination with Foreign Government Entities</a:t>
            </a:r>
            <a:endParaRPr lang="en-US" sz="4000" b="1" dirty="0"/>
          </a:p>
        </p:txBody>
      </p:sp>
      <p:sp>
        <p:nvSpPr>
          <p:cNvPr id="8" name="Slide Number Placeholder 7"/>
          <p:cNvSpPr>
            <a:spLocks noGrp="1"/>
          </p:cNvSpPr>
          <p:nvPr>
            <p:ph type="sldNum" sz="quarter" idx="12"/>
          </p:nvPr>
        </p:nvSpPr>
        <p:spPr/>
        <p:txBody>
          <a:bodyPr/>
          <a:lstStyle/>
          <a:p>
            <a:fld id="{9D405C4C-66C0-40B3-892B-063A332D4D6B}" type="slidenum">
              <a:rPr lang="en-US" smtClean="0"/>
              <a:t>18</a:t>
            </a:fld>
            <a:endParaRPr lang="en-US"/>
          </a:p>
        </p:txBody>
      </p:sp>
    </p:spTree>
    <p:extLst>
      <p:ext uri="{BB962C8B-B14F-4D97-AF65-F5344CB8AC3E}">
        <p14:creationId xmlns:p14="http://schemas.microsoft.com/office/powerpoint/2010/main" val="1490802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ctr"/>
            <a:r>
              <a:rPr lang="en-US" sz="2400" dirty="0">
                <a:solidFill>
                  <a:schemeClr val="tx1"/>
                </a:solidFill>
              </a:rPr>
              <a:t>Phillip Gorney</a:t>
            </a:r>
            <a:br>
              <a:rPr lang="en-US" sz="2400" dirty="0">
                <a:solidFill>
                  <a:schemeClr val="tx1"/>
                </a:solidFill>
              </a:rPr>
            </a:br>
            <a:r>
              <a:rPr lang="en-US" sz="2400" dirty="0">
                <a:solidFill>
                  <a:schemeClr val="tx1"/>
                </a:solidFill>
              </a:rPr>
              <a:t>Safety Research Engineer</a:t>
            </a:r>
            <a:br>
              <a:rPr lang="en-US" sz="2400" dirty="0">
                <a:solidFill>
                  <a:schemeClr val="tx1"/>
                </a:solidFill>
              </a:rPr>
            </a:br>
            <a:r>
              <a:rPr lang="en-US" sz="2400" dirty="0">
                <a:solidFill>
                  <a:schemeClr val="tx1"/>
                </a:solidFill>
              </a:rPr>
              <a:t>NHTSA</a:t>
            </a:r>
            <a:br>
              <a:rPr lang="en-US" sz="2400" dirty="0">
                <a:solidFill>
                  <a:schemeClr val="tx1"/>
                </a:solidFill>
              </a:rPr>
            </a:br>
            <a:endParaRPr lang="en-US" sz="2400" dirty="0">
              <a:solidFill>
                <a:schemeClr val="tx1"/>
              </a:solidFill>
            </a:endParaRPr>
          </a:p>
          <a:p>
            <a:pPr algn="ctr"/>
            <a:endParaRPr lang="en-US" sz="2400" dirty="0">
              <a:solidFill>
                <a:schemeClr val="tx1"/>
              </a:solidFill>
            </a:endParaRPr>
          </a:p>
        </p:txBody>
      </p:sp>
      <p:pic>
        <p:nvPicPr>
          <p:cNvPr id="4" name="Picture 21" descr="NHTSA_3-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38800"/>
            <a:ext cx="1524000" cy="86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2514600"/>
            <a:ext cx="8062335" cy="2308324"/>
          </a:xfrm>
          <a:prstGeom prst="rect">
            <a:avLst/>
          </a:prstGeom>
          <a:noFill/>
        </p:spPr>
        <p:txBody>
          <a:bodyPr wrap="none" rtlCol="0">
            <a:spAutoFit/>
          </a:bodyPr>
          <a:lstStyle/>
          <a:p>
            <a:pPr algn="ctr"/>
            <a:r>
              <a:rPr lang="en-US" sz="3600" dirty="0">
                <a:solidFill>
                  <a:srgbClr val="CC3300"/>
                </a:solidFill>
                <a:effectLst>
                  <a:outerShdw blurRad="38100" dist="38100" dir="2700000" algn="tl">
                    <a:srgbClr val="000000">
                      <a:alpha val="43137"/>
                    </a:srgbClr>
                  </a:outerShdw>
                </a:effectLst>
              </a:rPr>
              <a:t>Li-ion Based</a:t>
            </a:r>
            <a:br>
              <a:rPr lang="en-US" sz="3600" dirty="0">
                <a:solidFill>
                  <a:srgbClr val="CC3300"/>
                </a:solidFill>
                <a:effectLst>
                  <a:outerShdw blurRad="38100" dist="38100" dir="2700000" algn="tl">
                    <a:srgbClr val="000000">
                      <a:alpha val="43137"/>
                    </a:srgbClr>
                  </a:outerShdw>
                </a:effectLst>
              </a:rPr>
            </a:br>
            <a:r>
              <a:rPr lang="en-US" sz="3600" dirty="0">
                <a:solidFill>
                  <a:srgbClr val="CC3300"/>
                </a:solidFill>
                <a:effectLst>
                  <a:outerShdw blurRad="38100" dist="38100" dir="2700000" algn="tl">
                    <a:srgbClr val="000000">
                      <a:alpha val="43137"/>
                    </a:srgbClr>
                  </a:outerShdw>
                </a:effectLst>
              </a:rPr>
              <a:t> Rechargeable Energy Storage System </a:t>
            </a:r>
            <a:endParaRPr lang="en-US" sz="3600" dirty="0" smtClean="0">
              <a:solidFill>
                <a:srgbClr val="CC3300"/>
              </a:solidFill>
              <a:effectLst>
                <a:outerShdw blurRad="38100" dist="38100" dir="2700000" algn="tl">
                  <a:srgbClr val="000000">
                    <a:alpha val="43137"/>
                  </a:srgbClr>
                </a:outerShdw>
              </a:effectLst>
            </a:endParaRPr>
          </a:p>
          <a:p>
            <a:pPr algn="ctr"/>
            <a:r>
              <a:rPr lang="en-US" sz="3600" dirty="0" smtClean="0">
                <a:solidFill>
                  <a:srgbClr val="CC3300"/>
                </a:solidFill>
                <a:effectLst>
                  <a:outerShdw blurRad="38100" dist="38100" dir="2700000" algn="tl">
                    <a:srgbClr val="000000">
                      <a:alpha val="43137"/>
                    </a:srgbClr>
                  </a:outerShdw>
                </a:effectLst>
              </a:rPr>
              <a:t>Technology Description </a:t>
            </a:r>
            <a:r>
              <a:rPr lang="en-US" sz="3600" dirty="0">
                <a:solidFill>
                  <a:srgbClr val="CC3300"/>
                </a:solidFill>
                <a:effectLst>
                  <a:outerShdw blurRad="38100" dist="38100" dir="2700000" algn="tl">
                    <a:srgbClr val="000000">
                      <a:alpha val="43137"/>
                    </a:srgbClr>
                  </a:outerShdw>
                </a:effectLst>
              </a:rPr>
              <a:t>and</a:t>
            </a:r>
            <a:br>
              <a:rPr lang="en-US" sz="3600" dirty="0">
                <a:solidFill>
                  <a:srgbClr val="CC3300"/>
                </a:solidFill>
                <a:effectLst>
                  <a:outerShdw blurRad="38100" dist="38100" dir="2700000" algn="tl">
                    <a:srgbClr val="000000">
                      <a:alpha val="43137"/>
                    </a:srgbClr>
                  </a:outerShdw>
                </a:effectLst>
              </a:rPr>
            </a:br>
            <a:r>
              <a:rPr lang="en-US" sz="3600" dirty="0">
                <a:solidFill>
                  <a:srgbClr val="CC3300"/>
                </a:solidFill>
                <a:effectLst>
                  <a:outerShdw blurRad="38100" dist="38100" dir="2700000" algn="tl">
                    <a:srgbClr val="000000">
                      <a:alpha val="43137"/>
                    </a:srgbClr>
                  </a:outerShdw>
                </a:effectLst>
              </a:rPr>
              <a:t>Safety Research Programs</a:t>
            </a:r>
          </a:p>
        </p:txBody>
      </p:sp>
    </p:spTree>
    <p:extLst>
      <p:ext uri="{BB962C8B-B14F-4D97-AF65-F5344CB8AC3E}">
        <p14:creationId xmlns:p14="http://schemas.microsoft.com/office/powerpoint/2010/main" val="346587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2714"/>
            <a:ext cx="9144000" cy="707886"/>
          </a:xfrm>
          <a:prstGeom prst="rect">
            <a:avLst/>
          </a:prstGeom>
          <a:noFill/>
        </p:spPr>
        <p:txBody>
          <a:bodyPr wrap="square" rtlCol="0">
            <a:spAutoFit/>
          </a:bodyPr>
          <a:lstStyle/>
          <a:p>
            <a:pPr algn="ctr"/>
            <a:r>
              <a:rPr lang="en-US" sz="4000" b="1" dirty="0"/>
              <a:t>NHTSA Mission</a:t>
            </a:r>
          </a:p>
        </p:txBody>
      </p:sp>
      <p:sp>
        <p:nvSpPr>
          <p:cNvPr id="21" name="Rectangle 4"/>
          <p:cNvSpPr txBox="1">
            <a:spLocks noChangeArrowheads="1"/>
          </p:cNvSpPr>
          <p:nvPr/>
        </p:nvSpPr>
        <p:spPr>
          <a:xfrm>
            <a:off x="228600" y="960437"/>
            <a:ext cx="8229600" cy="4221163"/>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80000"/>
              </a:lnSpc>
              <a:buFont typeface="Wingdings" pitchFamily="2" charset="2"/>
              <a:buNone/>
              <a:defRPr/>
            </a:pPr>
            <a:endParaRPr lang="en-US" sz="2000" dirty="0" smtClean="0"/>
          </a:p>
          <a:p>
            <a:pPr algn="ctr">
              <a:buFont typeface="Wingdings" pitchFamily="2" charset="2"/>
              <a:buNone/>
              <a:defRPr/>
            </a:pPr>
            <a:r>
              <a:rPr lang="en-US" sz="3200" b="1" dirty="0" smtClean="0">
                <a:solidFill>
                  <a:schemeClr val="tx1"/>
                </a:solidFill>
              </a:rPr>
              <a:t>Safety  </a:t>
            </a:r>
            <a:r>
              <a:rPr lang="en-US" sz="2400" dirty="0" smtClean="0">
                <a:solidFill>
                  <a:schemeClr val="tx1"/>
                </a:solidFill>
              </a:rPr>
              <a:t>  </a:t>
            </a:r>
          </a:p>
          <a:p>
            <a:pPr algn="ctr">
              <a:buFont typeface="Wingdings" pitchFamily="2" charset="2"/>
              <a:buNone/>
              <a:defRPr/>
            </a:pPr>
            <a:r>
              <a:rPr lang="en-US" sz="2400" dirty="0" smtClean="0">
                <a:solidFill>
                  <a:schemeClr val="tx1"/>
                </a:solidFill>
              </a:rPr>
              <a:t>		Save lives, prevent injuries and reduce economic costs due to road traffic and non-traffic crashes through education, research, safety standards and enforcement activity.</a:t>
            </a:r>
          </a:p>
          <a:p>
            <a:pPr algn="ctr">
              <a:buFont typeface="Wingdings" pitchFamily="2" charset="2"/>
              <a:buNone/>
              <a:defRPr/>
            </a:pPr>
            <a:endParaRPr lang="en-US" sz="3200" b="1" dirty="0" smtClean="0">
              <a:solidFill>
                <a:schemeClr val="tx1"/>
              </a:solidFill>
            </a:endParaRPr>
          </a:p>
          <a:p>
            <a:pPr algn="ctr">
              <a:spcBef>
                <a:spcPts val="0"/>
              </a:spcBef>
              <a:spcAft>
                <a:spcPts val="0"/>
              </a:spcAft>
              <a:buFont typeface="Wingdings" pitchFamily="2" charset="2"/>
              <a:buNone/>
              <a:defRPr/>
            </a:pPr>
            <a:r>
              <a:rPr lang="en-US" sz="3200" b="1" dirty="0" smtClean="0">
                <a:solidFill>
                  <a:schemeClr val="tx1"/>
                </a:solidFill>
              </a:rPr>
              <a:t>Consumer Programs</a:t>
            </a:r>
          </a:p>
          <a:p>
            <a:pPr algn="ctr">
              <a:buFont typeface="Wingdings" pitchFamily="2" charset="2"/>
              <a:buNone/>
              <a:defRPr/>
            </a:pPr>
            <a:r>
              <a:rPr lang="en-US" sz="2400" dirty="0" smtClean="0">
                <a:solidFill>
                  <a:schemeClr val="tx1"/>
                </a:solidFill>
              </a:rPr>
              <a:t>	Increase fuel economy, damage protection, and theft protection, reduce odometer tampering, and provide consumer information.</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9D405C4C-66C0-40B3-892B-063A332D4D6B}" type="slidenum">
              <a:rPr lang="en-US" smtClean="0"/>
              <a:t>2</a:t>
            </a:fld>
            <a:endParaRPr lang="en-US"/>
          </a:p>
        </p:txBody>
      </p:sp>
    </p:spTree>
    <p:extLst>
      <p:ext uri="{BB962C8B-B14F-4D97-AF65-F5344CB8AC3E}">
        <p14:creationId xmlns:p14="http://schemas.microsoft.com/office/powerpoint/2010/main" val="4251693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707886"/>
          </a:xfrm>
          <a:prstGeom prst="rect">
            <a:avLst/>
          </a:prstGeom>
          <a:noFill/>
        </p:spPr>
        <p:txBody>
          <a:bodyPr wrap="square" rtlCol="0">
            <a:spAutoFit/>
          </a:bodyPr>
          <a:lstStyle/>
          <a:p>
            <a:pPr algn="ctr"/>
            <a:r>
              <a:rPr lang="en-US" sz="4000" dirty="0"/>
              <a:t>Modern EV technology</a:t>
            </a:r>
            <a:endParaRPr lang="en-US" sz="4000" b="1" dirty="0"/>
          </a:p>
        </p:txBody>
      </p:sp>
      <p:sp>
        <p:nvSpPr>
          <p:cNvPr id="3" name="Content Placeholder 2"/>
          <p:cNvSpPr>
            <a:spLocks noGrp="1"/>
          </p:cNvSpPr>
          <p:nvPr>
            <p:ph sz="quarter" idx="13"/>
          </p:nvPr>
        </p:nvSpPr>
        <p:spPr>
          <a:xfrm>
            <a:off x="304800" y="1676400"/>
            <a:ext cx="8458200" cy="3474720"/>
          </a:xfrm>
        </p:spPr>
        <p:txBody>
          <a:bodyPr>
            <a:noAutofit/>
          </a:bodyPr>
          <a:lstStyle/>
          <a:p>
            <a:r>
              <a:rPr lang="en-US" sz="2400" dirty="0"/>
              <a:t>Rechargeable Energy Storage Systems (RESS)   </a:t>
            </a:r>
            <a:endParaRPr lang="en-US" sz="2400" dirty="0" smtClean="0"/>
          </a:p>
          <a:p>
            <a:pPr lvl="1"/>
            <a:r>
              <a:rPr lang="en-US" sz="2000" dirty="0" smtClean="0"/>
              <a:t>Li-ion </a:t>
            </a:r>
            <a:r>
              <a:rPr lang="en-US" sz="2000" dirty="0"/>
              <a:t>battery </a:t>
            </a:r>
            <a:r>
              <a:rPr lang="en-US" sz="2000" dirty="0" smtClean="0"/>
              <a:t>(</a:t>
            </a:r>
            <a:r>
              <a:rPr lang="en-US" sz="2000" dirty="0" err="1" smtClean="0"/>
              <a:t>LiB</a:t>
            </a:r>
            <a:r>
              <a:rPr lang="en-US" sz="2000" dirty="0" smtClean="0"/>
              <a:t>) </a:t>
            </a:r>
            <a:r>
              <a:rPr lang="en-US" sz="2000" dirty="0"/>
              <a:t>based (present technology)</a:t>
            </a:r>
          </a:p>
          <a:p>
            <a:r>
              <a:rPr lang="en-US" sz="2400" dirty="0" smtClean="0"/>
              <a:t> </a:t>
            </a:r>
            <a:r>
              <a:rPr lang="en-US" sz="2400" dirty="0"/>
              <a:t>Electronic </a:t>
            </a:r>
            <a:r>
              <a:rPr lang="en-US" sz="2400" dirty="0" smtClean="0"/>
              <a:t>communications </a:t>
            </a:r>
            <a:r>
              <a:rPr lang="en-US" sz="2400" dirty="0"/>
              <a:t>including those with the electrical grid via charging systems both conductive (plug-in) and inductive (non-contact)</a:t>
            </a:r>
          </a:p>
          <a:p>
            <a:r>
              <a:rPr lang="en-US" sz="2400" dirty="0" smtClean="0"/>
              <a:t> </a:t>
            </a:r>
            <a:r>
              <a:rPr lang="en-US" sz="2400" dirty="0"/>
              <a:t>Electronic </a:t>
            </a:r>
            <a:r>
              <a:rPr lang="en-US" sz="2400" dirty="0" smtClean="0"/>
              <a:t>controls </a:t>
            </a:r>
          </a:p>
          <a:p>
            <a:pPr lvl="1"/>
            <a:r>
              <a:rPr lang="en-US" sz="2000" dirty="0" smtClean="0"/>
              <a:t>Battery Management System</a:t>
            </a:r>
          </a:p>
          <a:p>
            <a:pPr lvl="1"/>
            <a:r>
              <a:rPr lang="en-US" sz="2000" dirty="0" smtClean="0"/>
              <a:t>Vehicle to propulsion system</a:t>
            </a:r>
          </a:p>
          <a:p>
            <a:pPr lvl="1"/>
            <a:r>
              <a:rPr lang="en-US" sz="2000" dirty="0" smtClean="0"/>
              <a:t> </a:t>
            </a:r>
            <a:r>
              <a:rPr lang="en-US" sz="2000" dirty="0"/>
              <a:t>Power Electronics </a:t>
            </a:r>
          </a:p>
          <a:p>
            <a:pPr lvl="1"/>
            <a:r>
              <a:rPr lang="en-US" sz="2000" dirty="0"/>
              <a:t> Motor control</a:t>
            </a:r>
          </a:p>
          <a:p>
            <a:pPr lvl="1"/>
            <a:r>
              <a:rPr lang="en-US" sz="2000" dirty="0"/>
              <a:t> Regenerative Braking</a:t>
            </a:r>
          </a:p>
          <a:p>
            <a:endParaRPr lang="en-US" sz="2400" dirty="0"/>
          </a:p>
          <a:p>
            <a:endParaRPr lang="en-US" sz="2400" dirty="0"/>
          </a:p>
        </p:txBody>
      </p:sp>
      <p:sp>
        <p:nvSpPr>
          <p:cNvPr id="5" name="TextBox 4"/>
          <p:cNvSpPr txBox="1"/>
          <p:nvPr/>
        </p:nvSpPr>
        <p:spPr>
          <a:xfrm>
            <a:off x="533399" y="838200"/>
            <a:ext cx="7968307" cy="1292662"/>
          </a:xfrm>
          <a:prstGeom prst="rect">
            <a:avLst/>
          </a:prstGeom>
          <a:noFill/>
        </p:spPr>
        <p:txBody>
          <a:bodyPr wrap="square" rtlCol="0">
            <a:spAutoFit/>
          </a:bodyPr>
          <a:lstStyle/>
          <a:p>
            <a:pPr algn="ctr"/>
            <a:r>
              <a:rPr lang="en-US" sz="2000" b="1" dirty="0" smtClean="0">
                <a:solidFill>
                  <a:srgbClr val="CC3300"/>
                </a:solidFill>
              </a:rPr>
              <a:t>The modern EV propulsion system is a culmination of advancements in many technologies used by the vehicle.</a:t>
            </a:r>
            <a:br>
              <a:rPr lang="en-US" sz="2000" b="1" dirty="0" smtClean="0">
                <a:solidFill>
                  <a:srgbClr val="CC3300"/>
                </a:solidFill>
              </a:rPr>
            </a:br>
            <a:r>
              <a:rPr lang="en-US" sz="2000" b="1" dirty="0" smtClean="0">
                <a:solidFill>
                  <a:srgbClr val="CC3300"/>
                </a:solidFill>
              </a:rPr>
              <a:t/>
            </a:r>
            <a:br>
              <a:rPr lang="en-US" sz="2000" b="1" dirty="0" smtClean="0">
                <a:solidFill>
                  <a:srgbClr val="CC3300"/>
                </a:solidFill>
              </a:rPr>
            </a:br>
            <a:endParaRPr lang="en-US" sz="1600" dirty="0">
              <a:solidFill>
                <a:srgbClr val="CC3300"/>
              </a:solidFill>
            </a:endParaRPr>
          </a:p>
        </p:txBody>
      </p:sp>
      <p:sp>
        <p:nvSpPr>
          <p:cNvPr id="7" name="Slide Number Placeholder 6"/>
          <p:cNvSpPr>
            <a:spLocks noGrp="1"/>
          </p:cNvSpPr>
          <p:nvPr>
            <p:ph type="sldNum" sz="quarter" idx="12"/>
          </p:nvPr>
        </p:nvSpPr>
        <p:spPr/>
        <p:txBody>
          <a:bodyPr/>
          <a:lstStyle/>
          <a:p>
            <a:fld id="{9D405C4C-66C0-40B3-892B-063A332D4D6B}" type="slidenum">
              <a:rPr lang="en-US" smtClean="0"/>
              <a:t>20</a:t>
            </a:fld>
            <a:endParaRPr lang="en-US"/>
          </a:p>
        </p:txBody>
      </p:sp>
    </p:spTree>
    <p:extLst>
      <p:ext uri="{BB962C8B-B14F-4D97-AF65-F5344CB8AC3E}">
        <p14:creationId xmlns:p14="http://schemas.microsoft.com/office/powerpoint/2010/main" val="1262595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468880"/>
            <a:ext cx="5562600" cy="3474720"/>
          </a:xfrm>
        </p:spPr>
        <p:txBody>
          <a:bodyPr>
            <a:noAutofit/>
          </a:bodyPr>
          <a:lstStyle/>
          <a:p>
            <a:r>
              <a:rPr lang="en-US" sz="2400" dirty="0"/>
              <a:t>Battery </a:t>
            </a:r>
            <a:r>
              <a:rPr lang="en-US" sz="2400" dirty="0" smtClean="0"/>
              <a:t>pack(s</a:t>
            </a:r>
            <a:r>
              <a:rPr lang="en-US" sz="2400" dirty="0"/>
              <a:t>) (cells and modules)</a:t>
            </a:r>
          </a:p>
          <a:p>
            <a:r>
              <a:rPr lang="en-US" sz="2400" dirty="0"/>
              <a:t>Enclosure and support architecture</a:t>
            </a:r>
          </a:p>
          <a:p>
            <a:r>
              <a:rPr lang="en-US" sz="2400" dirty="0"/>
              <a:t>Service </a:t>
            </a:r>
            <a:r>
              <a:rPr lang="en-US" sz="2400" dirty="0" smtClean="0"/>
              <a:t>disconnect </a:t>
            </a:r>
            <a:r>
              <a:rPr lang="en-US" sz="2400" dirty="0"/>
              <a:t>(if equipped)</a:t>
            </a:r>
          </a:p>
          <a:p>
            <a:r>
              <a:rPr lang="en-US" sz="2400" dirty="0"/>
              <a:t>High </a:t>
            </a:r>
            <a:r>
              <a:rPr lang="en-US" sz="2400" dirty="0" smtClean="0"/>
              <a:t>voltage </a:t>
            </a:r>
            <a:r>
              <a:rPr lang="en-US" sz="2400" dirty="0"/>
              <a:t>c</a:t>
            </a:r>
            <a:r>
              <a:rPr lang="en-US" sz="2400" dirty="0" smtClean="0"/>
              <a:t>ircuits </a:t>
            </a:r>
            <a:r>
              <a:rPr lang="en-US" sz="2400" dirty="0"/>
              <a:t>and </a:t>
            </a:r>
            <a:r>
              <a:rPr lang="en-US" sz="2400" dirty="0" smtClean="0"/>
              <a:t>connections</a:t>
            </a:r>
            <a:endParaRPr lang="en-US" sz="2400" dirty="0"/>
          </a:p>
          <a:p>
            <a:r>
              <a:rPr lang="en-US" sz="2400" dirty="0"/>
              <a:t>Low </a:t>
            </a:r>
            <a:r>
              <a:rPr lang="en-US" sz="2400" dirty="0" smtClean="0"/>
              <a:t>voltage </a:t>
            </a:r>
            <a:r>
              <a:rPr lang="en-US" sz="2400" dirty="0"/>
              <a:t>c</a:t>
            </a:r>
            <a:r>
              <a:rPr lang="en-US" sz="2400" dirty="0" smtClean="0"/>
              <a:t>onnectors</a:t>
            </a:r>
            <a:endParaRPr lang="en-US" sz="2400" dirty="0"/>
          </a:p>
          <a:p>
            <a:r>
              <a:rPr lang="en-US" sz="2400" dirty="0" smtClean="0"/>
              <a:t>Cell/module electronics</a:t>
            </a:r>
            <a:endParaRPr lang="en-US" sz="2400" dirty="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919451"/>
            <a:ext cx="3320107" cy="1879539"/>
          </a:xfrm>
          <a:prstGeom prst="rect">
            <a:avLst/>
          </a:prstGeom>
          <a:ln>
            <a:noFill/>
          </a:ln>
          <a:effectLst>
            <a:softEdge rad="112500"/>
          </a:effectLst>
        </p:spPr>
      </p:pic>
      <p:sp>
        <p:nvSpPr>
          <p:cNvPr id="6" name="TextBox 5"/>
          <p:cNvSpPr txBox="1"/>
          <p:nvPr/>
        </p:nvSpPr>
        <p:spPr>
          <a:xfrm>
            <a:off x="533399" y="1699736"/>
            <a:ext cx="7968307" cy="738664"/>
          </a:xfrm>
          <a:prstGeom prst="rect">
            <a:avLst/>
          </a:prstGeom>
          <a:noFill/>
        </p:spPr>
        <p:txBody>
          <a:bodyPr wrap="square" rtlCol="0">
            <a:spAutoFit/>
          </a:bodyPr>
          <a:lstStyle/>
          <a:p>
            <a:pPr algn="ctr"/>
            <a:r>
              <a:rPr lang="en-US" sz="2400" b="1" dirty="0" smtClean="0">
                <a:solidFill>
                  <a:srgbClr val="CC3300"/>
                </a:solidFill>
              </a:rPr>
              <a:t>What is a RESS used in automotive applications?</a:t>
            </a:r>
          </a:p>
          <a:p>
            <a:endParaRPr lang="en-US" dirty="0"/>
          </a:p>
        </p:txBody>
      </p:sp>
      <p:sp>
        <p:nvSpPr>
          <p:cNvPr id="7" name="TextBox 6"/>
          <p:cNvSpPr txBox="1"/>
          <p:nvPr/>
        </p:nvSpPr>
        <p:spPr>
          <a:xfrm>
            <a:off x="0" y="76200"/>
            <a:ext cx="9144000" cy="1938992"/>
          </a:xfrm>
          <a:prstGeom prst="rect">
            <a:avLst/>
          </a:prstGeom>
          <a:noFill/>
        </p:spPr>
        <p:txBody>
          <a:bodyPr wrap="square" rtlCol="0">
            <a:spAutoFit/>
          </a:bodyPr>
          <a:lstStyle/>
          <a:p>
            <a:pPr algn="ctr"/>
            <a:r>
              <a:rPr lang="en-US" sz="4000" dirty="0"/>
              <a:t> A Rechargeable Energy  Storage System (RESS) </a:t>
            </a:r>
            <a:br>
              <a:rPr lang="en-US" sz="4000" dirty="0"/>
            </a:br>
            <a:endParaRPr lang="en-US" sz="4000" b="1" dirty="0"/>
          </a:p>
        </p:txBody>
      </p:sp>
      <p:sp>
        <p:nvSpPr>
          <p:cNvPr id="8" name="Slide Number Placeholder 7"/>
          <p:cNvSpPr>
            <a:spLocks noGrp="1"/>
          </p:cNvSpPr>
          <p:nvPr>
            <p:ph type="sldNum" sz="quarter" idx="12"/>
          </p:nvPr>
        </p:nvSpPr>
        <p:spPr/>
        <p:txBody>
          <a:bodyPr/>
          <a:lstStyle/>
          <a:p>
            <a:fld id="{9D405C4C-66C0-40B3-892B-063A332D4D6B}" type="slidenum">
              <a:rPr lang="en-US" smtClean="0"/>
              <a:t>21</a:t>
            </a:fld>
            <a:endParaRPr lang="en-US"/>
          </a:p>
        </p:txBody>
      </p:sp>
    </p:spTree>
    <p:extLst>
      <p:ext uri="{BB962C8B-B14F-4D97-AF65-F5344CB8AC3E}">
        <p14:creationId xmlns:p14="http://schemas.microsoft.com/office/powerpoint/2010/main" val="3406060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164080"/>
            <a:ext cx="8077200" cy="3474720"/>
          </a:xfrm>
        </p:spPr>
        <p:txBody>
          <a:bodyPr>
            <a:noAutofit/>
          </a:bodyPr>
          <a:lstStyle/>
          <a:p>
            <a:pPr>
              <a:spcBef>
                <a:spcPts val="250"/>
              </a:spcBef>
              <a:spcAft>
                <a:spcPts val="300"/>
              </a:spcAft>
            </a:pPr>
            <a:r>
              <a:rPr lang="en-US" sz="2000" dirty="0"/>
              <a:t>When compared to other batteries such as NiMH, </a:t>
            </a:r>
            <a:r>
              <a:rPr lang="en-US" sz="2000" dirty="0" err="1"/>
              <a:t>Pb</a:t>
            </a:r>
            <a:r>
              <a:rPr lang="en-US" sz="2000" dirty="0"/>
              <a:t>-acid, or Ni-Cd that have more commonly defined chemistries and </a:t>
            </a:r>
            <a:r>
              <a:rPr lang="en-US" sz="2000" dirty="0" smtClean="0"/>
              <a:t>constructions </a:t>
            </a:r>
            <a:r>
              <a:rPr lang="en-US" sz="2000" dirty="0"/>
              <a:t>a </a:t>
            </a:r>
            <a:r>
              <a:rPr lang="en-US" sz="2000" dirty="0" err="1" smtClean="0"/>
              <a:t>LiB</a:t>
            </a:r>
            <a:r>
              <a:rPr lang="en-US" sz="2000" dirty="0" smtClean="0"/>
              <a:t> </a:t>
            </a:r>
            <a:r>
              <a:rPr lang="en-US" sz="2000" dirty="0"/>
              <a:t>is a </a:t>
            </a:r>
            <a:r>
              <a:rPr lang="en-US" sz="2000" dirty="0">
                <a:solidFill>
                  <a:srgbClr val="CC3300"/>
                </a:solidFill>
              </a:rPr>
              <a:t>“family of batteries” </a:t>
            </a:r>
          </a:p>
          <a:p>
            <a:pPr>
              <a:spcBef>
                <a:spcPts val="250"/>
              </a:spcBef>
              <a:spcAft>
                <a:spcPts val="300"/>
              </a:spcAft>
            </a:pPr>
            <a:r>
              <a:rPr lang="en-US" sz="2000" dirty="0" smtClean="0"/>
              <a:t>The </a:t>
            </a:r>
            <a:r>
              <a:rPr lang="en-US" sz="2000" dirty="0"/>
              <a:t>common element of a </a:t>
            </a:r>
            <a:r>
              <a:rPr lang="en-US" sz="2000" dirty="0" err="1" smtClean="0"/>
              <a:t>LiB</a:t>
            </a:r>
            <a:r>
              <a:rPr lang="en-US" sz="2000" dirty="0" smtClean="0"/>
              <a:t> </a:t>
            </a:r>
            <a:r>
              <a:rPr lang="en-US" sz="2000" dirty="0"/>
              <a:t>is the use of a </a:t>
            </a:r>
            <a:r>
              <a:rPr lang="en-US" sz="2000" dirty="0" smtClean="0"/>
              <a:t>lithium-based </a:t>
            </a:r>
            <a:r>
              <a:rPr lang="en-US" sz="2000" dirty="0"/>
              <a:t>salt to carry the charge between the </a:t>
            </a:r>
            <a:r>
              <a:rPr lang="en-US" sz="2000" dirty="0" smtClean="0"/>
              <a:t>anode </a:t>
            </a:r>
            <a:r>
              <a:rPr lang="en-US" sz="2000" dirty="0"/>
              <a:t>and </a:t>
            </a:r>
            <a:r>
              <a:rPr lang="en-US" sz="2000" dirty="0" smtClean="0"/>
              <a:t>cathode </a:t>
            </a:r>
            <a:r>
              <a:rPr lang="en-US" sz="2000" dirty="0"/>
              <a:t>during discharge and back again during charging.</a:t>
            </a:r>
          </a:p>
          <a:p>
            <a:pPr>
              <a:spcBef>
                <a:spcPts val="250"/>
              </a:spcBef>
              <a:spcAft>
                <a:spcPts val="300"/>
              </a:spcAft>
            </a:pPr>
            <a:r>
              <a:rPr lang="en-US" sz="2000" dirty="0" smtClean="0"/>
              <a:t>Each </a:t>
            </a:r>
            <a:r>
              <a:rPr lang="en-US" sz="2000" dirty="0" err="1" smtClean="0"/>
              <a:t>LiB</a:t>
            </a:r>
            <a:r>
              <a:rPr lang="en-US" sz="2000" dirty="0" smtClean="0"/>
              <a:t> </a:t>
            </a:r>
            <a:r>
              <a:rPr lang="en-US" sz="2000" dirty="0"/>
              <a:t>has uniquely different properties due to:</a:t>
            </a:r>
          </a:p>
          <a:p>
            <a:pPr lvl="1">
              <a:spcBef>
                <a:spcPts val="0"/>
              </a:spcBef>
              <a:spcAft>
                <a:spcPts val="0"/>
              </a:spcAft>
            </a:pPr>
            <a:r>
              <a:rPr lang="en-US" sz="1800" dirty="0"/>
              <a:t>Cell </a:t>
            </a:r>
            <a:r>
              <a:rPr lang="en-US" sz="1800" dirty="0" smtClean="0"/>
              <a:t>chemistry</a:t>
            </a:r>
            <a:endParaRPr lang="en-US" sz="1800" dirty="0"/>
          </a:p>
          <a:p>
            <a:pPr lvl="2">
              <a:spcBef>
                <a:spcPts val="0"/>
              </a:spcBef>
              <a:spcAft>
                <a:spcPts val="0"/>
              </a:spcAft>
            </a:pPr>
            <a:r>
              <a:rPr lang="en-US" sz="1600" dirty="0"/>
              <a:t>c</a:t>
            </a:r>
            <a:r>
              <a:rPr lang="en-US" sz="1600" dirty="0" smtClean="0"/>
              <a:t>athode </a:t>
            </a:r>
            <a:r>
              <a:rPr lang="en-US" sz="1600" dirty="0"/>
              <a:t>and </a:t>
            </a:r>
            <a:r>
              <a:rPr lang="en-US" sz="1600" dirty="0" smtClean="0"/>
              <a:t>anode </a:t>
            </a:r>
            <a:r>
              <a:rPr lang="en-US" sz="1600" dirty="0"/>
              <a:t>materials and thicknesses</a:t>
            </a:r>
          </a:p>
          <a:p>
            <a:pPr lvl="2">
              <a:spcBef>
                <a:spcPts val="0"/>
              </a:spcBef>
              <a:spcAft>
                <a:spcPts val="0"/>
              </a:spcAft>
            </a:pPr>
            <a:r>
              <a:rPr lang="en-US" sz="1600" dirty="0"/>
              <a:t>e</a:t>
            </a:r>
            <a:r>
              <a:rPr lang="en-US" sz="1600" dirty="0" smtClean="0"/>
              <a:t>lectrolyte </a:t>
            </a:r>
            <a:r>
              <a:rPr lang="en-US" sz="1600" dirty="0"/>
              <a:t>(additives)</a:t>
            </a:r>
          </a:p>
          <a:p>
            <a:pPr lvl="2">
              <a:spcBef>
                <a:spcPts val="0"/>
              </a:spcBef>
              <a:spcAft>
                <a:spcPts val="0"/>
              </a:spcAft>
            </a:pPr>
            <a:r>
              <a:rPr lang="en-US" sz="1600" dirty="0"/>
              <a:t>s</a:t>
            </a:r>
            <a:r>
              <a:rPr lang="en-US" sz="1600" dirty="0" smtClean="0"/>
              <a:t>eparators</a:t>
            </a:r>
            <a:endParaRPr lang="en-US" sz="1600" dirty="0"/>
          </a:p>
          <a:p>
            <a:pPr lvl="1">
              <a:spcBef>
                <a:spcPts val="0"/>
              </a:spcBef>
              <a:spcAft>
                <a:spcPts val="0"/>
              </a:spcAft>
            </a:pPr>
            <a:r>
              <a:rPr lang="en-US" sz="1800" dirty="0"/>
              <a:t>Form factor </a:t>
            </a:r>
            <a:r>
              <a:rPr lang="en-US" sz="1800" dirty="0" smtClean="0"/>
              <a:t>(cylinder</a:t>
            </a:r>
            <a:r>
              <a:rPr lang="en-US" sz="1800" dirty="0"/>
              <a:t>, </a:t>
            </a:r>
            <a:r>
              <a:rPr lang="en-US" sz="1800" dirty="0" smtClean="0"/>
              <a:t>pouch</a:t>
            </a:r>
            <a:r>
              <a:rPr lang="en-US" sz="1800" dirty="0"/>
              <a:t>, </a:t>
            </a:r>
            <a:r>
              <a:rPr lang="en-US" sz="1800" dirty="0" smtClean="0"/>
              <a:t>prismatic</a:t>
            </a:r>
            <a:r>
              <a:rPr lang="en-US" sz="1800" dirty="0"/>
              <a:t>) </a:t>
            </a:r>
          </a:p>
          <a:p>
            <a:pPr lvl="1">
              <a:spcBef>
                <a:spcPts val="0"/>
              </a:spcBef>
              <a:spcAft>
                <a:spcPts val="0"/>
              </a:spcAft>
            </a:pPr>
            <a:r>
              <a:rPr lang="en-US" sz="1800" dirty="0"/>
              <a:t>Size</a:t>
            </a:r>
          </a:p>
          <a:p>
            <a:pPr lvl="1">
              <a:spcBef>
                <a:spcPts val="0"/>
              </a:spcBef>
              <a:spcAft>
                <a:spcPts val="0"/>
              </a:spcAft>
            </a:pPr>
            <a:r>
              <a:rPr lang="en-US" sz="1800" dirty="0" smtClean="0"/>
              <a:t>Energy/power  </a:t>
            </a:r>
            <a:endParaRPr lang="en-US" sz="1800" dirty="0"/>
          </a:p>
          <a:p>
            <a:pPr lvl="1">
              <a:spcBef>
                <a:spcPts val="0"/>
              </a:spcBef>
              <a:spcAft>
                <a:spcPts val="0"/>
              </a:spcAft>
            </a:pPr>
            <a:r>
              <a:rPr lang="en-US" sz="1800" dirty="0"/>
              <a:t>Performance </a:t>
            </a:r>
            <a:r>
              <a:rPr lang="en-US" sz="1800" u="sng" dirty="0"/>
              <a:t>(including </a:t>
            </a:r>
            <a:r>
              <a:rPr lang="en-US" sz="1800" u="sng" dirty="0" smtClean="0"/>
              <a:t>safety</a:t>
            </a:r>
            <a:r>
              <a:rPr lang="en-US" sz="1800" u="sng" dirty="0"/>
              <a:t>)</a:t>
            </a:r>
          </a:p>
          <a:p>
            <a:endParaRPr lang="en-US" sz="2000" dirty="0"/>
          </a:p>
        </p:txBody>
      </p:sp>
      <p:sp>
        <p:nvSpPr>
          <p:cNvPr id="4" name="TextBox 3"/>
          <p:cNvSpPr txBox="1"/>
          <p:nvPr/>
        </p:nvSpPr>
        <p:spPr>
          <a:xfrm>
            <a:off x="76200" y="1428611"/>
            <a:ext cx="9067800" cy="933589"/>
          </a:xfrm>
          <a:prstGeom prst="rect">
            <a:avLst/>
          </a:prstGeom>
          <a:noFill/>
        </p:spPr>
        <p:txBody>
          <a:bodyPr wrap="square" rtlCol="0">
            <a:spAutoFit/>
          </a:bodyPr>
          <a:lstStyle/>
          <a:p>
            <a:pPr algn="ctr">
              <a:lnSpc>
                <a:spcPts val="2200"/>
              </a:lnSpc>
            </a:pPr>
            <a:r>
              <a:rPr lang="en-US" sz="2400" b="1" dirty="0" smtClean="0">
                <a:solidFill>
                  <a:srgbClr val="CC3300"/>
                </a:solidFill>
              </a:rPr>
              <a:t>What are the Lithium ion batteries used in a RESS?</a:t>
            </a:r>
          </a:p>
          <a:p>
            <a:pPr algn="ctr">
              <a:lnSpc>
                <a:spcPts val="2200"/>
              </a:lnSpc>
            </a:pPr>
            <a:r>
              <a:rPr lang="en-US" sz="2400" b="1" dirty="0" smtClean="0">
                <a:solidFill>
                  <a:srgbClr val="CC3300"/>
                </a:solidFill>
              </a:rPr>
              <a:t>and . . . what makes them different from other batteries?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1663" y="4556385"/>
            <a:ext cx="573959" cy="1349648"/>
          </a:xfrm>
          <a:prstGeom prst="rect">
            <a:avLst/>
          </a:prstGeom>
          <a:effectLst>
            <a:glow rad="228600">
              <a:srgbClr val="F79646">
                <a:satMod val="175000"/>
                <a:alpha val="40000"/>
              </a:srgbClr>
            </a:glo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7463" y="4145358"/>
            <a:ext cx="1311729" cy="1752600"/>
          </a:xfrm>
          <a:prstGeom prst="rect">
            <a:avLst/>
          </a:prstGeom>
          <a:solidFill>
            <a:srgbClr val="FFFFFF">
              <a:shade val="85000"/>
            </a:srgbClr>
          </a:solidFill>
          <a:ln w="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354909"/>
            <a:ext cx="1311729" cy="1752600"/>
          </a:xfrm>
          <a:prstGeom prst="rect">
            <a:avLst/>
          </a:prstGeom>
          <a:solidFill>
            <a:srgbClr val="FFFFFF">
              <a:shade val="85000"/>
            </a:srgbClr>
          </a:solidFill>
          <a:ln w="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227" y="5423691"/>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892" y="5423691"/>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153" y="5585616"/>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815" y="5423691"/>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63" y="4708785"/>
            <a:ext cx="573959" cy="1349648"/>
          </a:xfrm>
          <a:prstGeom prst="rect">
            <a:avLst/>
          </a:prstGeom>
          <a:effectLst>
            <a:glow rad="228600">
              <a:srgbClr val="F79646">
                <a:satMod val="175000"/>
                <a:alpha val="40000"/>
              </a:srgbClr>
            </a:glo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118" y="5404641"/>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431" y="5566566"/>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9034" y="5566566"/>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627" y="5576091"/>
            <a:ext cx="241697" cy="738984"/>
          </a:xfrm>
          <a:prstGeom prst="rect">
            <a:avLst/>
          </a:prstGeom>
          <a:effectLst>
            <a:outerShdw blurRad="152400" dist="317500" dir="5400000" sx="90000" sy="-19000" rotWithShape="0">
              <a:prstClr val="black">
                <a:alpha val="15000"/>
              </a:prstClr>
            </a:outerShdw>
            <a:reflection blurRad="6350" stA="52000" endA="300" endPos="35000" dir="5400000" sy="-100000" algn="bl" rotWithShape="0"/>
          </a:effectLst>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463" y="4861185"/>
            <a:ext cx="573959" cy="1349648"/>
          </a:xfrm>
          <a:prstGeom prst="rect">
            <a:avLst/>
          </a:prstGeom>
          <a:effectLst>
            <a:glow rad="228600">
              <a:srgbClr val="F79646">
                <a:satMod val="175000"/>
                <a:alpha val="40000"/>
              </a:srgbClr>
            </a:glow>
          </a:effectLst>
        </p:spPr>
      </p:pic>
      <p:sp>
        <p:nvSpPr>
          <p:cNvPr id="19" name="TextBox 18"/>
          <p:cNvSpPr txBox="1"/>
          <p:nvPr/>
        </p:nvSpPr>
        <p:spPr>
          <a:xfrm>
            <a:off x="0" y="76200"/>
            <a:ext cx="9144000" cy="1323439"/>
          </a:xfrm>
          <a:prstGeom prst="rect">
            <a:avLst/>
          </a:prstGeom>
          <a:noFill/>
        </p:spPr>
        <p:txBody>
          <a:bodyPr wrap="square" rtlCol="0">
            <a:spAutoFit/>
          </a:bodyPr>
          <a:lstStyle/>
          <a:p>
            <a:pPr algn="ctr"/>
            <a:r>
              <a:rPr lang="en-US" sz="4000" dirty="0"/>
              <a:t> A Rechargeable Energy  Storage System (RESS</a:t>
            </a:r>
            <a:r>
              <a:rPr lang="en-US" sz="4000" dirty="0" smtClean="0"/>
              <a:t>)</a:t>
            </a:r>
            <a:endParaRPr lang="en-US" sz="4000" b="1" dirty="0"/>
          </a:p>
        </p:txBody>
      </p:sp>
      <p:sp>
        <p:nvSpPr>
          <p:cNvPr id="20" name="Slide Number Placeholder 19"/>
          <p:cNvSpPr>
            <a:spLocks noGrp="1"/>
          </p:cNvSpPr>
          <p:nvPr>
            <p:ph type="sldNum" sz="quarter" idx="12"/>
          </p:nvPr>
        </p:nvSpPr>
        <p:spPr/>
        <p:txBody>
          <a:bodyPr/>
          <a:lstStyle/>
          <a:p>
            <a:fld id="{9D405C4C-66C0-40B3-892B-063A332D4D6B}" type="slidenum">
              <a:rPr lang="en-US" smtClean="0"/>
              <a:t>22</a:t>
            </a:fld>
            <a:endParaRPr lang="en-US" dirty="0"/>
          </a:p>
        </p:txBody>
      </p:sp>
    </p:spTree>
    <p:extLst>
      <p:ext uri="{BB962C8B-B14F-4D97-AF65-F5344CB8AC3E}">
        <p14:creationId xmlns:p14="http://schemas.microsoft.com/office/powerpoint/2010/main" val="1900998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52977" y="3886200"/>
            <a:ext cx="7926654" cy="2667000"/>
            <a:chOff x="552977" y="4159468"/>
            <a:chExt cx="7926654" cy="2393732"/>
          </a:xfrm>
        </p:grpSpPr>
        <p:sp>
          <p:nvSpPr>
            <p:cNvPr id="7" name="Rounded Rectangle 6"/>
            <p:cNvSpPr/>
            <p:nvPr/>
          </p:nvSpPr>
          <p:spPr>
            <a:xfrm rot="10800000">
              <a:off x="3298031" y="4175234"/>
              <a:ext cx="2668852" cy="2362200"/>
            </a:xfrm>
            <a:prstGeom prst="roundRect">
              <a:avLst/>
            </a:prstGeom>
            <a:gradFill>
              <a:gsLst>
                <a:gs pos="28000">
                  <a:schemeClr val="accent2">
                    <a:tint val="18000"/>
                    <a:satMod val="120000"/>
                    <a:lumMod val="88000"/>
                    <a:alpha val="9000"/>
                  </a:schemeClr>
                </a:gs>
                <a:gs pos="100000">
                  <a:schemeClr val="accent2">
                    <a:tint val="40000"/>
                    <a:satMod val="100000"/>
                    <a:lumMod val="78000"/>
                  </a:schemeClr>
                </a:gs>
              </a:gsLst>
            </a:gradFill>
            <a:ln w="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ounded Rectangle 7"/>
            <p:cNvSpPr/>
            <p:nvPr/>
          </p:nvSpPr>
          <p:spPr>
            <a:xfrm rot="10800000">
              <a:off x="6041231" y="4159468"/>
              <a:ext cx="2438400" cy="2362200"/>
            </a:xfrm>
            <a:prstGeom prst="roundRect">
              <a:avLst/>
            </a:prstGeom>
            <a:gradFill>
              <a:gsLst>
                <a:gs pos="28000">
                  <a:schemeClr val="accent2">
                    <a:tint val="18000"/>
                    <a:satMod val="120000"/>
                    <a:lumMod val="88000"/>
                    <a:alpha val="9000"/>
                  </a:schemeClr>
                </a:gs>
                <a:gs pos="100000">
                  <a:schemeClr val="accent2">
                    <a:tint val="40000"/>
                    <a:satMod val="100000"/>
                    <a:lumMod val="78000"/>
                  </a:schemeClr>
                </a:gs>
              </a:gsLst>
            </a:gradFill>
            <a:ln w="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ounded Rectangle 4"/>
            <p:cNvSpPr/>
            <p:nvPr/>
          </p:nvSpPr>
          <p:spPr>
            <a:xfrm rot="10800000">
              <a:off x="552977" y="4191000"/>
              <a:ext cx="2668852" cy="2362200"/>
            </a:xfrm>
            <a:prstGeom prst="roundRect">
              <a:avLst/>
            </a:prstGeom>
            <a:gradFill>
              <a:gsLst>
                <a:gs pos="28000">
                  <a:schemeClr val="accent2">
                    <a:tint val="18000"/>
                    <a:satMod val="120000"/>
                    <a:lumMod val="88000"/>
                    <a:alpha val="9000"/>
                  </a:schemeClr>
                </a:gs>
                <a:gs pos="100000">
                  <a:schemeClr val="accent2">
                    <a:tint val="40000"/>
                    <a:satMod val="100000"/>
                    <a:lumMod val="78000"/>
                  </a:schemeClr>
                </a:gs>
              </a:gsLst>
            </a:gradFill>
            <a:ln w="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3" name="Content Placeholder 2"/>
          <p:cNvSpPr>
            <a:spLocks noGrp="1"/>
          </p:cNvSpPr>
          <p:nvPr>
            <p:ph sz="quarter" idx="13"/>
          </p:nvPr>
        </p:nvSpPr>
        <p:spPr>
          <a:xfrm>
            <a:off x="304800" y="1783080"/>
            <a:ext cx="8458200" cy="2407920"/>
          </a:xfrm>
        </p:spPr>
        <p:txBody>
          <a:bodyPr>
            <a:normAutofit/>
          </a:bodyPr>
          <a:lstStyle/>
          <a:p>
            <a:pPr>
              <a:spcBef>
                <a:spcPts val="376"/>
              </a:spcBef>
              <a:spcAft>
                <a:spcPts val="400"/>
              </a:spcAft>
            </a:pPr>
            <a:r>
              <a:rPr lang="en-US" sz="2400" dirty="0" smtClean="0"/>
              <a:t> Failure </a:t>
            </a:r>
            <a:r>
              <a:rPr lang="en-US" sz="2400" dirty="0"/>
              <a:t>modes generally associated to a </a:t>
            </a:r>
            <a:r>
              <a:rPr lang="en-US" sz="2400" dirty="0" err="1" smtClean="0"/>
              <a:t>LiB</a:t>
            </a:r>
            <a:r>
              <a:rPr lang="en-US" sz="2400" dirty="0" smtClean="0"/>
              <a:t> </a:t>
            </a:r>
            <a:r>
              <a:rPr lang="en-US" sz="2400" dirty="0"/>
              <a:t>RESS are:</a:t>
            </a:r>
          </a:p>
          <a:p>
            <a:pPr lvl="1">
              <a:spcBef>
                <a:spcPts val="376"/>
              </a:spcBef>
              <a:spcAft>
                <a:spcPts val="400"/>
              </a:spcAft>
            </a:pPr>
            <a:r>
              <a:rPr lang="en-US" sz="2000" dirty="0"/>
              <a:t>Physical decomposition and exothermic release of stored energy </a:t>
            </a:r>
          </a:p>
          <a:p>
            <a:pPr lvl="1">
              <a:spcBef>
                <a:spcPts val="376"/>
              </a:spcBef>
              <a:spcAft>
                <a:spcPts val="400"/>
              </a:spcAft>
            </a:pPr>
            <a:r>
              <a:rPr lang="en-US" sz="2000" dirty="0"/>
              <a:t>Venting of the </a:t>
            </a:r>
            <a:r>
              <a:rPr lang="en-US" sz="2000" dirty="0" err="1" smtClean="0"/>
              <a:t>LiB</a:t>
            </a:r>
            <a:r>
              <a:rPr lang="en-US" sz="2000" dirty="0" smtClean="0"/>
              <a:t> </a:t>
            </a:r>
            <a:r>
              <a:rPr lang="en-US" sz="2000" dirty="0"/>
              <a:t>electrolyte (releasing flammable and/or toxic fumes) </a:t>
            </a:r>
          </a:p>
          <a:p>
            <a:endParaRPr lang="en-US" sz="2400" dirty="0"/>
          </a:p>
        </p:txBody>
      </p:sp>
      <p:sp>
        <p:nvSpPr>
          <p:cNvPr id="4" name="TextBox 3"/>
          <p:cNvSpPr txBox="1"/>
          <p:nvPr/>
        </p:nvSpPr>
        <p:spPr>
          <a:xfrm>
            <a:off x="0" y="1371600"/>
            <a:ext cx="9144000" cy="374590"/>
          </a:xfrm>
          <a:prstGeom prst="rect">
            <a:avLst/>
          </a:prstGeom>
          <a:noFill/>
        </p:spPr>
        <p:txBody>
          <a:bodyPr wrap="square" rtlCol="0">
            <a:spAutoFit/>
          </a:bodyPr>
          <a:lstStyle/>
          <a:p>
            <a:pPr algn="ctr">
              <a:lnSpc>
                <a:spcPts val="2200"/>
              </a:lnSpc>
            </a:pPr>
            <a:r>
              <a:rPr lang="en-US" sz="2400" b="1" dirty="0" smtClean="0">
                <a:solidFill>
                  <a:srgbClr val="CC3300"/>
                </a:solidFill>
              </a:rPr>
              <a:t>Failure Modes, Mechanisms and Abuse Tolerance</a:t>
            </a:r>
            <a:endParaRPr lang="en-US" dirty="0"/>
          </a:p>
        </p:txBody>
      </p:sp>
      <p:sp>
        <p:nvSpPr>
          <p:cNvPr id="9" name="TextBox 8"/>
          <p:cNvSpPr txBox="1"/>
          <p:nvPr/>
        </p:nvSpPr>
        <p:spPr>
          <a:xfrm>
            <a:off x="3450430" y="3914001"/>
            <a:ext cx="2462816" cy="2862322"/>
          </a:xfrm>
          <a:prstGeom prst="rect">
            <a:avLst/>
          </a:prstGeom>
          <a:noFill/>
          <a:ln w="28575">
            <a:noFill/>
          </a:ln>
        </p:spPr>
        <p:txBody>
          <a:bodyPr wrap="square" rtlCol="0">
            <a:spAutoFit/>
          </a:bodyPr>
          <a:lstStyle/>
          <a:p>
            <a:r>
              <a:rPr lang="en-US" b="1" dirty="0" smtClean="0">
                <a:latin typeface="+mj-lt"/>
              </a:rPr>
              <a:t>Control &amp; Monitoring</a:t>
            </a:r>
          </a:p>
          <a:p>
            <a:endParaRPr lang="en-US" b="1" dirty="0" smtClean="0">
              <a:latin typeface="+mj-lt"/>
            </a:endParaRPr>
          </a:p>
          <a:p>
            <a:pPr marL="285750" indent="-285750">
              <a:buFont typeface="Arial" pitchFamily="34" charset="0"/>
              <a:buChar char="•"/>
            </a:pPr>
            <a:r>
              <a:rPr lang="en-US" sz="1600" dirty="0">
                <a:latin typeface="+mj-lt"/>
              </a:rPr>
              <a:t>e</a:t>
            </a:r>
            <a:r>
              <a:rPr lang="en-US" sz="1600" dirty="0" smtClean="0">
                <a:latin typeface="+mj-lt"/>
              </a:rPr>
              <a:t>xternal Short Circuit</a:t>
            </a:r>
          </a:p>
          <a:p>
            <a:pPr marL="285750" indent="-285750">
              <a:buFont typeface="Arial" pitchFamily="34" charset="0"/>
              <a:buChar char="•"/>
            </a:pPr>
            <a:r>
              <a:rPr lang="en-US" sz="1600" dirty="0">
                <a:latin typeface="+mj-lt"/>
              </a:rPr>
              <a:t>o</a:t>
            </a:r>
            <a:r>
              <a:rPr lang="en-US" sz="1600" dirty="0" smtClean="0">
                <a:latin typeface="+mj-lt"/>
              </a:rPr>
              <a:t>ver Charge</a:t>
            </a:r>
          </a:p>
          <a:p>
            <a:pPr marL="285750" indent="-285750">
              <a:buFont typeface="Arial" pitchFamily="34" charset="0"/>
              <a:buChar char="•"/>
            </a:pPr>
            <a:r>
              <a:rPr lang="en-US" sz="1600" dirty="0">
                <a:latin typeface="+mj-lt"/>
              </a:rPr>
              <a:t>u</a:t>
            </a:r>
            <a:r>
              <a:rPr lang="en-US" sz="1600" dirty="0" smtClean="0">
                <a:latin typeface="+mj-lt"/>
              </a:rPr>
              <a:t>nder Charge</a:t>
            </a:r>
          </a:p>
          <a:p>
            <a:pPr marL="285750" indent="-285750">
              <a:buFont typeface="Arial" pitchFamily="34" charset="0"/>
              <a:buChar char="•"/>
            </a:pPr>
            <a:r>
              <a:rPr lang="en-US" sz="1600" dirty="0">
                <a:latin typeface="+mj-lt"/>
              </a:rPr>
              <a:t>l</a:t>
            </a:r>
            <a:r>
              <a:rPr lang="en-US" sz="1600" dirty="0" smtClean="0">
                <a:latin typeface="+mj-lt"/>
              </a:rPr>
              <a:t>oss of isolation (internal)</a:t>
            </a:r>
          </a:p>
          <a:p>
            <a:pPr marL="285750" indent="-285750">
              <a:buFont typeface="Arial" pitchFamily="34" charset="0"/>
              <a:buChar char="•"/>
            </a:pPr>
            <a:r>
              <a:rPr lang="en-US" sz="1600" dirty="0">
                <a:latin typeface="+mj-lt"/>
              </a:rPr>
              <a:t>i</a:t>
            </a:r>
            <a:r>
              <a:rPr lang="en-US" sz="1600" dirty="0" smtClean="0">
                <a:latin typeface="+mj-lt"/>
              </a:rPr>
              <a:t>nternal </a:t>
            </a:r>
            <a:r>
              <a:rPr lang="en-US" sz="1600" dirty="0">
                <a:latin typeface="+mj-lt"/>
              </a:rPr>
              <a:t>t</a:t>
            </a:r>
            <a:r>
              <a:rPr lang="en-US" sz="1600" dirty="0" smtClean="0">
                <a:latin typeface="+mj-lt"/>
              </a:rPr>
              <a:t>hermal </a:t>
            </a:r>
            <a:r>
              <a:rPr lang="en-US" sz="1600" dirty="0">
                <a:latin typeface="+mj-lt"/>
              </a:rPr>
              <a:t>c</a:t>
            </a:r>
            <a:r>
              <a:rPr lang="en-US" sz="1600" dirty="0" smtClean="0">
                <a:latin typeface="+mj-lt"/>
              </a:rPr>
              <a:t>ontrol</a:t>
            </a:r>
          </a:p>
          <a:p>
            <a:pPr marL="285750" indent="-285750">
              <a:buFont typeface="Arial" pitchFamily="34" charset="0"/>
              <a:buChar char="•"/>
            </a:pPr>
            <a:r>
              <a:rPr lang="en-US" sz="1600" dirty="0">
                <a:latin typeface="+mj-lt"/>
              </a:rPr>
              <a:t>c</a:t>
            </a:r>
            <a:r>
              <a:rPr lang="en-US" sz="1600" dirty="0" smtClean="0">
                <a:latin typeface="+mj-lt"/>
              </a:rPr>
              <a:t>ell properties (balance) </a:t>
            </a:r>
            <a:endParaRPr lang="en-US" sz="1600" dirty="0">
              <a:latin typeface="+mj-lt"/>
            </a:endParaRPr>
          </a:p>
        </p:txBody>
      </p:sp>
      <p:sp>
        <p:nvSpPr>
          <p:cNvPr id="10" name="TextBox 9"/>
          <p:cNvSpPr txBox="1"/>
          <p:nvPr/>
        </p:nvSpPr>
        <p:spPr>
          <a:xfrm>
            <a:off x="6291262" y="3951982"/>
            <a:ext cx="2395538" cy="800219"/>
          </a:xfrm>
          <a:prstGeom prst="rect">
            <a:avLst/>
          </a:prstGeom>
          <a:noFill/>
          <a:ln w="28575">
            <a:noFill/>
          </a:ln>
        </p:spPr>
        <p:txBody>
          <a:bodyPr wrap="square" rtlCol="0">
            <a:spAutoFit/>
          </a:bodyPr>
          <a:lstStyle/>
          <a:p>
            <a:r>
              <a:rPr lang="en-US" b="1" dirty="0" smtClean="0">
                <a:latin typeface="+mj-lt"/>
              </a:rPr>
              <a:t>Manufacturing</a:t>
            </a:r>
          </a:p>
          <a:p>
            <a:endParaRPr lang="en-US" sz="1200" b="1" dirty="0" smtClean="0">
              <a:latin typeface="+mj-lt"/>
            </a:endParaRPr>
          </a:p>
          <a:p>
            <a:pPr marL="285750" indent="-285750">
              <a:buFont typeface="Arial" pitchFamily="34" charset="0"/>
              <a:buChar char="•"/>
            </a:pPr>
            <a:r>
              <a:rPr lang="en-US" sz="1600" dirty="0">
                <a:latin typeface="+mj-lt"/>
              </a:rPr>
              <a:t>i</a:t>
            </a:r>
            <a:r>
              <a:rPr lang="en-US" sz="1600" dirty="0" smtClean="0">
                <a:latin typeface="+mj-lt"/>
              </a:rPr>
              <a:t>nternal </a:t>
            </a:r>
            <a:r>
              <a:rPr lang="en-US" sz="1600" dirty="0">
                <a:latin typeface="+mj-lt"/>
              </a:rPr>
              <a:t>s</a:t>
            </a:r>
            <a:r>
              <a:rPr lang="en-US" sz="1600" dirty="0" smtClean="0">
                <a:latin typeface="+mj-lt"/>
              </a:rPr>
              <a:t>hort </a:t>
            </a:r>
            <a:r>
              <a:rPr lang="en-US" sz="1600" dirty="0">
                <a:latin typeface="+mj-lt"/>
              </a:rPr>
              <a:t>c</a:t>
            </a:r>
            <a:r>
              <a:rPr lang="en-US" sz="1600" dirty="0" smtClean="0">
                <a:latin typeface="+mj-lt"/>
              </a:rPr>
              <a:t>ircuit</a:t>
            </a:r>
            <a:endParaRPr lang="en-US" sz="1600" dirty="0">
              <a:latin typeface="+mj-lt"/>
            </a:endParaRPr>
          </a:p>
        </p:txBody>
      </p:sp>
      <p:sp>
        <p:nvSpPr>
          <p:cNvPr id="11" name="TextBox 10"/>
          <p:cNvSpPr txBox="1"/>
          <p:nvPr/>
        </p:nvSpPr>
        <p:spPr>
          <a:xfrm>
            <a:off x="1736856" y="3200400"/>
            <a:ext cx="5791200" cy="923330"/>
          </a:xfrm>
          <a:prstGeom prst="rect">
            <a:avLst/>
          </a:prstGeom>
          <a:noFill/>
        </p:spPr>
        <p:txBody>
          <a:bodyPr wrap="square" rtlCol="0">
            <a:spAutoFit/>
          </a:bodyPr>
          <a:lstStyle/>
          <a:p>
            <a:pPr algn="ctr"/>
            <a:r>
              <a:rPr lang="en-US" b="1" dirty="0" smtClean="0"/>
              <a:t>Some abuse scenarios generally associated to the failure of a </a:t>
            </a:r>
            <a:r>
              <a:rPr lang="en-US" b="1" dirty="0" err="1" smtClean="0"/>
              <a:t>LiB</a:t>
            </a:r>
            <a:r>
              <a:rPr lang="en-US" b="1" dirty="0" smtClean="0"/>
              <a:t>  include:</a:t>
            </a:r>
          </a:p>
          <a:p>
            <a:pPr algn="ctr"/>
            <a:endParaRPr lang="en-US" b="1" dirty="0"/>
          </a:p>
        </p:txBody>
      </p:sp>
      <p:sp>
        <p:nvSpPr>
          <p:cNvPr id="6" name="TextBox 5"/>
          <p:cNvSpPr txBox="1"/>
          <p:nvPr/>
        </p:nvSpPr>
        <p:spPr>
          <a:xfrm>
            <a:off x="629178" y="3919478"/>
            <a:ext cx="2506328" cy="2862322"/>
          </a:xfrm>
          <a:prstGeom prst="rect">
            <a:avLst/>
          </a:prstGeom>
          <a:noFill/>
          <a:ln w="0">
            <a:noFill/>
          </a:ln>
        </p:spPr>
        <p:txBody>
          <a:bodyPr wrap="square" rtlCol="0">
            <a:spAutoFit/>
          </a:bodyPr>
          <a:lstStyle/>
          <a:p>
            <a:r>
              <a:rPr lang="en-US" b="1" dirty="0" smtClean="0">
                <a:latin typeface="+mj-lt"/>
              </a:rPr>
              <a:t>Mechanical</a:t>
            </a:r>
          </a:p>
          <a:p>
            <a:endParaRPr lang="en-US" b="1" dirty="0" smtClean="0">
              <a:latin typeface="+mj-lt"/>
            </a:endParaRPr>
          </a:p>
          <a:p>
            <a:pPr marL="285750" indent="-285750">
              <a:buFont typeface="Arial" pitchFamily="34" charset="0"/>
              <a:buChar char="•"/>
            </a:pPr>
            <a:r>
              <a:rPr lang="en-US" sz="1600" dirty="0">
                <a:latin typeface="+mj-lt"/>
              </a:rPr>
              <a:t>c</a:t>
            </a:r>
            <a:r>
              <a:rPr lang="en-US" sz="1600" dirty="0" smtClean="0">
                <a:latin typeface="+mj-lt"/>
              </a:rPr>
              <a:t>rush</a:t>
            </a:r>
          </a:p>
          <a:p>
            <a:pPr marL="285750" indent="-285750">
              <a:buFont typeface="Arial" pitchFamily="34" charset="0"/>
              <a:buChar char="•"/>
            </a:pPr>
            <a:r>
              <a:rPr lang="en-US" sz="1600" dirty="0">
                <a:latin typeface="+mj-lt"/>
              </a:rPr>
              <a:t>p</a:t>
            </a:r>
            <a:r>
              <a:rPr lang="en-US" sz="1600" dirty="0" smtClean="0">
                <a:latin typeface="+mj-lt"/>
              </a:rPr>
              <a:t>enetration</a:t>
            </a:r>
          </a:p>
          <a:p>
            <a:pPr marL="285750" indent="-285750">
              <a:buFont typeface="Arial" pitchFamily="34" charset="0"/>
              <a:buChar char="•"/>
            </a:pPr>
            <a:r>
              <a:rPr lang="en-US" sz="1600" dirty="0">
                <a:latin typeface="+mj-lt"/>
              </a:rPr>
              <a:t>s</a:t>
            </a:r>
            <a:r>
              <a:rPr lang="en-US" sz="1600" dirty="0" smtClean="0">
                <a:latin typeface="+mj-lt"/>
              </a:rPr>
              <a:t>hock </a:t>
            </a:r>
          </a:p>
          <a:p>
            <a:pPr marL="285750" indent="-285750">
              <a:buFont typeface="Arial" pitchFamily="34" charset="0"/>
              <a:buChar char="•"/>
            </a:pPr>
            <a:r>
              <a:rPr lang="en-US" sz="1600" dirty="0">
                <a:latin typeface="+mj-lt"/>
              </a:rPr>
              <a:t>v</a:t>
            </a:r>
            <a:r>
              <a:rPr lang="en-US" sz="1600" dirty="0" smtClean="0">
                <a:latin typeface="+mj-lt"/>
              </a:rPr>
              <a:t>ibration</a:t>
            </a:r>
          </a:p>
          <a:p>
            <a:pPr marL="285750" indent="-285750">
              <a:buFont typeface="Arial" pitchFamily="34" charset="0"/>
              <a:buChar char="•"/>
            </a:pPr>
            <a:r>
              <a:rPr lang="en-US" sz="1600" dirty="0">
                <a:latin typeface="+mj-lt"/>
              </a:rPr>
              <a:t>e</a:t>
            </a:r>
            <a:r>
              <a:rPr lang="en-US" sz="1600" dirty="0" smtClean="0">
                <a:latin typeface="+mj-lt"/>
              </a:rPr>
              <a:t>xternal thermal exposure</a:t>
            </a:r>
          </a:p>
          <a:p>
            <a:pPr marL="285750" indent="-285750">
              <a:buFont typeface="Arial" pitchFamily="34" charset="0"/>
              <a:buChar char="•"/>
            </a:pPr>
            <a:r>
              <a:rPr lang="en-US" sz="1600" dirty="0">
                <a:latin typeface="+mj-lt"/>
              </a:rPr>
              <a:t>e</a:t>
            </a:r>
            <a:r>
              <a:rPr lang="en-US" sz="1600" dirty="0" smtClean="0">
                <a:latin typeface="+mj-lt"/>
              </a:rPr>
              <a:t>nvironmental Exposure</a:t>
            </a:r>
          </a:p>
          <a:p>
            <a:pPr marL="285750" indent="-285750">
              <a:buFont typeface="Arial" pitchFamily="34" charset="0"/>
              <a:buChar char="•"/>
            </a:pPr>
            <a:r>
              <a:rPr lang="en-US" sz="1600" dirty="0">
                <a:latin typeface="+mj-lt"/>
              </a:rPr>
              <a:t>c</a:t>
            </a:r>
            <a:r>
              <a:rPr lang="en-US" sz="1600" dirty="0" smtClean="0">
                <a:latin typeface="+mj-lt"/>
              </a:rPr>
              <a:t>hemical Exposure</a:t>
            </a:r>
            <a:endParaRPr lang="en-US" sz="1600" dirty="0">
              <a:latin typeface="+mj-lt"/>
            </a:endParaRPr>
          </a:p>
        </p:txBody>
      </p:sp>
      <p:sp>
        <p:nvSpPr>
          <p:cNvPr id="14" name="TextBox 13"/>
          <p:cNvSpPr txBox="1"/>
          <p:nvPr/>
        </p:nvSpPr>
        <p:spPr>
          <a:xfrm>
            <a:off x="0" y="76200"/>
            <a:ext cx="9144000" cy="1938992"/>
          </a:xfrm>
          <a:prstGeom prst="rect">
            <a:avLst/>
          </a:prstGeom>
          <a:noFill/>
        </p:spPr>
        <p:txBody>
          <a:bodyPr wrap="square" rtlCol="0">
            <a:spAutoFit/>
          </a:bodyPr>
          <a:lstStyle/>
          <a:p>
            <a:pPr algn="ctr"/>
            <a:r>
              <a:rPr lang="en-US" sz="4000" dirty="0"/>
              <a:t> A Rechargeable Energy  Storage System (RESS) </a:t>
            </a:r>
            <a:br>
              <a:rPr lang="en-US" sz="4000" dirty="0"/>
            </a:br>
            <a:endParaRPr lang="en-US" sz="4000" b="1" dirty="0"/>
          </a:p>
        </p:txBody>
      </p:sp>
      <p:sp>
        <p:nvSpPr>
          <p:cNvPr id="15" name="Slide Number Placeholder 14"/>
          <p:cNvSpPr>
            <a:spLocks noGrp="1"/>
          </p:cNvSpPr>
          <p:nvPr>
            <p:ph type="sldNum" sz="quarter" idx="12"/>
          </p:nvPr>
        </p:nvSpPr>
        <p:spPr/>
        <p:txBody>
          <a:bodyPr/>
          <a:lstStyle/>
          <a:p>
            <a:r>
              <a:rPr lang="en-US" dirty="0" err="1" smtClean="0"/>
              <a:t>er</a:t>
            </a:r>
            <a:endParaRPr lang="en-US" dirty="0"/>
          </a:p>
        </p:txBody>
      </p:sp>
    </p:spTree>
    <p:extLst>
      <p:ext uri="{BB962C8B-B14F-4D97-AF65-F5344CB8AC3E}">
        <p14:creationId xmlns:p14="http://schemas.microsoft.com/office/powerpoint/2010/main" val="3671621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2714"/>
            <a:ext cx="9144000" cy="707886"/>
          </a:xfrm>
          <a:prstGeom prst="rect">
            <a:avLst/>
          </a:prstGeom>
          <a:noFill/>
        </p:spPr>
        <p:txBody>
          <a:bodyPr wrap="square" rtlCol="0">
            <a:spAutoFit/>
          </a:bodyPr>
          <a:lstStyle/>
          <a:p>
            <a:pPr algn="ctr"/>
            <a:r>
              <a:rPr lang="en-US" sz="4000" dirty="0"/>
              <a:t> NHTSA  Vehicle Safety </a:t>
            </a:r>
            <a:r>
              <a:rPr lang="en-US" sz="4000" dirty="0" smtClean="0"/>
              <a:t>Research</a:t>
            </a:r>
            <a:endParaRPr lang="en-US" sz="4000" b="1" dirty="0"/>
          </a:p>
        </p:txBody>
      </p:sp>
      <p:sp>
        <p:nvSpPr>
          <p:cNvPr id="3" name="Content Placeholder 2"/>
          <p:cNvSpPr>
            <a:spLocks noGrp="1"/>
          </p:cNvSpPr>
          <p:nvPr>
            <p:ph sz="quarter" idx="13"/>
          </p:nvPr>
        </p:nvSpPr>
        <p:spPr>
          <a:xfrm>
            <a:off x="304800" y="1143000"/>
            <a:ext cx="8458200" cy="3474720"/>
          </a:xfrm>
        </p:spPr>
        <p:txBody>
          <a:bodyPr>
            <a:noAutofit/>
          </a:bodyPr>
          <a:lstStyle/>
          <a:p>
            <a:pPr marL="45720" indent="0">
              <a:buNone/>
            </a:pPr>
            <a:r>
              <a:rPr lang="en-US" sz="2800" dirty="0"/>
              <a:t>Physics dictates that all energy storage sources have an inherent risk associated with their use, storage, and handling.  This concept applies equally to all </a:t>
            </a:r>
            <a:r>
              <a:rPr lang="en-US" sz="2800" dirty="0" smtClean="0"/>
              <a:t>petroleum-based </a:t>
            </a:r>
            <a:r>
              <a:rPr lang="en-US" sz="2800" dirty="0"/>
              <a:t>fuels, hydraulic storage systems, mechanical or kinetic systems, or electric storage batteries.</a:t>
            </a:r>
          </a:p>
          <a:p>
            <a:pPr marL="45720" indent="0">
              <a:buNone/>
            </a:pPr>
            <a:r>
              <a:rPr lang="en-US" sz="2800" dirty="0" smtClean="0"/>
              <a:t>Research </a:t>
            </a:r>
            <a:r>
              <a:rPr lang="en-US" sz="2800" dirty="0"/>
              <a:t>Question …</a:t>
            </a:r>
          </a:p>
          <a:p>
            <a:endParaRPr lang="en-US" sz="2800" dirty="0"/>
          </a:p>
        </p:txBody>
      </p:sp>
      <p:sp>
        <p:nvSpPr>
          <p:cNvPr id="5" name="TextBox 4"/>
          <p:cNvSpPr txBox="1"/>
          <p:nvPr/>
        </p:nvSpPr>
        <p:spPr>
          <a:xfrm>
            <a:off x="304800" y="4495800"/>
            <a:ext cx="8001000" cy="964367"/>
          </a:xfrm>
          <a:prstGeom prst="rect">
            <a:avLst/>
          </a:prstGeom>
          <a:noFill/>
        </p:spPr>
        <p:txBody>
          <a:bodyPr wrap="square" rtlCol="0">
            <a:spAutoFit/>
          </a:bodyPr>
          <a:lstStyle/>
          <a:p>
            <a:pPr>
              <a:lnSpc>
                <a:spcPts val="3400"/>
              </a:lnSpc>
            </a:pPr>
            <a:r>
              <a:rPr lang="en-US" sz="2800" b="1" dirty="0">
                <a:solidFill>
                  <a:srgbClr val="CC3300"/>
                </a:solidFill>
              </a:rPr>
              <a:t>How do we identify and quantify risks that are associated with </a:t>
            </a:r>
            <a:r>
              <a:rPr lang="en-US" sz="2800" b="1" dirty="0" err="1" smtClean="0">
                <a:solidFill>
                  <a:srgbClr val="CC3300"/>
                </a:solidFill>
              </a:rPr>
              <a:t>LiB</a:t>
            </a:r>
            <a:r>
              <a:rPr lang="en-US" sz="2800" b="1" dirty="0" smtClean="0">
                <a:solidFill>
                  <a:srgbClr val="CC3300"/>
                </a:solidFill>
              </a:rPr>
              <a:t> </a:t>
            </a:r>
            <a:r>
              <a:rPr lang="en-US" sz="2800" b="1" dirty="0">
                <a:solidFill>
                  <a:srgbClr val="CC3300"/>
                </a:solidFill>
              </a:rPr>
              <a:t>powered EV technology?</a:t>
            </a:r>
            <a:endParaRPr lang="en-US" sz="2800" b="1" dirty="0" smtClean="0">
              <a:solidFill>
                <a:srgbClr val="CC3300"/>
              </a:solidFill>
            </a:endParaRPr>
          </a:p>
        </p:txBody>
      </p:sp>
      <p:sp>
        <p:nvSpPr>
          <p:cNvPr id="7" name="Slide Number Placeholder 6"/>
          <p:cNvSpPr>
            <a:spLocks noGrp="1"/>
          </p:cNvSpPr>
          <p:nvPr>
            <p:ph type="sldNum" sz="quarter" idx="12"/>
          </p:nvPr>
        </p:nvSpPr>
        <p:spPr/>
        <p:txBody>
          <a:bodyPr/>
          <a:lstStyle/>
          <a:p>
            <a:fld id="{9D405C4C-66C0-40B3-892B-063A332D4D6B}" type="slidenum">
              <a:rPr lang="en-US" smtClean="0"/>
              <a:t>24</a:t>
            </a:fld>
            <a:endParaRPr lang="en-US"/>
          </a:p>
        </p:txBody>
      </p:sp>
    </p:spTree>
    <p:extLst>
      <p:ext uri="{BB962C8B-B14F-4D97-AF65-F5344CB8AC3E}">
        <p14:creationId xmlns:p14="http://schemas.microsoft.com/office/powerpoint/2010/main" val="1477842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47471"/>
            <a:ext cx="9144000" cy="1200329"/>
          </a:xfrm>
          <a:prstGeom prst="rect">
            <a:avLst/>
          </a:prstGeom>
          <a:noFill/>
        </p:spPr>
        <p:txBody>
          <a:bodyPr wrap="square" rtlCol="0">
            <a:spAutoFit/>
          </a:bodyPr>
          <a:lstStyle/>
          <a:p>
            <a:pPr algn="ctr"/>
            <a:r>
              <a:rPr lang="en-US" sz="3600" dirty="0"/>
              <a:t> NHTSA Vehicle Safety Research Programs</a:t>
            </a:r>
            <a:br>
              <a:rPr lang="en-US" sz="3600" dirty="0"/>
            </a:br>
            <a:r>
              <a:rPr lang="en-US" sz="3600" dirty="0" smtClean="0"/>
              <a:t>Li-ion </a:t>
            </a:r>
            <a:r>
              <a:rPr lang="en-US" sz="3600" dirty="0"/>
              <a:t>based RESS </a:t>
            </a:r>
            <a:endParaRPr lang="en-US" sz="3600" b="1" dirty="0"/>
          </a:p>
        </p:txBody>
      </p:sp>
      <p:sp>
        <p:nvSpPr>
          <p:cNvPr id="3" name="Content Placeholder 2"/>
          <p:cNvSpPr>
            <a:spLocks noGrp="1"/>
          </p:cNvSpPr>
          <p:nvPr>
            <p:ph sz="quarter" idx="13"/>
          </p:nvPr>
        </p:nvSpPr>
        <p:spPr>
          <a:xfrm>
            <a:off x="304800" y="1600200"/>
            <a:ext cx="6172200" cy="3474720"/>
          </a:xfrm>
        </p:spPr>
        <p:txBody>
          <a:bodyPr>
            <a:noAutofit/>
          </a:bodyPr>
          <a:lstStyle/>
          <a:p>
            <a:pPr marL="45720" indent="0">
              <a:spcBef>
                <a:spcPts val="0"/>
              </a:spcBef>
              <a:spcAft>
                <a:spcPts val="0"/>
              </a:spcAft>
              <a:buNone/>
            </a:pPr>
            <a:r>
              <a:rPr lang="en-US" sz="2000" dirty="0"/>
              <a:t>In 2010 NHTSA initiated research focused on the safety attributes of a </a:t>
            </a:r>
            <a:r>
              <a:rPr lang="en-US" sz="2000" dirty="0" smtClean="0"/>
              <a:t>Li-ion </a:t>
            </a:r>
            <a:r>
              <a:rPr lang="en-US" sz="2000" dirty="0"/>
              <a:t>RESS used in </a:t>
            </a:r>
            <a:r>
              <a:rPr lang="en-US" sz="2000" dirty="0" smtClean="0"/>
              <a:t>electric </a:t>
            </a:r>
            <a:r>
              <a:rPr lang="en-US" sz="2000" dirty="0"/>
              <a:t>v</a:t>
            </a:r>
            <a:r>
              <a:rPr lang="en-US" sz="2000" dirty="0" smtClean="0"/>
              <a:t>ehicle </a:t>
            </a:r>
            <a:r>
              <a:rPr lang="en-US" sz="2000" dirty="0"/>
              <a:t>applications.  The data from this research may be used by NHTSA to support future regulatory and rulemaking decisions</a:t>
            </a:r>
            <a:r>
              <a:rPr lang="en-US" sz="2000" dirty="0" smtClean="0"/>
              <a:t>.</a:t>
            </a:r>
          </a:p>
          <a:p>
            <a:pPr marL="45720" indent="0">
              <a:spcBef>
                <a:spcPts val="1200"/>
              </a:spcBef>
              <a:spcAft>
                <a:spcPts val="0"/>
              </a:spcAft>
              <a:buNone/>
            </a:pPr>
            <a:r>
              <a:rPr lang="en-US" sz="2400" b="1" u="sng" dirty="0" smtClean="0"/>
              <a:t>NHTSA  </a:t>
            </a:r>
            <a:r>
              <a:rPr lang="en-US" sz="2400" b="1" u="sng" dirty="0"/>
              <a:t>Safety Research Programs:</a:t>
            </a:r>
          </a:p>
          <a:p>
            <a:pPr lvl="1">
              <a:spcBef>
                <a:spcPts val="0"/>
              </a:spcBef>
              <a:spcAft>
                <a:spcPts val="0"/>
              </a:spcAft>
            </a:pPr>
            <a:r>
              <a:rPr lang="en-US" sz="1800" dirty="0" smtClean="0"/>
              <a:t>Failure </a:t>
            </a:r>
            <a:r>
              <a:rPr lang="en-US" sz="1800" dirty="0"/>
              <a:t>Modes and Effects Analysis (FMEA) </a:t>
            </a:r>
          </a:p>
          <a:p>
            <a:pPr lvl="1">
              <a:spcBef>
                <a:spcPts val="0"/>
              </a:spcBef>
              <a:spcAft>
                <a:spcPts val="0"/>
              </a:spcAft>
            </a:pPr>
            <a:r>
              <a:rPr lang="en-US" sz="1800" dirty="0"/>
              <a:t>Test </a:t>
            </a:r>
            <a:r>
              <a:rPr lang="en-US" sz="1800" dirty="0" smtClean="0"/>
              <a:t>procedure </a:t>
            </a:r>
            <a:r>
              <a:rPr lang="en-US" sz="1800" dirty="0"/>
              <a:t>d</a:t>
            </a:r>
            <a:r>
              <a:rPr lang="en-US" sz="1800" dirty="0" smtClean="0"/>
              <a:t>evelopment</a:t>
            </a:r>
            <a:endParaRPr lang="en-US" sz="1800" dirty="0"/>
          </a:p>
          <a:p>
            <a:pPr lvl="1">
              <a:spcBef>
                <a:spcPts val="0"/>
              </a:spcBef>
              <a:spcAft>
                <a:spcPts val="0"/>
              </a:spcAft>
            </a:pPr>
            <a:r>
              <a:rPr lang="en-US" sz="1800" dirty="0"/>
              <a:t>Electronics </a:t>
            </a:r>
            <a:r>
              <a:rPr lang="en-US" sz="1800" dirty="0" smtClean="0"/>
              <a:t>reliability </a:t>
            </a:r>
            <a:endParaRPr lang="en-US" sz="1800" dirty="0"/>
          </a:p>
          <a:p>
            <a:pPr lvl="2">
              <a:spcBef>
                <a:spcPts val="0"/>
              </a:spcBef>
              <a:spcAft>
                <a:spcPts val="0"/>
              </a:spcAft>
            </a:pPr>
            <a:r>
              <a:rPr lang="en-US" sz="1400" dirty="0"/>
              <a:t>Warnings and indicators</a:t>
            </a:r>
          </a:p>
          <a:p>
            <a:pPr lvl="2">
              <a:spcBef>
                <a:spcPts val="0"/>
              </a:spcBef>
              <a:spcAft>
                <a:spcPts val="0"/>
              </a:spcAft>
            </a:pPr>
            <a:r>
              <a:rPr lang="en-US" sz="1400" dirty="0"/>
              <a:t>Functional Safety</a:t>
            </a:r>
          </a:p>
          <a:p>
            <a:pPr lvl="1">
              <a:spcBef>
                <a:spcPts val="0"/>
              </a:spcBef>
              <a:spcAft>
                <a:spcPts val="0"/>
              </a:spcAft>
            </a:pPr>
            <a:r>
              <a:rPr lang="en-US" sz="1800" dirty="0"/>
              <a:t>Inoperable RESS </a:t>
            </a:r>
            <a:r>
              <a:rPr lang="en-US" sz="1800" dirty="0" smtClean="0"/>
              <a:t>stranded </a:t>
            </a:r>
            <a:r>
              <a:rPr lang="en-US" sz="1800" dirty="0"/>
              <a:t>e</a:t>
            </a:r>
            <a:r>
              <a:rPr lang="en-US" sz="1800" dirty="0" smtClean="0"/>
              <a:t>nergy </a:t>
            </a:r>
            <a:r>
              <a:rPr lang="en-US" sz="1800" dirty="0"/>
              <a:t>h</a:t>
            </a:r>
            <a:r>
              <a:rPr lang="en-US" sz="1800" dirty="0" smtClean="0"/>
              <a:t>andling </a:t>
            </a:r>
            <a:r>
              <a:rPr lang="en-US" sz="1800" dirty="0"/>
              <a:t>and </a:t>
            </a:r>
            <a:r>
              <a:rPr lang="en-US" sz="1800" dirty="0" smtClean="0"/>
              <a:t>discharge </a:t>
            </a:r>
            <a:endParaRPr lang="en-US" sz="1800" dirty="0"/>
          </a:p>
          <a:p>
            <a:pPr lvl="1">
              <a:spcBef>
                <a:spcPts val="0"/>
              </a:spcBef>
              <a:spcAft>
                <a:spcPts val="0"/>
              </a:spcAft>
            </a:pPr>
            <a:r>
              <a:rPr lang="en-US" sz="1800" dirty="0"/>
              <a:t>Fire </a:t>
            </a:r>
            <a:r>
              <a:rPr lang="en-US" sz="1800" dirty="0" smtClean="0"/>
              <a:t>extinguishment  </a:t>
            </a:r>
            <a:r>
              <a:rPr lang="en-US" sz="1800" dirty="0"/>
              <a:t>m</a:t>
            </a:r>
            <a:r>
              <a:rPr lang="en-US" sz="1800" dirty="0" smtClean="0"/>
              <a:t>ethods</a:t>
            </a:r>
            <a:endParaRPr lang="en-US" sz="1800" dirty="0"/>
          </a:p>
          <a:p>
            <a:pPr>
              <a:spcBef>
                <a:spcPts val="0"/>
              </a:spcBef>
              <a:spcAft>
                <a:spcPts val="0"/>
              </a:spcAft>
            </a:pPr>
            <a:endParaRPr lang="en-US" sz="2400" dirty="0" smtClean="0"/>
          </a:p>
          <a:p>
            <a:pPr>
              <a:spcBef>
                <a:spcPts val="0"/>
              </a:spcBef>
              <a:spcAft>
                <a:spcPts val="0"/>
              </a:spcAft>
            </a:pPr>
            <a:endParaRPr lang="en-US" sz="2400" dirty="0"/>
          </a:p>
          <a:p>
            <a:pPr>
              <a:spcBef>
                <a:spcPts val="0"/>
              </a:spcBef>
              <a:spcAft>
                <a:spcPts val="0"/>
              </a:spcAft>
            </a:pPr>
            <a:endParaRPr lang="en-US" sz="24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199" y="1447800"/>
            <a:ext cx="2102197" cy="81153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9D405C4C-66C0-40B3-892B-063A332D4D6B}" type="slidenum">
              <a:rPr lang="en-US" smtClean="0"/>
              <a:t>25</a:t>
            </a:fld>
            <a:endParaRPr lang="en-US"/>
          </a:p>
        </p:txBody>
      </p:sp>
    </p:spTree>
    <p:extLst>
      <p:ext uri="{BB962C8B-B14F-4D97-AF65-F5344CB8AC3E}">
        <p14:creationId xmlns:p14="http://schemas.microsoft.com/office/powerpoint/2010/main" val="4091354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noFill/>
        </p:spPr>
        <p:txBody>
          <a:bodyPr wrap="square" rtlCol="0">
            <a:spAutoFit/>
          </a:bodyPr>
          <a:lstStyle/>
          <a:p>
            <a:pPr algn="ctr"/>
            <a:r>
              <a:rPr lang="en-US" sz="4000" b="1" dirty="0"/>
              <a:t>Failure Modes and Effects Analysis</a:t>
            </a:r>
          </a:p>
        </p:txBody>
      </p:sp>
      <p:sp>
        <p:nvSpPr>
          <p:cNvPr id="3" name="Content Placeholder 2"/>
          <p:cNvSpPr>
            <a:spLocks noGrp="1"/>
          </p:cNvSpPr>
          <p:nvPr>
            <p:ph sz="quarter" idx="13"/>
          </p:nvPr>
        </p:nvSpPr>
        <p:spPr>
          <a:xfrm>
            <a:off x="381000" y="1783080"/>
            <a:ext cx="6705367" cy="4998720"/>
          </a:xfrm>
        </p:spPr>
        <p:txBody>
          <a:bodyPr>
            <a:noAutofit/>
          </a:bodyPr>
          <a:lstStyle/>
          <a:p>
            <a:r>
              <a:rPr lang="en-US" sz="2000" dirty="0"/>
              <a:t>An FMEA is an analytical tool which identifies, lists, and ranks the severity, likelihood, and detectability of all potential failures and their corresponding effects of the product or process under study, in this case Li-ion based RESS </a:t>
            </a:r>
            <a:r>
              <a:rPr lang="en-US" sz="2000" dirty="0" smtClean="0"/>
              <a:t>safety </a:t>
            </a:r>
            <a:r>
              <a:rPr lang="en-US" sz="2000" dirty="0"/>
              <a:t>p</a:t>
            </a:r>
            <a:r>
              <a:rPr lang="en-US" sz="2000" dirty="0" smtClean="0"/>
              <a:t>erformance</a:t>
            </a:r>
            <a:r>
              <a:rPr lang="en-US" sz="2000" dirty="0"/>
              <a:t>.</a:t>
            </a:r>
          </a:p>
          <a:p>
            <a:r>
              <a:rPr lang="en-US" sz="2000" dirty="0" smtClean="0"/>
              <a:t>The </a:t>
            </a:r>
            <a:r>
              <a:rPr lang="en-US" sz="2000" dirty="0"/>
              <a:t>results of this FMEA will be used to perform a gap analysis </a:t>
            </a:r>
            <a:r>
              <a:rPr lang="en-US" sz="2000" dirty="0" smtClean="0"/>
              <a:t>of </a:t>
            </a:r>
            <a:r>
              <a:rPr lang="en-US" sz="2000" dirty="0"/>
              <a:t>existing standards and test procedures for thoroughness</a:t>
            </a:r>
            <a:r>
              <a:rPr lang="en-US" sz="2000" dirty="0" smtClean="0"/>
              <a:t>.</a:t>
            </a:r>
          </a:p>
          <a:p>
            <a:pPr lvl="1"/>
            <a:r>
              <a:rPr lang="en-US" sz="1600" dirty="0"/>
              <a:t>Battelle Memorial Institute, Columbus, OH</a:t>
            </a:r>
          </a:p>
          <a:p>
            <a:pPr lvl="1"/>
            <a:r>
              <a:rPr lang="en-US" sz="1600" dirty="0" smtClean="0"/>
              <a:t>Draft </a:t>
            </a:r>
            <a:r>
              <a:rPr lang="en-US" sz="1600" dirty="0"/>
              <a:t>r</a:t>
            </a:r>
            <a:r>
              <a:rPr lang="en-US" sz="1600" dirty="0" smtClean="0"/>
              <a:t>eport </a:t>
            </a:r>
            <a:r>
              <a:rPr lang="en-US" sz="1600" dirty="0"/>
              <a:t>u</a:t>
            </a:r>
            <a:r>
              <a:rPr lang="en-US" sz="1600" dirty="0" smtClean="0"/>
              <a:t>nder </a:t>
            </a:r>
            <a:r>
              <a:rPr lang="en-US" sz="1600" dirty="0"/>
              <a:t>NHTSA </a:t>
            </a:r>
            <a:r>
              <a:rPr lang="en-US" sz="1600" dirty="0" smtClean="0"/>
              <a:t>review</a:t>
            </a:r>
            <a:endParaRPr lang="en-US" sz="1600" dirty="0"/>
          </a:p>
          <a:p>
            <a:pPr lvl="1"/>
            <a:r>
              <a:rPr lang="en-US" sz="1600" dirty="0" smtClean="0"/>
              <a:t>Industry </a:t>
            </a:r>
            <a:r>
              <a:rPr lang="en-US" sz="1600" dirty="0"/>
              <a:t>and p</a:t>
            </a:r>
            <a:r>
              <a:rPr lang="en-US" sz="1600" dirty="0" smtClean="0"/>
              <a:t>eer review</a:t>
            </a:r>
            <a:endParaRPr lang="en-US" sz="1600" dirty="0"/>
          </a:p>
          <a:p>
            <a:r>
              <a:rPr lang="en-US" sz="2000" dirty="0" smtClean="0"/>
              <a:t>This </a:t>
            </a:r>
            <a:r>
              <a:rPr lang="en-US" sz="2000" dirty="0"/>
              <a:t>FMEA, as a living document, forms a basis for other safety analysis</a:t>
            </a:r>
          </a:p>
          <a:p>
            <a:endParaRPr lang="en-US" sz="2000" dirty="0" smtClean="0"/>
          </a:p>
          <a:p>
            <a:endParaRPr lang="en-US" sz="2000" dirty="0" smtClean="0"/>
          </a:p>
          <a:p>
            <a:endParaRPr lang="en-US" sz="2000" dirty="0"/>
          </a:p>
          <a:p>
            <a:endParaRPr lang="en-US" sz="2000" dirty="0"/>
          </a:p>
          <a:p>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rot="20694896">
            <a:off x="7136319" y="2121516"/>
            <a:ext cx="1565349" cy="117492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11" name="Group 10"/>
          <p:cNvGrpSpPr/>
          <p:nvPr/>
        </p:nvGrpSpPr>
        <p:grpSpPr>
          <a:xfrm>
            <a:off x="7182795" y="3031339"/>
            <a:ext cx="1646871" cy="2455061"/>
            <a:chOff x="302787" y="2571497"/>
            <a:chExt cx="1646871" cy="2455061"/>
          </a:xfrm>
        </p:grpSpPr>
        <p:pic>
          <p:nvPicPr>
            <p:cNvPr id="5" name="Picture 2"/>
            <p:cNvPicPr>
              <a:picLocks noChangeAspect="1" noChangeArrowheads="1"/>
            </p:cNvPicPr>
            <p:nvPr/>
          </p:nvPicPr>
          <p:blipFill>
            <a:blip r:embed="rId3" cstate="print"/>
            <a:srcRect/>
            <a:stretch>
              <a:fillRect/>
            </a:stretch>
          </p:blipFill>
          <p:spPr bwMode="auto">
            <a:xfrm rot="1176850">
              <a:off x="600093" y="2571497"/>
              <a:ext cx="1348482" cy="8828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2"/>
            <p:cNvPicPr>
              <a:picLocks noChangeAspect="1" noChangeArrowheads="1"/>
            </p:cNvPicPr>
            <p:nvPr/>
          </p:nvPicPr>
          <p:blipFill>
            <a:blip r:embed="rId4" cstate="print"/>
            <a:srcRect/>
            <a:stretch>
              <a:fillRect/>
            </a:stretch>
          </p:blipFill>
          <p:spPr bwMode="auto">
            <a:xfrm rot="20721287">
              <a:off x="399354" y="3257183"/>
              <a:ext cx="1465120" cy="1127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2"/>
            <p:cNvPicPr>
              <a:picLocks noChangeAspect="1" noChangeArrowheads="1"/>
            </p:cNvPicPr>
            <p:nvPr/>
          </p:nvPicPr>
          <p:blipFill>
            <a:blip r:embed="rId5" cstate="print"/>
            <a:srcRect/>
            <a:stretch>
              <a:fillRect/>
            </a:stretch>
          </p:blipFill>
          <p:spPr bwMode="auto">
            <a:xfrm rot="718164">
              <a:off x="302787" y="3812641"/>
              <a:ext cx="1646871" cy="1213917"/>
            </a:xfrm>
            <a:prstGeom prst="rect">
              <a:avLst/>
            </a:prstGeom>
            <a:noFill/>
            <a:ln w="12700">
              <a:solidFill>
                <a:schemeClr val="tx1"/>
              </a:solidFill>
              <a:miter lim="800000"/>
              <a:headEnd/>
              <a:tailEnd/>
            </a:ln>
            <a:effectLst>
              <a:outerShdw blurRad="152400" dist="317500" dir="5400000" sx="90000" sy="-19000" rotWithShape="0">
                <a:prstClr val="black">
                  <a:alpha val="15000"/>
                </a:prstClr>
              </a:outerShdw>
            </a:effectLst>
          </p:spPr>
        </p:pic>
      </p:grpSp>
      <p:sp>
        <p:nvSpPr>
          <p:cNvPr id="8" name="TextBox 7"/>
          <p:cNvSpPr txBox="1"/>
          <p:nvPr/>
        </p:nvSpPr>
        <p:spPr>
          <a:xfrm>
            <a:off x="0" y="990600"/>
            <a:ext cx="9144000" cy="656718"/>
          </a:xfrm>
          <a:prstGeom prst="rect">
            <a:avLst/>
          </a:prstGeom>
          <a:noFill/>
        </p:spPr>
        <p:txBody>
          <a:bodyPr wrap="square" rtlCol="0">
            <a:spAutoFit/>
          </a:bodyPr>
          <a:lstStyle/>
          <a:p>
            <a:pPr algn="ctr">
              <a:lnSpc>
                <a:spcPts val="2200"/>
              </a:lnSpc>
            </a:pPr>
            <a:r>
              <a:rPr lang="en-US" sz="2400" b="1" dirty="0" smtClean="0">
                <a:solidFill>
                  <a:srgbClr val="CC3300"/>
                </a:solidFill>
              </a:rPr>
              <a:t>NHTSA is performing a generic system level FMEA</a:t>
            </a:r>
          </a:p>
          <a:p>
            <a:pPr algn="ctr">
              <a:lnSpc>
                <a:spcPts val="2200"/>
              </a:lnSpc>
            </a:pPr>
            <a:r>
              <a:rPr lang="en-US" sz="2400" b="1" dirty="0" smtClean="0">
                <a:solidFill>
                  <a:srgbClr val="CC3300"/>
                </a:solidFill>
              </a:rPr>
              <a:t> of </a:t>
            </a:r>
            <a:r>
              <a:rPr lang="en-US" sz="2400" b="1" dirty="0" err="1" smtClean="0">
                <a:solidFill>
                  <a:srgbClr val="CC3300"/>
                </a:solidFill>
              </a:rPr>
              <a:t>LiB</a:t>
            </a:r>
            <a:r>
              <a:rPr lang="en-US" sz="2400" b="1" dirty="0" smtClean="0">
                <a:solidFill>
                  <a:srgbClr val="CC3300"/>
                </a:solidFill>
              </a:rPr>
              <a:t>  RESS automotive technology applications</a:t>
            </a:r>
          </a:p>
        </p:txBody>
      </p:sp>
      <p:sp>
        <p:nvSpPr>
          <p:cNvPr id="12" name="Slide Number Placeholder 11"/>
          <p:cNvSpPr>
            <a:spLocks noGrp="1"/>
          </p:cNvSpPr>
          <p:nvPr>
            <p:ph type="sldNum" sz="quarter" idx="12"/>
          </p:nvPr>
        </p:nvSpPr>
        <p:spPr/>
        <p:txBody>
          <a:bodyPr/>
          <a:lstStyle/>
          <a:p>
            <a:fld id="{9D405C4C-66C0-40B3-892B-063A332D4D6B}" type="slidenum">
              <a:rPr lang="en-US" smtClean="0"/>
              <a:t>26</a:t>
            </a:fld>
            <a:endParaRPr lang="en-US"/>
          </a:p>
        </p:txBody>
      </p:sp>
    </p:spTree>
    <p:extLst>
      <p:ext uri="{BB962C8B-B14F-4D97-AF65-F5344CB8AC3E}">
        <p14:creationId xmlns:p14="http://schemas.microsoft.com/office/powerpoint/2010/main" val="230459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30314"/>
            <a:ext cx="9144000" cy="707886"/>
          </a:xfrm>
          <a:prstGeom prst="rect">
            <a:avLst/>
          </a:prstGeom>
          <a:noFill/>
        </p:spPr>
        <p:txBody>
          <a:bodyPr wrap="square" rtlCol="0">
            <a:spAutoFit/>
          </a:bodyPr>
          <a:lstStyle/>
          <a:p>
            <a:pPr algn="ctr"/>
            <a:r>
              <a:rPr lang="en-US" sz="4000" b="1" dirty="0"/>
              <a:t>Test Procedure Development</a:t>
            </a:r>
          </a:p>
        </p:txBody>
      </p:sp>
      <p:sp>
        <p:nvSpPr>
          <p:cNvPr id="15" name="Rectangle 14"/>
          <p:cNvSpPr/>
          <p:nvPr/>
        </p:nvSpPr>
        <p:spPr>
          <a:xfrm>
            <a:off x="5257800" y="4572000"/>
            <a:ext cx="2453933" cy="1371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Rectangle 13"/>
          <p:cNvSpPr/>
          <p:nvPr/>
        </p:nvSpPr>
        <p:spPr>
          <a:xfrm>
            <a:off x="457200" y="4572000"/>
            <a:ext cx="3886200" cy="1371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Content Placeholder 2"/>
          <p:cNvSpPr>
            <a:spLocks noGrp="1"/>
          </p:cNvSpPr>
          <p:nvPr>
            <p:ph sz="quarter" idx="13"/>
          </p:nvPr>
        </p:nvSpPr>
        <p:spPr>
          <a:xfrm>
            <a:off x="304800" y="1021080"/>
            <a:ext cx="8458200" cy="3474720"/>
          </a:xfrm>
        </p:spPr>
        <p:txBody>
          <a:bodyPr>
            <a:noAutofit/>
          </a:bodyPr>
          <a:lstStyle/>
          <a:p>
            <a:pPr marL="45720" indent="0">
              <a:spcAft>
                <a:spcPts val="300"/>
              </a:spcAft>
              <a:buNone/>
            </a:pPr>
            <a:r>
              <a:rPr lang="en-US" sz="1800" dirty="0" smtClean="0"/>
              <a:t>The research </a:t>
            </a:r>
            <a:r>
              <a:rPr lang="en-US" sz="1800" dirty="0"/>
              <a:t>objective is to develop and document repeatable </a:t>
            </a:r>
            <a:r>
              <a:rPr lang="en-US" sz="1800" dirty="0" smtClean="0"/>
              <a:t>vehicle-level </a:t>
            </a:r>
            <a:r>
              <a:rPr lang="en-US" sz="1800" dirty="0"/>
              <a:t>safety performance </a:t>
            </a:r>
            <a:r>
              <a:rPr lang="en-US" sz="1800" dirty="0" smtClean="0"/>
              <a:t>test </a:t>
            </a:r>
            <a:r>
              <a:rPr lang="en-US" sz="1800" dirty="0"/>
              <a:t>procedures with accurate definition of boundary and test limit conditions to measure the effects of the failure modes created during all operating conditions.  Within this process, </a:t>
            </a:r>
            <a:r>
              <a:rPr lang="en-US" sz="1800" dirty="0" smtClean="0"/>
              <a:t>data </a:t>
            </a:r>
            <a:r>
              <a:rPr lang="en-US" sz="1800" dirty="0"/>
              <a:t>generated by these </a:t>
            </a:r>
            <a:r>
              <a:rPr lang="en-US" sz="1800" dirty="0" smtClean="0"/>
              <a:t>procedures </a:t>
            </a:r>
            <a:r>
              <a:rPr lang="en-US" sz="1800" dirty="0"/>
              <a:t>will be used by NHTSA for safety analysis.</a:t>
            </a:r>
          </a:p>
          <a:p>
            <a:pPr>
              <a:spcAft>
                <a:spcPts val="300"/>
              </a:spcAft>
            </a:pPr>
            <a:r>
              <a:rPr lang="en-US" sz="1600" dirty="0" smtClean="0"/>
              <a:t>Critical </a:t>
            </a:r>
            <a:r>
              <a:rPr lang="en-US" sz="1600" dirty="0"/>
              <a:t>potential failure modes (system, component)</a:t>
            </a:r>
          </a:p>
          <a:p>
            <a:pPr>
              <a:spcAft>
                <a:spcPts val="300"/>
              </a:spcAft>
            </a:pPr>
            <a:r>
              <a:rPr lang="en-US" sz="1600" dirty="0" smtClean="0"/>
              <a:t>All </a:t>
            </a:r>
            <a:r>
              <a:rPr lang="en-US" sz="1600" dirty="0"/>
              <a:t>areas of operation Including: </a:t>
            </a:r>
            <a:r>
              <a:rPr lang="en-US" sz="1600" dirty="0" smtClean="0"/>
              <a:t>charging</a:t>
            </a:r>
            <a:r>
              <a:rPr lang="en-US" sz="1600" dirty="0"/>
              <a:t>, </a:t>
            </a:r>
            <a:r>
              <a:rPr lang="en-US" sz="1600" dirty="0" smtClean="0"/>
              <a:t>normal </a:t>
            </a:r>
            <a:r>
              <a:rPr lang="en-US" sz="1600" dirty="0"/>
              <a:t>o</a:t>
            </a:r>
            <a:r>
              <a:rPr lang="en-US" sz="1600" dirty="0" smtClean="0"/>
              <a:t>peration</a:t>
            </a:r>
            <a:r>
              <a:rPr lang="en-US" sz="1600" dirty="0"/>
              <a:t>, </a:t>
            </a:r>
            <a:r>
              <a:rPr lang="en-US" sz="1600" dirty="0" smtClean="0"/>
              <a:t>crash</a:t>
            </a:r>
            <a:r>
              <a:rPr lang="en-US" sz="1600" dirty="0"/>
              <a:t>, and </a:t>
            </a:r>
            <a:r>
              <a:rPr lang="en-US" sz="1600" dirty="0" smtClean="0"/>
              <a:t>post-crash</a:t>
            </a:r>
            <a:endParaRPr lang="en-US" sz="1600" dirty="0"/>
          </a:p>
          <a:p>
            <a:pPr>
              <a:spcAft>
                <a:spcPts val="300"/>
              </a:spcAft>
            </a:pPr>
            <a:r>
              <a:rPr lang="en-US" sz="1600" dirty="0" smtClean="0"/>
              <a:t>Building </a:t>
            </a:r>
            <a:r>
              <a:rPr lang="en-US" sz="1600" dirty="0"/>
              <a:t>upon the body of existing standards (SAE J2464, SAE J2929, ECE  R100, Etc.)</a:t>
            </a:r>
          </a:p>
          <a:p>
            <a:pPr>
              <a:spcAft>
                <a:spcPts val="300"/>
              </a:spcAft>
            </a:pPr>
            <a:r>
              <a:rPr lang="en-US" sz="1600" dirty="0" smtClean="0"/>
              <a:t>2 </a:t>
            </a:r>
            <a:r>
              <a:rPr lang="en-US" sz="1600" dirty="0"/>
              <a:t>c</a:t>
            </a:r>
            <a:r>
              <a:rPr lang="en-US" sz="1600" dirty="0" smtClean="0"/>
              <a:t>ontract </a:t>
            </a:r>
            <a:r>
              <a:rPr lang="en-US" sz="1600" dirty="0"/>
              <a:t>a</a:t>
            </a:r>
            <a:r>
              <a:rPr lang="en-US" sz="1600" dirty="0" smtClean="0"/>
              <a:t>wards</a:t>
            </a:r>
            <a:r>
              <a:rPr lang="en-US" sz="1600" dirty="0"/>
              <a:t>:  24 </a:t>
            </a:r>
            <a:r>
              <a:rPr lang="en-US" sz="1600" dirty="0" smtClean="0"/>
              <a:t>month </a:t>
            </a:r>
            <a:r>
              <a:rPr lang="en-US" sz="1600" dirty="0"/>
              <a:t>p</a:t>
            </a:r>
            <a:r>
              <a:rPr lang="en-US" sz="1600" dirty="0" smtClean="0"/>
              <a:t>erformance</a:t>
            </a:r>
            <a:r>
              <a:rPr lang="en-US" sz="1600" dirty="0"/>
              <a:t>: October 2011 – October 2013</a:t>
            </a:r>
          </a:p>
          <a:p>
            <a:endParaRPr lang="en-US" sz="1800" dirty="0"/>
          </a:p>
          <a:p>
            <a:endParaRPr lang="en-US" sz="1800" dirty="0"/>
          </a:p>
        </p:txBody>
      </p:sp>
      <p:pic>
        <p:nvPicPr>
          <p:cNvPr id="4" name="Picture 3" descr="Daimler-logo-06C7791A23-seeklogo_com.gif"/>
          <p:cNvPicPr>
            <a:picLocks noChangeAspect="1"/>
          </p:cNvPicPr>
          <p:nvPr/>
        </p:nvPicPr>
        <p:blipFill>
          <a:blip r:embed="rId2" cstate="print"/>
          <a:stretch>
            <a:fillRect/>
          </a:stretch>
        </p:blipFill>
        <p:spPr>
          <a:xfrm>
            <a:off x="2057400" y="5257800"/>
            <a:ext cx="609600" cy="609600"/>
          </a:xfrm>
          <a:prstGeom prst="rect">
            <a:avLst/>
          </a:prstGeom>
        </p:spPr>
      </p:pic>
      <p:pic>
        <p:nvPicPr>
          <p:cNvPr id="5" name="Picture 4" descr="gm_logo.jpg"/>
          <p:cNvPicPr>
            <a:picLocks noChangeAspect="1"/>
          </p:cNvPicPr>
          <p:nvPr/>
        </p:nvPicPr>
        <p:blipFill>
          <a:blip r:embed="rId3" cstate="print"/>
          <a:stretch>
            <a:fillRect/>
          </a:stretch>
        </p:blipFill>
        <p:spPr>
          <a:xfrm>
            <a:off x="3458250" y="4736286"/>
            <a:ext cx="389850" cy="389850"/>
          </a:xfrm>
          <a:prstGeom prst="rect">
            <a:avLst/>
          </a:prstGeom>
        </p:spPr>
      </p:pic>
      <p:pic>
        <p:nvPicPr>
          <p:cNvPr id="6" name="Picture 5" descr="honda_logo_2.jpg"/>
          <p:cNvPicPr>
            <a:picLocks noChangeAspect="1"/>
          </p:cNvPicPr>
          <p:nvPr/>
        </p:nvPicPr>
        <p:blipFill>
          <a:blip r:embed="rId4" cstate="print"/>
          <a:stretch>
            <a:fillRect/>
          </a:stretch>
        </p:blipFill>
        <p:spPr>
          <a:xfrm>
            <a:off x="838200" y="4648200"/>
            <a:ext cx="762000" cy="566022"/>
          </a:xfrm>
          <a:prstGeom prst="rect">
            <a:avLst/>
          </a:prstGeom>
        </p:spPr>
      </p:pic>
      <p:pic>
        <p:nvPicPr>
          <p:cNvPr id="7" name="Picture 6" descr="logo 2.jpg"/>
          <p:cNvPicPr>
            <a:picLocks noChangeAspect="1"/>
          </p:cNvPicPr>
          <p:nvPr/>
        </p:nvPicPr>
        <p:blipFill>
          <a:blip r:embed="rId5" cstate="print"/>
          <a:stretch>
            <a:fillRect/>
          </a:stretch>
        </p:blipFill>
        <p:spPr>
          <a:xfrm>
            <a:off x="3123204" y="5368122"/>
            <a:ext cx="535391" cy="412251"/>
          </a:xfrm>
          <a:prstGeom prst="rect">
            <a:avLst/>
          </a:prstGeom>
        </p:spPr>
      </p:pic>
      <p:pic>
        <p:nvPicPr>
          <p:cNvPr id="8" name="Picture 7" descr="nissan_logotype.png"/>
          <p:cNvPicPr>
            <a:picLocks noChangeAspect="1"/>
          </p:cNvPicPr>
          <p:nvPr/>
        </p:nvPicPr>
        <p:blipFill>
          <a:blip r:embed="rId6" cstate="print"/>
          <a:stretch>
            <a:fillRect/>
          </a:stretch>
        </p:blipFill>
        <p:spPr>
          <a:xfrm>
            <a:off x="1200807" y="5347969"/>
            <a:ext cx="505014" cy="429262"/>
          </a:xfrm>
          <a:prstGeom prst="rect">
            <a:avLst/>
          </a:prstGeom>
        </p:spPr>
      </p:pic>
      <p:pic>
        <p:nvPicPr>
          <p:cNvPr id="9" name="Picture 8" descr="sae.jpg"/>
          <p:cNvPicPr>
            <a:picLocks noChangeAspect="1"/>
          </p:cNvPicPr>
          <p:nvPr/>
        </p:nvPicPr>
        <p:blipFill>
          <a:blip r:embed="rId7" cstate="print"/>
          <a:stretch>
            <a:fillRect/>
          </a:stretch>
        </p:blipFill>
        <p:spPr>
          <a:xfrm>
            <a:off x="2047874" y="4773207"/>
            <a:ext cx="704851" cy="316008"/>
          </a:xfrm>
          <a:prstGeom prst="rect">
            <a:avLst/>
          </a:prstGeom>
        </p:spPr>
      </p:pic>
      <p:pic>
        <p:nvPicPr>
          <p:cNvPr id="11" name="Picture 10" descr="43114v1v1.jpg"/>
          <p:cNvPicPr>
            <a:picLocks noChangeAspect="1"/>
          </p:cNvPicPr>
          <p:nvPr/>
        </p:nvPicPr>
        <p:blipFill>
          <a:blip r:embed="rId8" cstate="print"/>
          <a:stretch>
            <a:fillRect/>
          </a:stretch>
        </p:blipFill>
        <p:spPr>
          <a:xfrm>
            <a:off x="6400800" y="4929582"/>
            <a:ext cx="1201083" cy="709218"/>
          </a:xfrm>
          <a:prstGeom prst="rect">
            <a:avLst/>
          </a:prstGeom>
        </p:spPr>
      </p:pic>
      <p:pic>
        <p:nvPicPr>
          <p:cNvPr id="12" name="Picture 11" descr="fordlogo2003.jpg"/>
          <p:cNvPicPr>
            <a:picLocks noChangeAspect="1"/>
          </p:cNvPicPr>
          <p:nvPr/>
        </p:nvPicPr>
        <p:blipFill>
          <a:blip r:embed="rId9" cstate="print"/>
          <a:stretch>
            <a:fillRect/>
          </a:stretch>
        </p:blipFill>
        <p:spPr>
          <a:xfrm>
            <a:off x="5410200" y="5013513"/>
            <a:ext cx="1100450" cy="551041"/>
          </a:xfrm>
          <a:prstGeom prst="rect">
            <a:avLst/>
          </a:prstGeom>
        </p:spPr>
      </p:pic>
      <p:sp>
        <p:nvSpPr>
          <p:cNvPr id="13" name="Slide Number Placeholder 12"/>
          <p:cNvSpPr>
            <a:spLocks noGrp="1"/>
          </p:cNvSpPr>
          <p:nvPr>
            <p:ph type="sldNum" sz="quarter" idx="12"/>
          </p:nvPr>
        </p:nvSpPr>
        <p:spPr/>
        <p:txBody>
          <a:bodyPr/>
          <a:lstStyle/>
          <a:p>
            <a:fld id="{9D405C4C-66C0-40B3-892B-063A332D4D6B}" type="slidenum">
              <a:rPr lang="en-US" smtClean="0"/>
              <a:t>27</a:t>
            </a:fld>
            <a:endParaRPr lang="en-US"/>
          </a:p>
        </p:txBody>
      </p:sp>
    </p:spTree>
    <p:extLst>
      <p:ext uri="{BB962C8B-B14F-4D97-AF65-F5344CB8AC3E}">
        <p14:creationId xmlns:p14="http://schemas.microsoft.com/office/powerpoint/2010/main" val="2458571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0314"/>
            <a:ext cx="9144000" cy="707886"/>
          </a:xfrm>
          <a:prstGeom prst="rect">
            <a:avLst/>
          </a:prstGeom>
          <a:noFill/>
        </p:spPr>
        <p:txBody>
          <a:bodyPr wrap="square" rtlCol="0">
            <a:spAutoFit/>
          </a:bodyPr>
          <a:lstStyle/>
          <a:p>
            <a:pPr algn="ctr"/>
            <a:r>
              <a:rPr lang="en-US" sz="4000" b="1" dirty="0"/>
              <a:t>Electronic </a:t>
            </a:r>
            <a:r>
              <a:rPr lang="en-US" sz="4000" b="1" dirty="0" smtClean="0"/>
              <a:t>Reliability</a:t>
            </a:r>
            <a:endParaRPr lang="en-US" sz="4000" b="1" dirty="0"/>
          </a:p>
        </p:txBody>
      </p:sp>
      <p:sp>
        <p:nvSpPr>
          <p:cNvPr id="3" name="Content Placeholder 2"/>
          <p:cNvSpPr>
            <a:spLocks noGrp="1"/>
          </p:cNvSpPr>
          <p:nvPr>
            <p:ph sz="quarter" idx="13"/>
          </p:nvPr>
        </p:nvSpPr>
        <p:spPr>
          <a:xfrm>
            <a:off x="304800" y="914400"/>
            <a:ext cx="8458200" cy="3474720"/>
          </a:xfrm>
        </p:spPr>
        <p:txBody>
          <a:bodyPr>
            <a:noAutofit/>
          </a:bodyPr>
          <a:lstStyle/>
          <a:p>
            <a:r>
              <a:rPr lang="en-US" sz="2800" dirty="0"/>
              <a:t>NHTSA has formed an Electronic Systems Safety Research Group which includes the scope of </a:t>
            </a:r>
            <a:r>
              <a:rPr lang="en-US" sz="2800" dirty="0" smtClean="0"/>
              <a:t>electrified </a:t>
            </a:r>
            <a:r>
              <a:rPr lang="en-US" sz="2800" dirty="0"/>
              <a:t>p</a:t>
            </a:r>
            <a:r>
              <a:rPr lang="en-US" sz="2800" dirty="0" smtClean="0"/>
              <a:t>ropulsion </a:t>
            </a:r>
            <a:r>
              <a:rPr lang="en-US" sz="2800" dirty="0"/>
              <a:t>in their reliability analysis</a:t>
            </a:r>
            <a:r>
              <a:rPr lang="en-US" sz="2800" dirty="0" smtClean="0"/>
              <a:t>.</a:t>
            </a:r>
          </a:p>
          <a:p>
            <a:pPr lvl="1"/>
            <a:r>
              <a:rPr lang="en-US" sz="2000" b="1" u="sng" dirty="0"/>
              <a:t>Project 1 </a:t>
            </a:r>
            <a:r>
              <a:rPr lang="en-US" sz="2000" dirty="0"/>
              <a:t>– Diagnostics, Warnings and Operator Messages</a:t>
            </a:r>
          </a:p>
          <a:p>
            <a:pPr lvl="2"/>
            <a:r>
              <a:rPr lang="en-US" sz="1800" dirty="0" smtClean="0"/>
              <a:t>Scope</a:t>
            </a:r>
            <a:r>
              <a:rPr lang="en-US" sz="1800" dirty="0"/>
              <a:t>: Research operator warning indicators for RESS safety critical criteria.  Research potential prognostic conditions and warnings for anticipated safety critical events. </a:t>
            </a:r>
          </a:p>
          <a:p>
            <a:pPr lvl="2"/>
            <a:r>
              <a:rPr lang="en-US" sz="1800" dirty="0" smtClean="0"/>
              <a:t>Research </a:t>
            </a:r>
            <a:r>
              <a:rPr lang="en-US" sz="1800" dirty="0"/>
              <a:t>basic </a:t>
            </a:r>
            <a:r>
              <a:rPr lang="en-US" sz="1800" dirty="0" smtClean="0"/>
              <a:t>fail-safe </a:t>
            </a:r>
            <a:r>
              <a:rPr lang="en-US" sz="1800" dirty="0"/>
              <a:t>c</a:t>
            </a:r>
            <a:r>
              <a:rPr lang="en-US" sz="1800" dirty="0" smtClean="0"/>
              <a:t>onditions</a:t>
            </a:r>
            <a:r>
              <a:rPr lang="en-US" sz="1800" dirty="0"/>
              <a:t>, </a:t>
            </a:r>
            <a:r>
              <a:rPr lang="en-US" sz="1800" dirty="0" smtClean="0"/>
              <a:t>diagnostic </a:t>
            </a:r>
            <a:r>
              <a:rPr lang="en-US" sz="1800" dirty="0"/>
              <a:t>c</a:t>
            </a:r>
            <a:r>
              <a:rPr lang="en-US" sz="1800" dirty="0" smtClean="0"/>
              <a:t>odes </a:t>
            </a:r>
            <a:r>
              <a:rPr lang="en-US" sz="1800" dirty="0"/>
              <a:t>and indicators, </a:t>
            </a:r>
            <a:r>
              <a:rPr lang="en-US" sz="1800" dirty="0" smtClean="0"/>
              <a:t>data recording/storage, and </a:t>
            </a:r>
            <a:r>
              <a:rPr lang="en-US" sz="1800" dirty="0"/>
              <a:t>s</a:t>
            </a:r>
            <a:r>
              <a:rPr lang="en-US" sz="1800" dirty="0" smtClean="0"/>
              <a:t>afety </a:t>
            </a:r>
            <a:r>
              <a:rPr lang="en-US" sz="1800" dirty="0"/>
              <a:t>p</a:t>
            </a:r>
            <a:r>
              <a:rPr lang="en-US" sz="1800" dirty="0" smtClean="0"/>
              <a:t>rognostic </a:t>
            </a:r>
            <a:r>
              <a:rPr lang="en-US" sz="1800" dirty="0"/>
              <a:t>r</a:t>
            </a:r>
            <a:r>
              <a:rPr lang="en-US" sz="1800" dirty="0" smtClean="0"/>
              <a:t>equirements</a:t>
            </a:r>
            <a:endParaRPr lang="en-US" sz="1800" dirty="0"/>
          </a:p>
          <a:p>
            <a:pPr lvl="2"/>
            <a:r>
              <a:rPr lang="en-US" sz="1800" dirty="0"/>
              <a:t>Utilize outputs from  FMEA and Discharge projects</a:t>
            </a:r>
          </a:p>
          <a:p>
            <a:pPr lvl="2"/>
            <a:r>
              <a:rPr lang="en-US" sz="1800" dirty="0"/>
              <a:t>Timing </a:t>
            </a:r>
            <a:r>
              <a:rPr lang="en-US" sz="1800" b="1" dirty="0"/>
              <a:t>(20 months)</a:t>
            </a:r>
          </a:p>
          <a:p>
            <a:pPr lvl="1"/>
            <a:r>
              <a:rPr lang="en-US" sz="2000" b="1" u="sng" dirty="0" smtClean="0"/>
              <a:t>Project </a:t>
            </a:r>
            <a:r>
              <a:rPr lang="en-US" sz="2000" b="1" u="sng" dirty="0"/>
              <a:t>2</a:t>
            </a:r>
            <a:r>
              <a:rPr lang="en-US" sz="2000" dirty="0"/>
              <a:t> – Functional Safety Analysis </a:t>
            </a:r>
          </a:p>
          <a:p>
            <a:pPr lvl="2"/>
            <a:r>
              <a:rPr lang="en-US" sz="1800" dirty="0" smtClean="0"/>
              <a:t>Scope</a:t>
            </a:r>
            <a:r>
              <a:rPr lang="en-US" sz="1800" dirty="0"/>
              <a:t>: Utilize </a:t>
            </a:r>
            <a:r>
              <a:rPr lang="en-US" sz="1800" dirty="0" smtClean="0"/>
              <a:t>functional </a:t>
            </a:r>
            <a:r>
              <a:rPr lang="en-US" sz="1800" dirty="0"/>
              <a:t>s</a:t>
            </a:r>
            <a:r>
              <a:rPr lang="en-US" sz="1800" dirty="0" smtClean="0"/>
              <a:t>afety </a:t>
            </a:r>
            <a:r>
              <a:rPr lang="en-US" sz="1800" dirty="0"/>
              <a:t>c</a:t>
            </a:r>
            <a:r>
              <a:rPr lang="en-US" sz="1800" dirty="0" smtClean="0"/>
              <a:t>riteria </a:t>
            </a:r>
            <a:r>
              <a:rPr lang="en-US" sz="1800" dirty="0"/>
              <a:t>and analytical techniques to establish minimal performance criteria.</a:t>
            </a:r>
          </a:p>
          <a:p>
            <a:pPr lvl="2"/>
            <a:r>
              <a:rPr lang="en-US" sz="1800" dirty="0"/>
              <a:t>Use a Li-ion RESS technology as an initial case study and method development  foundation </a:t>
            </a:r>
          </a:p>
          <a:p>
            <a:endParaRPr lang="en-US" dirty="0" smtClean="0"/>
          </a:p>
          <a:p>
            <a:endParaRPr lang="en-US" sz="2800" dirty="0"/>
          </a:p>
          <a:p>
            <a:endParaRPr lang="en-US" sz="2800" dirty="0"/>
          </a:p>
        </p:txBody>
      </p:sp>
      <p:sp>
        <p:nvSpPr>
          <p:cNvPr id="6" name="Slide Number Placeholder 5"/>
          <p:cNvSpPr>
            <a:spLocks noGrp="1"/>
          </p:cNvSpPr>
          <p:nvPr>
            <p:ph type="sldNum" sz="quarter" idx="12"/>
          </p:nvPr>
        </p:nvSpPr>
        <p:spPr/>
        <p:txBody>
          <a:bodyPr/>
          <a:lstStyle/>
          <a:p>
            <a:fld id="{9D405C4C-66C0-40B3-892B-063A332D4D6B}" type="slidenum">
              <a:rPr lang="en-US" smtClean="0"/>
              <a:t>28</a:t>
            </a:fld>
            <a:endParaRPr lang="en-US"/>
          </a:p>
        </p:txBody>
      </p:sp>
    </p:spTree>
    <p:extLst>
      <p:ext uri="{BB962C8B-B14F-4D97-AF65-F5344CB8AC3E}">
        <p14:creationId xmlns:p14="http://schemas.microsoft.com/office/powerpoint/2010/main" val="2618771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0314"/>
            <a:ext cx="9144000" cy="1362104"/>
          </a:xfrm>
          <a:prstGeom prst="rect">
            <a:avLst/>
          </a:prstGeom>
          <a:noFill/>
        </p:spPr>
        <p:txBody>
          <a:bodyPr wrap="square" rtlCol="0">
            <a:spAutoFit/>
          </a:bodyPr>
          <a:lstStyle/>
          <a:p>
            <a:pPr algn="ctr">
              <a:lnSpc>
                <a:spcPts val="3300"/>
              </a:lnSpc>
            </a:pPr>
            <a:r>
              <a:rPr lang="en-US" sz="3600" b="1" dirty="0"/>
              <a:t>Inoperable RESS Stranded Energy Handling and Discharge </a:t>
            </a:r>
            <a:br>
              <a:rPr lang="en-US" sz="3600" b="1" dirty="0"/>
            </a:br>
            <a:endParaRPr lang="en-US" sz="3600" b="1" dirty="0"/>
          </a:p>
        </p:txBody>
      </p:sp>
      <p:sp>
        <p:nvSpPr>
          <p:cNvPr id="3" name="Content Placeholder 2"/>
          <p:cNvSpPr>
            <a:spLocks noGrp="1"/>
          </p:cNvSpPr>
          <p:nvPr>
            <p:ph sz="quarter" idx="13"/>
          </p:nvPr>
        </p:nvSpPr>
        <p:spPr>
          <a:xfrm>
            <a:off x="152400" y="1630680"/>
            <a:ext cx="9067800" cy="3474720"/>
          </a:xfrm>
        </p:spPr>
        <p:txBody>
          <a:bodyPr>
            <a:noAutofit/>
          </a:bodyPr>
          <a:lstStyle/>
          <a:p>
            <a:pPr marL="45720" indent="0">
              <a:spcBef>
                <a:spcPts val="0"/>
              </a:spcBef>
              <a:spcAft>
                <a:spcPts val="0"/>
              </a:spcAft>
              <a:buNone/>
            </a:pPr>
            <a:r>
              <a:rPr lang="en-US" sz="1800" dirty="0" smtClean="0"/>
              <a:t>Energy </a:t>
            </a:r>
            <a:r>
              <a:rPr lang="en-US" sz="1800" dirty="0"/>
              <a:t>may become stranded in a RESS that has become inoperable.  This energy must be removed from the RESS to a safe condition as dictated by the circumstances.</a:t>
            </a:r>
          </a:p>
          <a:p>
            <a:pPr marL="45720" indent="0">
              <a:spcBef>
                <a:spcPts val="0"/>
              </a:spcBef>
              <a:spcAft>
                <a:spcPts val="0"/>
              </a:spcAft>
              <a:buNone/>
            </a:pPr>
            <a:r>
              <a:rPr lang="en-US" sz="1800" dirty="0"/>
              <a:t>The Scope of this project is to identify, develop, and demonstrate methods for the safe management and handling of RESS in post-crash and non-operational environments.  These procedures should apply to both damaged and fully functional RESS systems.  </a:t>
            </a:r>
          </a:p>
          <a:p>
            <a:pPr marL="45720" indent="0">
              <a:spcBef>
                <a:spcPts val="1200"/>
              </a:spcBef>
              <a:spcAft>
                <a:spcPts val="0"/>
              </a:spcAft>
              <a:buNone/>
            </a:pPr>
            <a:r>
              <a:rPr lang="en-US" sz="1800" dirty="0" smtClean="0"/>
              <a:t>Non-operational </a:t>
            </a:r>
            <a:r>
              <a:rPr lang="en-US" sz="1800" dirty="0"/>
              <a:t>environments may include: service repair, end of life disassembly, </a:t>
            </a:r>
            <a:r>
              <a:rPr lang="en-US" sz="1800" dirty="0" smtClean="0"/>
              <a:t> post-crash, post-fire, vehicle </a:t>
            </a:r>
            <a:r>
              <a:rPr lang="en-US" sz="1800" dirty="0"/>
              <a:t>crash scene, vehicle tow, and vehicle storage.  </a:t>
            </a:r>
          </a:p>
          <a:p>
            <a:pPr>
              <a:spcBef>
                <a:spcPts val="1200"/>
              </a:spcBef>
              <a:spcAft>
                <a:spcPts val="0"/>
              </a:spcAft>
            </a:pPr>
            <a:r>
              <a:rPr lang="en-US" sz="1800" dirty="0" smtClean="0"/>
              <a:t>Areas </a:t>
            </a:r>
            <a:r>
              <a:rPr lang="en-US" sz="1800" dirty="0"/>
              <a:t>of Focus:</a:t>
            </a:r>
          </a:p>
          <a:p>
            <a:pPr lvl="1">
              <a:spcBef>
                <a:spcPts val="0"/>
              </a:spcBef>
              <a:spcAft>
                <a:spcPts val="0"/>
              </a:spcAft>
            </a:pPr>
            <a:r>
              <a:rPr lang="en-US" sz="1600" dirty="0"/>
              <a:t>Definition of common interface connector and location to support </a:t>
            </a:r>
          </a:p>
          <a:p>
            <a:pPr lvl="1">
              <a:spcBef>
                <a:spcPts val="0"/>
              </a:spcBef>
              <a:spcAft>
                <a:spcPts val="0"/>
              </a:spcAft>
            </a:pPr>
            <a:r>
              <a:rPr lang="en-US" sz="1600" dirty="0"/>
              <a:t>Diagnostic interface</a:t>
            </a:r>
          </a:p>
          <a:p>
            <a:pPr lvl="1">
              <a:spcBef>
                <a:spcPts val="0"/>
              </a:spcBef>
              <a:spcAft>
                <a:spcPts val="0"/>
              </a:spcAft>
            </a:pPr>
            <a:r>
              <a:rPr lang="en-US" sz="1600" dirty="0"/>
              <a:t>Diagnostic protocol </a:t>
            </a:r>
          </a:p>
          <a:p>
            <a:pPr lvl="1">
              <a:spcBef>
                <a:spcPts val="0"/>
              </a:spcBef>
              <a:spcAft>
                <a:spcPts val="0"/>
              </a:spcAft>
            </a:pPr>
            <a:r>
              <a:rPr lang="en-US" sz="1600" dirty="0"/>
              <a:t>Standardized </a:t>
            </a:r>
            <a:r>
              <a:rPr lang="en-US" sz="1600" dirty="0" smtClean="0"/>
              <a:t>discharge port/terminal</a:t>
            </a:r>
            <a:endParaRPr lang="en-US" sz="1600" dirty="0"/>
          </a:p>
          <a:p>
            <a:pPr lvl="1">
              <a:spcBef>
                <a:spcPts val="0"/>
              </a:spcBef>
              <a:spcAft>
                <a:spcPts val="0"/>
              </a:spcAft>
            </a:pPr>
            <a:r>
              <a:rPr lang="en-US" sz="1600" dirty="0"/>
              <a:t>Architectural requirements</a:t>
            </a:r>
          </a:p>
          <a:p>
            <a:pPr>
              <a:spcBef>
                <a:spcPts val="0"/>
              </a:spcBef>
              <a:spcAft>
                <a:spcPts val="0"/>
              </a:spcAft>
            </a:pPr>
            <a:r>
              <a:rPr lang="en-US" sz="1800" dirty="0"/>
              <a:t>Project </a:t>
            </a:r>
            <a:r>
              <a:rPr lang="en-US" sz="1800" dirty="0" smtClean="0"/>
              <a:t>timing </a:t>
            </a:r>
            <a:r>
              <a:rPr lang="en-US" sz="1800" dirty="0"/>
              <a:t>(2 years</a:t>
            </a:r>
            <a:r>
              <a:rPr lang="en-US" sz="1800" dirty="0" smtClean="0"/>
              <a:t>) </a:t>
            </a:r>
            <a:endParaRPr lang="en-US" sz="1800" dirty="0"/>
          </a:p>
        </p:txBody>
      </p:sp>
      <p:sp>
        <p:nvSpPr>
          <p:cNvPr id="5" name="TextBox 4"/>
          <p:cNvSpPr txBox="1"/>
          <p:nvPr/>
        </p:nvSpPr>
        <p:spPr>
          <a:xfrm>
            <a:off x="882869" y="1143000"/>
            <a:ext cx="7391400" cy="369332"/>
          </a:xfrm>
          <a:prstGeom prst="rect">
            <a:avLst/>
          </a:prstGeom>
          <a:noFill/>
        </p:spPr>
        <p:txBody>
          <a:bodyPr wrap="square" rtlCol="0">
            <a:spAutoFit/>
          </a:bodyPr>
          <a:lstStyle/>
          <a:p>
            <a:pPr algn="ctr"/>
            <a:r>
              <a:rPr lang="en-US" b="1" dirty="0">
                <a:solidFill>
                  <a:schemeClr val="tx1">
                    <a:lumMod val="85000"/>
                    <a:lumOff val="15000"/>
                  </a:schemeClr>
                </a:solidFill>
              </a:rPr>
              <a:t>Standardized Battery Assessment, and Field Discharge Procedure </a:t>
            </a:r>
          </a:p>
        </p:txBody>
      </p:sp>
      <p:sp>
        <p:nvSpPr>
          <p:cNvPr id="7" name="Slide Number Placeholder 6"/>
          <p:cNvSpPr>
            <a:spLocks noGrp="1"/>
          </p:cNvSpPr>
          <p:nvPr>
            <p:ph type="sldNum" sz="quarter" idx="12"/>
          </p:nvPr>
        </p:nvSpPr>
        <p:spPr/>
        <p:txBody>
          <a:bodyPr/>
          <a:lstStyle/>
          <a:p>
            <a:fld id="{9D405C4C-66C0-40B3-892B-063A332D4D6B}" type="slidenum">
              <a:rPr lang="en-US" smtClean="0"/>
              <a:t>29</a:t>
            </a:fld>
            <a:endParaRPr lang="en-US"/>
          </a:p>
        </p:txBody>
      </p:sp>
    </p:spTree>
    <p:extLst>
      <p:ext uri="{BB962C8B-B14F-4D97-AF65-F5344CB8AC3E}">
        <p14:creationId xmlns:p14="http://schemas.microsoft.com/office/powerpoint/2010/main" val="2866081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2714"/>
            <a:ext cx="9144000" cy="707886"/>
          </a:xfrm>
          <a:prstGeom prst="rect">
            <a:avLst/>
          </a:prstGeom>
          <a:noFill/>
        </p:spPr>
        <p:txBody>
          <a:bodyPr wrap="square" rtlCol="0">
            <a:spAutoFit/>
          </a:bodyPr>
          <a:lstStyle/>
          <a:p>
            <a:pPr algn="ctr"/>
            <a:r>
              <a:rPr lang="en-US" sz="4000" b="1" dirty="0"/>
              <a:t>NHTSA Major Accomplishments</a:t>
            </a:r>
          </a:p>
        </p:txBody>
      </p:sp>
      <p:sp>
        <p:nvSpPr>
          <p:cNvPr id="3" name="Content Placeholder 2"/>
          <p:cNvSpPr>
            <a:spLocks noGrp="1"/>
          </p:cNvSpPr>
          <p:nvPr>
            <p:ph sz="quarter" idx="13"/>
          </p:nvPr>
        </p:nvSpPr>
        <p:spPr>
          <a:xfrm>
            <a:off x="304800" y="1478280"/>
            <a:ext cx="8458200" cy="3474720"/>
          </a:xfrm>
        </p:spPr>
        <p:txBody>
          <a:bodyPr>
            <a:noAutofit/>
          </a:bodyPr>
          <a:lstStyle/>
          <a:p>
            <a:r>
              <a:rPr lang="en-US" sz="2400" dirty="0"/>
              <a:t>The fatality rate per 100 million </a:t>
            </a:r>
            <a:r>
              <a:rPr lang="en-US" sz="2400" dirty="0" smtClean="0"/>
              <a:t>vehicle </a:t>
            </a:r>
            <a:r>
              <a:rPr lang="en-US" sz="2400" dirty="0"/>
              <a:t>miles </a:t>
            </a:r>
            <a:r>
              <a:rPr lang="en-US" sz="2400" dirty="0" smtClean="0"/>
              <a:t>traveled (VMT) decreased from 1.53 in 2000 to 1.10 in 2010</a:t>
            </a:r>
          </a:p>
          <a:p>
            <a:pPr lvl="1"/>
            <a:r>
              <a:rPr lang="en-US" sz="2000" dirty="0" smtClean="0"/>
              <a:t>Over </a:t>
            </a:r>
            <a:r>
              <a:rPr lang="en-US" sz="2000" dirty="0"/>
              <a:t>10,000 lives saved</a:t>
            </a:r>
          </a:p>
          <a:p>
            <a:pPr lvl="1"/>
            <a:r>
              <a:rPr lang="en-US" sz="2000" dirty="0"/>
              <a:t>Lowest level ever recorded</a:t>
            </a:r>
          </a:p>
          <a:p>
            <a:r>
              <a:rPr lang="en-US" sz="2400" dirty="0"/>
              <a:t>Seat belt use increased </a:t>
            </a:r>
            <a:r>
              <a:rPr lang="en-US" sz="2400" dirty="0" smtClean="0"/>
              <a:t>from </a:t>
            </a:r>
            <a:r>
              <a:rPr lang="en-US" sz="2400" dirty="0"/>
              <a:t>71% in 2000 to 84% in 2011</a:t>
            </a:r>
          </a:p>
          <a:p>
            <a:pPr lvl="1"/>
            <a:r>
              <a:rPr lang="en-US" sz="2000" dirty="0"/>
              <a:t>Primary seat belt laws in 32 states, DC, and Puerto Rico</a:t>
            </a:r>
          </a:p>
          <a:p>
            <a:pPr lvl="1"/>
            <a:r>
              <a:rPr lang="en-US" sz="2000" dirty="0"/>
              <a:t>Estimated 12,546 lives saved by belts in </a:t>
            </a:r>
            <a:r>
              <a:rPr lang="en-US" sz="2000" dirty="0" smtClean="0"/>
              <a:t>2010</a:t>
            </a:r>
          </a:p>
          <a:p>
            <a:pPr lvl="1"/>
            <a:r>
              <a:rPr lang="en-US" sz="2000" dirty="0" smtClean="0"/>
              <a:t>Seatbelts still are the most important safety feature on vehicles</a:t>
            </a:r>
            <a:endParaRPr lang="en-US" sz="2000" dirty="0"/>
          </a:p>
        </p:txBody>
      </p:sp>
      <p:sp>
        <p:nvSpPr>
          <p:cNvPr id="8" name="Slide Number Placeholder 7"/>
          <p:cNvSpPr>
            <a:spLocks noGrp="1"/>
          </p:cNvSpPr>
          <p:nvPr>
            <p:ph type="sldNum" sz="quarter" idx="12"/>
          </p:nvPr>
        </p:nvSpPr>
        <p:spPr/>
        <p:txBody>
          <a:bodyPr/>
          <a:lstStyle/>
          <a:p>
            <a:fld id="{9D405C4C-66C0-40B3-892B-063A332D4D6B}" type="slidenum">
              <a:rPr lang="en-US" smtClean="0"/>
              <a:t>3</a:t>
            </a:fld>
            <a:endParaRPr lang="en-US"/>
          </a:p>
        </p:txBody>
      </p:sp>
    </p:spTree>
    <p:extLst>
      <p:ext uri="{BB962C8B-B14F-4D97-AF65-F5344CB8AC3E}">
        <p14:creationId xmlns:p14="http://schemas.microsoft.com/office/powerpoint/2010/main" val="1514229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6514"/>
            <a:ext cx="9144000" cy="707886"/>
          </a:xfrm>
          <a:prstGeom prst="rect">
            <a:avLst/>
          </a:prstGeom>
          <a:noFill/>
        </p:spPr>
        <p:txBody>
          <a:bodyPr wrap="square" rtlCol="0">
            <a:spAutoFit/>
          </a:bodyPr>
          <a:lstStyle/>
          <a:p>
            <a:pPr algn="ctr"/>
            <a:r>
              <a:rPr lang="en-US" sz="4000" b="1" dirty="0"/>
              <a:t>Fire Extinguishment  </a:t>
            </a:r>
            <a:r>
              <a:rPr lang="en-US" sz="4000" b="1" dirty="0" smtClean="0"/>
              <a:t>Methods</a:t>
            </a:r>
            <a:endParaRPr lang="en-US" sz="4000" b="1" dirty="0"/>
          </a:p>
        </p:txBody>
      </p:sp>
      <p:sp>
        <p:nvSpPr>
          <p:cNvPr id="3" name="Content Placeholder 2"/>
          <p:cNvSpPr>
            <a:spLocks noGrp="1"/>
          </p:cNvSpPr>
          <p:nvPr>
            <p:ph sz="quarter" idx="13"/>
          </p:nvPr>
        </p:nvSpPr>
        <p:spPr>
          <a:xfrm>
            <a:off x="304800" y="2240280"/>
            <a:ext cx="8458200" cy="3474720"/>
          </a:xfrm>
        </p:spPr>
        <p:txBody>
          <a:bodyPr>
            <a:normAutofit fontScale="77500" lnSpcReduction="20000"/>
          </a:bodyPr>
          <a:lstStyle/>
          <a:p>
            <a:pPr marL="45720" indent="0">
              <a:buNone/>
            </a:pPr>
            <a:r>
              <a:rPr lang="en-US" dirty="0"/>
              <a:t>NHTSA has partnered with DOE through the Idaho National </a:t>
            </a:r>
            <a:r>
              <a:rPr lang="en-US" dirty="0" smtClean="0"/>
              <a:t>Laboratory </a:t>
            </a:r>
            <a:r>
              <a:rPr lang="en-US" dirty="0"/>
              <a:t>to conduct a research project with the NFPA and the </a:t>
            </a:r>
            <a:r>
              <a:rPr lang="en-US" dirty="0" smtClean="0"/>
              <a:t>automobile </a:t>
            </a:r>
            <a:r>
              <a:rPr lang="en-US" dirty="0"/>
              <a:t>i</a:t>
            </a:r>
            <a:r>
              <a:rPr lang="en-US" dirty="0" smtClean="0"/>
              <a:t>ndustry</a:t>
            </a:r>
            <a:r>
              <a:rPr lang="en-US" dirty="0"/>
              <a:t>.  </a:t>
            </a:r>
          </a:p>
          <a:p>
            <a:r>
              <a:rPr lang="en-US" dirty="0" smtClean="0"/>
              <a:t>The </a:t>
            </a:r>
            <a:r>
              <a:rPr lang="en-US" dirty="0"/>
              <a:t>scope of this research is to establish common procedures in safety focused firefighting techniques.  </a:t>
            </a:r>
          </a:p>
          <a:p>
            <a:pPr lvl="1"/>
            <a:r>
              <a:rPr lang="en-US" dirty="0" smtClean="0"/>
              <a:t>Establish </a:t>
            </a:r>
            <a:r>
              <a:rPr lang="en-US" dirty="0"/>
              <a:t>“when and how” a RESS  fire should be extinguished in a vehicle environment.</a:t>
            </a:r>
          </a:p>
          <a:p>
            <a:r>
              <a:rPr lang="en-US" dirty="0" smtClean="0"/>
              <a:t>Project </a:t>
            </a:r>
            <a:r>
              <a:rPr lang="en-US" dirty="0"/>
              <a:t>t</a:t>
            </a:r>
            <a:r>
              <a:rPr lang="en-US" dirty="0" smtClean="0"/>
              <a:t>iming </a:t>
            </a:r>
            <a:r>
              <a:rPr lang="en-US" dirty="0"/>
              <a:t>(2 years)</a:t>
            </a:r>
          </a:p>
          <a:p>
            <a:endParaRPr lang="en-US" dirty="0"/>
          </a:p>
        </p:txBody>
      </p:sp>
      <p:sp>
        <p:nvSpPr>
          <p:cNvPr id="4" name="TextBox 3"/>
          <p:cNvSpPr txBox="1"/>
          <p:nvPr/>
        </p:nvSpPr>
        <p:spPr>
          <a:xfrm>
            <a:off x="882869" y="1195626"/>
            <a:ext cx="7391400" cy="861774"/>
          </a:xfrm>
          <a:prstGeom prst="rect">
            <a:avLst/>
          </a:prstGeom>
          <a:noFill/>
        </p:spPr>
        <p:txBody>
          <a:bodyPr wrap="square" rtlCol="0">
            <a:spAutoFit/>
          </a:bodyPr>
          <a:lstStyle/>
          <a:p>
            <a:pPr algn="ctr"/>
            <a:r>
              <a:rPr lang="en-US" sz="2500" b="1" dirty="0">
                <a:solidFill>
                  <a:schemeClr val="tx1">
                    <a:lumMod val="85000"/>
                    <a:lumOff val="15000"/>
                  </a:schemeClr>
                </a:solidFill>
              </a:rPr>
              <a:t>Standardized Battery Assessment, and Field Discharge Procedure </a:t>
            </a:r>
          </a:p>
        </p:txBody>
      </p:sp>
      <p:sp>
        <p:nvSpPr>
          <p:cNvPr id="7" name="Slide Number Placeholder 6"/>
          <p:cNvSpPr>
            <a:spLocks noGrp="1"/>
          </p:cNvSpPr>
          <p:nvPr>
            <p:ph type="sldNum" sz="quarter" idx="12"/>
          </p:nvPr>
        </p:nvSpPr>
        <p:spPr/>
        <p:txBody>
          <a:bodyPr/>
          <a:lstStyle/>
          <a:p>
            <a:fld id="{9D405C4C-66C0-40B3-892B-063A332D4D6B}" type="slidenum">
              <a:rPr lang="en-US" smtClean="0"/>
              <a:t>30</a:t>
            </a:fld>
            <a:endParaRPr lang="en-US"/>
          </a:p>
        </p:txBody>
      </p:sp>
    </p:spTree>
    <p:extLst>
      <p:ext uri="{BB962C8B-B14F-4D97-AF65-F5344CB8AC3E}">
        <p14:creationId xmlns:p14="http://schemas.microsoft.com/office/powerpoint/2010/main" val="1311636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590800"/>
            <a:ext cx="5562600" cy="110799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lide Number Placeholder 2"/>
          <p:cNvSpPr>
            <a:spLocks noGrp="1"/>
          </p:cNvSpPr>
          <p:nvPr>
            <p:ph type="sldNum" sz="quarter" idx="12"/>
          </p:nvPr>
        </p:nvSpPr>
        <p:spPr/>
        <p:txBody>
          <a:bodyPr/>
          <a:lstStyle/>
          <a:p>
            <a:fld id="{9D405C4C-66C0-40B3-892B-063A332D4D6B}" type="slidenum">
              <a:rPr lang="en-US" smtClean="0"/>
              <a:t>31</a:t>
            </a:fld>
            <a:endParaRPr lang="en-US"/>
          </a:p>
        </p:txBody>
      </p:sp>
    </p:spTree>
    <p:extLst>
      <p:ext uri="{BB962C8B-B14F-4D97-AF65-F5344CB8AC3E}">
        <p14:creationId xmlns:p14="http://schemas.microsoft.com/office/powerpoint/2010/main" val="76155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54480"/>
            <a:ext cx="8458200" cy="4541520"/>
          </a:xfrm>
        </p:spPr>
        <p:txBody>
          <a:bodyPr>
            <a:noAutofit/>
          </a:bodyPr>
          <a:lstStyle/>
          <a:p>
            <a:r>
              <a:rPr lang="en-US" sz="2400" dirty="0"/>
              <a:t>Each year NHTSA conducts both New Car Assessment (NCAP) and Enforcement testing (</a:t>
            </a:r>
            <a:r>
              <a:rPr lang="en-US" sz="2400" dirty="0" smtClean="0"/>
              <a:t>compliance)</a:t>
            </a:r>
            <a:endParaRPr lang="en-US" sz="2400" dirty="0"/>
          </a:p>
          <a:p>
            <a:pPr lvl="1"/>
            <a:r>
              <a:rPr lang="en-US" sz="2000" dirty="0"/>
              <a:t>NCAP </a:t>
            </a:r>
            <a:r>
              <a:rPr lang="en-US" sz="2000" dirty="0" smtClean="0"/>
              <a:t>tests rate </a:t>
            </a:r>
            <a:r>
              <a:rPr lang="en-US" sz="2000" dirty="0"/>
              <a:t>crash performance and occupant protection of </a:t>
            </a:r>
            <a:r>
              <a:rPr lang="en-US" sz="2000" dirty="0" smtClean="0"/>
              <a:t>vehicles and offer comparative consumer information</a:t>
            </a:r>
            <a:endParaRPr lang="en-US" sz="2000" dirty="0"/>
          </a:p>
          <a:p>
            <a:pPr lvl="1"/>
            <a:r>
              <a:rPr lang="en-US" sz="2000" dirty="0"/>
              <a:t>Compliance </a:t>
            </a:r>
            <a:r>
              <a:rPr lang="en-US" sz="2000" dirty="0" smtClean="0"/>
              <a:t>tests verify </a:t>
            </a:r>
            <a:r>
              <a:rPr lang="en-US" sz="2000" dirty="0"/>
              <a:t>that vehicles </a:t>
            </a:r>
            <a:r>
              <a:rPr lang="en-US" sz="2000" dirty="0" smtClean="0"/>
              <a:t>meet the </a:t>
            </a:r>
            <a:r>
              <a:rPr lang="en-US" sz="2000" dirty="0"/>
              <a:t>applicable </a:t>
            </a:r>
            <a:r>
              <a:rPr lang="en-US" sz="2000" dirty="0" smtClean="0"/>
              <a:t>Federal Motor Vehicle Safety Standards (FMVSS) </a:t>
            </a:r>
            <a:endParaRPr lang="en-US" sz="2000" dirty="0"/>
          </a:p>
          <a:p>
            <a:r>
              <a:rPr lang="en-US" sz="2400" dirty="0" smtClean="0"/>
              <a:t>Both </a:t>
            </a:r>
            <a:r>
              <a:rPr lang="en-US" sz="2400" dirty="0"/>
              <a:t>programs test vehicles with new technologies </a:t>
            </a:r>
          </a:p>
          <a:p>
            <a:r>
              <a:rPr lang="en-US" sz="2400" dirty="0"/>
              <a:t>I</a:t>
            </a:r>
            <a:r>
              <a:rPr lang="en-US" sz="2400" dirty="0" smtClean="0"/>
              <a:t>n 2011, </a:t>
            </a:r>
            <a:r>
              <a:rPr lang="en-US" sz="2400" dirty="0"/>
              <a:t>NHTSA </a:t>
            </a:r>
            <a:r>
              <a:rPr lang="en-US" sz="2400" dirty="0" smtClean="0"/>
              <a:t>tested 2 EVs equipped </a:t>
            </a:r>
            <a:r>
              <a:rPr lang="en-US" sz="2400" dirty="0"/>
              <a:t>with Li-ion </a:t>
            </a:r>
            <a:r>
              <a:rPr lang="en-US" sz="2400" dirty="0" smtClean="0"/>
              <a:t>batteries for NCAP ratings and to ensure </a:t>
            </a:r>
            <a:r>
              <a:rPr lang="en-US" sz="2400" dirty="0" smtClean="0"/>
              <a:t>they complied</a:t>
            </a:r>
            <a:r>
              <a:rPr lang="en-US" sz="2000" dirty="0" smtClean="0"/>
              <a:t> </a:t>
            </a:r>
            <a:endParaRPr lang="en-US" sz="2000" dirty="0"/>
          </a:p>
          <a:p>
            <a:pPr marL="45720" indent="0">
              <a:buNone/>
            </a:pPr>
            <a:endParaRPr lang="en-US" sz="2400" dirty="0"/>
          </a:p>
          <a:p>
            <a:pPr marL="45720" indent="0">
              <a:buNone/>
            </a:pPr>
            <a:endParaRPr lang="en-US" sz="2400" dirty="0"/>
          </a:p>
        </p:txBody>
      </p:sp>
      <p:sp>
        <p:nvSpPr>
          <p:cNvPr id="6" name="TextBox 5"/>
          <p:cNvSpPr txBox="1"/>
          <p:nvPr/>
        </p:nvSpPr>
        <p:spPr>
          <a:xfrm>
            <a:off x="0" y="282714"/>
            <a:ext cx="9144000" cy="707886"/>
          </a:xfrm>
          <a:prstGeom prst="rect">
            <a:avLst/>
          </a:prstGeom>
          <a:noFill/>
        </p:spPr>
        <p:txBody>
          <a:bodyPr wrap="square" rtlCol="0">
            <a:spAutoFit/>
          </a:bodyPr>
          <a:lstStyle/>
          <a:p>
            <a:pPr algn="ctr"/>
            <a:r>
              <a:rPr lang="en-US" sz="4000" b="1" dirty="0"/>
              <a:t>History of NCAP/Enforcement Testing</a:t>
            </a:r>
          </a:p>
        </p:txBody>
      </p:sp>
      <p:sp>
        <p:nvSpPr>
          <p:cNvPr id="8" name="Slide Number Placeholder 7"/>
          <p:cNvSpPr>
            <a:spLocks noGrp="1"/>
          </p:cNvSpPr>
          <p:nvPr>
            <p:ph type="sldNum" sz="quarter" idx="12"/>
          </p:nvPr>
        </p:nvSpPr>
        <p:spPr/>
        <p:txBody>
          <a:bodyPr/>
          <a:lstStyle/>
          <a:p>
            <a:fld id="{9D405C4C-66C0-40B3-892B-063A332D4D6B}" type="slidenum">
              <a:rPr lang="en-US" smtClean="0"/>
              <a:t>4</a:t>
            </a:fld>
            <a:endParaRPr lang="en-US"/>
          </a:p>
        </p:txBody>
      </p:sp>
    </p:spTree>
    <p:extLst>
      <p:ext uri="{BB962C8B-B14F-4D97-AF65-F5344CB8AC3E}">
        <p14:creationId xmlns:p14="http://schemas.microsoft.com/office/powerpoint/2010/main" val="286362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2714"/>
            <a:ext cx="9144000" cy="1323439"/>
          </a:xfrm>
          <a:prstGeom prst="rect">
            <a:avLst/>
          </a:prstGeom>
          <a:noFill/>
        </p:spPr>
        <p:txBody>
          <a:bodyPr wrap="square" rtlCol="0">
            <a:spAutoFit/>
          </a:bodyPr>
          <a:lstStyle/>
          <a:p>
            <a:pPr algn="ctr"/>
            <a:r>
              <a:rPr lang="en-US" sz="4000" b="1" dirty="0"/>
              <a:t>Focused EV/HEV Testing in 2011/2012</a:t>
            </a:r>
          </a:p>
        </p:txBody>
      </p:sp>
      <p:sp>
        <p:nvSpPr>
          <p:cNvPr id="3" name="Content Placeholder 2"/>
          <p:cNvSpPr>
            <a:spLocks noGrp="1"/>
          </p:cNvSpPr>
          <p:nvPr>
            <p:ph sz="quarter" idx="13"/>
          </p:nvPr>
        </p:nvSpPr>
        <p:spPr>
          <a:xfrm>
            <a:off x="304800" y="1828800"/>
            <a:ext cx="8458200" cy="3474720"/>
          </a:xfrm>
        </p:spPr>
        <p:txBody>
          <a:bodyPr>
            <a:noAutofit/>
          </a:bodyPr>
          <a:lstStyle/>
          <a:p>
            <a:r>
              <a:rPr lang="en-US" sz="2400" dirty="0"/>
              <a:t>Program subjected EVs to the following tests:</a:t>
            </a:r>
          </a:p>
          <a:p>
            <a:pPr lvl="1"/>
            <a:r>
              <a:rPr lang="en-US" sz="2000" dirty="0"/>
              <a:t>FMVSS 208 (frontal impact)</a:t>
            </a:r>
          </a:p>
          <a:p>
            <a:pPr lvl="1"/>
            <a:r>
              <a:rPr lang="en-US" sz="2000" dirty="0"/>
              <a:t>FMVSS 214 (side impact both side pole and MDB)</a:t>
            </a:r>
          </a:p>
          <a:p>
            <a:pPr lvl="1"/>
            <a:r>
              <a:rPr lang="en-US" sz="2000" dirty="0"/>
              <a:t>FMVSS 305 (electrical isolation)</a:t>
            </a:r>
          </a:p>
          <a:p>
            <a:pPr lvl="1"/>
            <a:r>
              <a:rPr lang="en-US" sz="2000" dirty="0"/>
              <a:t>FMVSS 301 (rear impact</a:t>
            </a:r>
            <a:r>
              <a:rPr lang="en-US" sz="2000" dirty="0" smtClean="0"/>
              <a:t>)</a:t>
            </a:r>
            <a:endParaRPr lang="en-US" sz="2000" dirty="0"/>
          </a:p>
          <a:p>
            <a:r>
              <a:rPr lang="en-US" sz="2400" dirty="0" smtClean="0"/>
              <a:t>FMVSS </a:t>
            </a:r>
            <a:r>
              <a:rPr lang="en-US" sz="2400" dirty="0"/>
              <a:t>305 specifies requirements limiting electrolyte spillage, retention of propulsion batteries, and high voltage electrical </a:t>
            </a:r>
            <a:r>
              <a:rPr lang="en-US" sz="2400" dirty="0" smtClean="0"/>
              <a:t>isolation. It </a:t>
            </a:r>
            <a:r>
              <a:rPr lang="en-US" sz="2400" dirty="0"/>
              <a:t>is done in conjunction with other crash tests and does not evaluate post crash battery health or discharge capabilities</a:t>
            </a:r>
          </a:p>
          <a:p>
            <a:endParaRPr lang="en-US" sz="2400" dirty="0"/>
          </a:p>
        </p:txBody>
      </p:sp>
      <p:sp>
        <p:nvSpPr>
          <p:cNvPr id="6" name="Slide Number Placeholder 5"/>
          <p:cNvSpPr>
            <a:spLocks noGrp="1"/>
          </p:cNvSpPr>
          <p:nvPr>
            <p:ph type="sldNum" sz="quarter" idx="12"/>
          </p:nvPr>
        </p:nvSpPr>
        <p:spPr/>
        <p:txBody>
          <a:bodyPr/>
          <a:lstStyle/>
          <a:p>
            <a:fld id="{9D405C4C-66C0-40B3-892B-063A332D4D6B}" type="slidenum">
              <a:rPr lang="en-US" smtClean="0"/>
              <a:t>5</a:t>
            </a:fld>
            <a:endParaRPr lang="en-US"/>
          </a:p>
        </p:txBody>
      </p:sp>
    </p:spTree>
    <p:extLst>
      <p:ext uri="{BB962C8B-B14F-4D97-AF65-F5344CB8AC3E}">
        <p14:creationId xmlns:p14="http://schemas.microsoft.com/office/powerpoint/2010/main" val="2760442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93" y="282713"/>
            <a:ext cx="9144000" cy="707886"/>
          </a:xfrm>
          <a:prstGeom prst="rect">
            <a:avLst/>
          </a:prstGeom>
          <a:noFill/>
        </p:spPr>
        <p:txBody>
          <a:bodyPr wrap="square" rtlCol="0">
            <a:spAutoFit/>
          </a:bodyPr>
          <a:lstStyle/>
          <a:p>
            <a:pPr algn="ctr"/>
            <a:r>
              <a:rPr lang="en-US" sz="4000" b="1" dirty="0" smtClean="0"/>
              <a:t>EV </a:t>
            </a:r>
            <a:r>
              <a:rPr lang="en-US" sz="4000" b="1" dirty="0"/>
              <a:t>Testing in 2011/2012</a:t>
            </a:r>
          </a:p>
        </p:txBody>
      </p:sp>
      <p:sp>
        <p:nvSpPr>
          <p:cNvPr id="3" name="Content Placeholder 2"/>
          <p:cNvSpPr>
            <a:spLocks noGrp="1"/>
          </p:cNvSpPr>
          <p:nvPr>
            <p:ph sz="quarter" idx="13"/>
          </p:nvPr>
        </p:nvSpPr>
        <p:spPr>
          <a:xfrm>
            <a:off x="304800" y="1447800"/>
            <a:ext cx="8458200" cy="3474720"/>
          </a:xfrm>
        </p:spPr>
        <p:txBody>
          <a:bodyPr>
            <a:noAutofit/>
          </a:bodyPr>
          <a:lstStyle/>
          <a:p>
            <a:r>
              <a:rPr lang="en-US" sz="2400" dirty="0"/>
              <a:t>Post crash </a:t>
            </a:r>
            <a:r>
              <a:rPr lang="en-US" sz="2400" dirty="0" smtClean="0"/>
              <a:t>rollover </a:t>
            </a:r>
            <a:r>
              <a:rPr lang="en-US" sz="2400" dirty="0"/>
              <a:t>tests were performed for </a:t>
            </a:r>
            <a:r>
              <a:rPr lang="en-US" sz="2400" dirty="0" smtClean="0"/>
              <a:t>all </a:t>
            </a:r>
            <a:r>
              <a:rPr lang="en-US" sz="2400" dirty="0"/>
              <a:t>impact tests to evaluate electrolyte spillage and liquid fuel </a:t>
            </a:r>
            <a:r>
              <a:rPr lang="en-US" sz="2400" dirty="0" smtClean="0"/>
              <a:t>leakage</a:t>
            </a:r>
          </a:p>
          <a:p>
            <a:r>
              <a:rPr lang="en-US" sz="2400" dirty="0"/>
              <a:t>In 2011, NHTSA </a:t>
            </a:r>
            <a:r>
              <a:rPr lang="en-US" sz="2400" dirty="0" smtClean="0"/>
              <a:t>performed a total of 9 tests on the Chevrolet Volt and Nissan Leaf for NCAP and compliance</a:t>
            </a:r>
          </a:p>
          <a:p>
            <a:r>
              <a:rPr lang="en-US" sz="2400" dirty="0" smtClean="0"/>
              <a:t>The vehicles </a:t>
            </a:r>
            <a:r>
              <a:rPr lang="en-US" sz="2400" dirty="0"/>
              <a:t>tested received favorable NCAP ratings and met </a:t>
            </a:r>
            <a:r>
              <a:rPr lang="en-US" sz="2400" dirty="0" smtClean="0"/>
              <a:t>the </a:t>
            </a:r>
            <a:r>
              <a:rPr lang="en-US" sz="2400" dirty="0"/>
              <a:t>FMVSS </a:t>
            </a:r>
            <a:r>
              <a:rPr lang="en-US" sz="2400" dirty="0" smtClean="0"/>
              <a:t>requirements to </a:t>
            </a:r>
            <a:r>
              <a:rPr lang="en-US" sz="2400" dirty="0"/>
              <a:t>which they were tested </a:t>
            </a:r>
            <a:endParaRPr lang="en-US" sz="2400" dirty="0" smtClean="0"/>
          </a:p>
          <a:p>
            <a:r>
              <a:rPr lang="en-US" sz="2400" dirty="0" smtClean="0"/>
              <a:t>In 2012, NHTSA is planning NCAP and compliance testing of 13 </a:t>
            </a:r>
            <a:r>
              <a:rPr lang="en-US" sz="2400" dirty="0" smtClean="0"/>
              <a:t>EVs (BEVs, PHEVs, and HEVs)</a:t>
            </a:r>
            <a:endParaRPr lang="en-US" sz="2400" dirty="0"/>
          </a:p>
        </p:txBody>
      </p:sp>
      <p:sp>
        <p:nvSpPr>
          <p:cNvPr id="6" name="Slide Number Placeholder 5"/>
          <p:cNvSpPr>
            <a:spLocks noGrp="1"/>
          </p:cNvSpPr>
          <p:nvPr>
            <p:ph type="sldNum" sz="quarter" idx="12"/>
          </p:nvPr>
        </p:nvSpPr>
        <p:spPr/>
        <p:txBody>
          <a:bodyPr/>
          <a:lstStyle/>
          <a:p>
            <a:fld id="{9D405C4C-66C0-40B3-892B-063A332D4D6B}" type="slidenum">
              <a:rPr lang="en-US" smtClean="0"/>
              <a:t>6</a:t>
            </a:fld>
            <a:endParaRPr lang="en-US"/>
          </a:p>
        </p:txBody>
      </p:sp>
    </p:spTree>
    <p:extLst>
      <p:ext uri="{BB962C8B-B14F-4D97-AF65-F5344CB8AC3E}">
        <p14:creationId xmlns:p14="http://schemas.microsoft.com/office/powerpoint/2010/main" val="411546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93" y="282713"/>
            <a:ext cx="9144000" cy="707886"/>
          </a:xfrm>
          <a:prstGeom prst="rect">
            <a:avLst/>
          </a:prstGeom>
          <a:noFill/>
        </p:spPr>
        <p:txBody>
          <a:bodyPr wrap="square" rtlCol="0">
            <a:spAutoFit/>
          </a:bodyPr>
          <a:lstStyle/>
          <a:p>
            <a:pPr algn="ctr"/>
            <a:r>
              <a:rPr lang="en-US" sz="4000" b="1" dirty="0"/>
              <a:t>2011 Test Matrix for Electric Vehicles </a:t>
            </a:r>
          </a:p>
        </p:txBody>
      </p:sp>
      <p:graphicFrame>
        <p:nvGraphicFramePr>
          <p:cNvPr id="4" name="Table 3"/>
          <p:cNvGraphicFramePr>
            <a:graphicFrameLocks noGrp="1"/>
          </p:cNvGraphicFramePr>
          <p:nvPr>
            <p:extLst>
              <p:ext uri="{D42A27DB-BD31-4B8C-83A1-F6EECF244321}">
                <p14:modId xmlns:p14="http://schemas.microsoft.com/office/powerpoint/2010/main" val="3510518503"/>
              </p:ext>
            </p:extLst>
          </p:nvPr>
        </p:nvGraphicFramePr>
        <p:xfrm>
          <a:off x="990600" y="1752600"/>
          <a:ext cx="6912245" cy="1109419"/>
        </p:xfrm>
        <a:graphic>
          <a:graphicData uri="http://schemas.openxmlformats.org/drawingml/2006/table">
            <a:tbl>
              <a:tblPr firstRow="1" bandRow="1">
                <a:tableStyleId>{9DCAF9ED-07DC-4A11-8D7F-57B35C25682E}</a:tableStyleId>
              </a:tblPr>
              <a:tblGrid>
                <a:gridCol w="306176"/>
                <a:gridCol w="1061873"/>
                <a:gridCol w="1440051"/>
                <a:gridCol w="1440051"/>
                <a:gridCol w="1152041"/>
                <a:gridCol w="1512053"/>
              </a:tblGrid>
              <a:tr h="370742">
                <a:tc>
                  <a:txBody>
                    <a:bodyPr/>
                    <a:lstStyle/>
                    <a:p>
                      <a:endParaRPr lang="en-US" sz="1800" dirty="0"/>
                    </a:p>
                  </a:txBody>
                  <a:tcPr marL="91433" marR="91433" marT="45708" marB="45708"/>
                </a:tc>
                <a:tc>
                  <a:txBody>
                    <a:bodyPr/>
                    <a:lstStyle/>
                    <a:p>
                      <a:r>
                        <a:rPr lang="en-US" sz="1800" dirty="0" smtClean="0">
                          <a:solidFill>
                            <a:schemeClr val="tx1"/>
                          </a:solidFill>
                        </a:rPr>
                        <a:t>Mfg.</a:t>
                      </a:r>
                      <a:endParaRPr lang="en-US" sz="1800" dirty="0">
                        <a:solidFill>
                          <a:schemeClr val="tx1"/>
                        </a:solidFill>
                      </a:endParaRPr>
                    </a:p>
                  </a:txBody>
                  <a:tcPr marL="91433" marR="91433" marT="45708" marB="45708"/>
                </a:tc>
                <a:tc>
                  <a:txBody>
                    <a:bodyPr/>
                    <a:lstStyle/>
                    <a:p>
                      <a:r>
                        <a:rPr lang="en-US" sz="1800" dirty="0" smtClean="0">
                          <a:solidFill>
                            <a:schemeClr val="tx1"/>
                          </a:solidFill>
                        </a:rPr>
                        <a:t>Vehicle</a:t>
                      </a:r>
                      <a:endParaRPr lang="en-US" sz="1800" dirty="0">
                        <a:solidFill>
                          <a:schemeClr val="tx1"/>
                        </a:solidFill>
                      </a:endParaRPr>
                    </a:p>
                  </a:txBody>
                  <a:tcPr marL="91433" marR="91433" marT="45708" marB="45708"/>
                </a:tc>
                <a:tc>
                  <a:txBody>
                    <a:bodyPr/>
                    <a:lstStyle/>
                    <a:p>
                      <a:r>
                        <a:rPr lang="en-US" sz="1800" dirty="0" smtClean="0">
                          <a:solidFill>
                            <a:schemeClr val="tx1"/>
                          </a:solidFill>
                        </a:rPr>
                        <a:t>208</a:t>
                      </a:r>
                      <a:endParaRPr lang="en-US" sz="1800" dirty="0">
                        <a:solidFill>
                          <a:schemeClr val="tx1"/>
                        </a:solidFill>
                      </a:endParaRPr>
                    </a:p>
                  </a:txBody>
                  <a:tcPr marL="91433" marR="91433" marT="45708" marB="45708"/>
                </a:tc>
                <a:tc>
                  <a:txBody>
                    <a:bodyPr/>
                    <a:lstStyle/>
                    <a:p>
                      <a:r>
                        <a:rPr lang="en-US" sz="1800" dirty="0" smtClean="0">
                          <a:solidFill>
                            <a:schemeClr val="tx1"/>
                          </a:solidFill>
                        </a:rPr>
                        <a:t>214MBD</a:t>
                      </a:r>
                      <a:endParaRPr lang="en-US" sz="1800" dirty="0">
                        <a:solidFill>
                          <a:schemeClr val="tx1"/>
                        </a:solidFill>
                      </a:endParaRPr>
                    </a:p>
                  </a:txBody>
                  <a:tcPr marL="91433" marR="91433" marT="45708" marB="45708"/>
                </a:tc>
                <a:tc>
                  <a:txBody>
                    <a:bodyPr/>
                    <a:lstStyle/>
                    <a:p>
                      <a:r>
                        <a:rPr lang="en-US" sz="1800" dirty="0" smtClean="0">
                          <a:solidFill>
                            <a:schemeClr val="tx1"/>
                          </a:solidFill>
                        </a:rPr>
                        <a:t>214Pole</a:t>
                      </a:r>
                      <a:endParaRPr lang="en-US" sz="1800" dirty="0">
                        <a:solidFill>
                          <a:schemeClr val="tx1"/>
                        </a:solidFill>
                      </a:endParaRPr>
                    </a:p>
                  </a:txBody>
                  <a:tcPr marL="91433" marR="91433" marT="45708" marB="45708"/>
                </a:tc>
              </a:tr>
              <a:tr h="367935">
                <a:tc>
                  <a:txBody>
                    <a:bodyPr/>
                    <a:lstStyle/>
                    <a:p>
                      <a:r>
                        <a:rPr lang="en-US" sz="1400" dirty="0" smtClean="0"/>
                        <a:t>1</a:t>
                      </a:r>
                      <a:endParaRPr lang="en-US" sz="1400" b="1" dirty="0"/>
                    </a:p>
                  </a:txBody>
                  <a:tcPr marL="91433" marR="91433" marT="45708" marB="45708"/>
                </a:tc>
                <a:tc>
                  <a:txBody>
                    <a:bodyPr/>
                    <a:lstStyle/>
                    <a:p>
                      <a:r>
                        <a:rPr lang="en-US" sz="1400" dirty="0" smtClean="0"/>
                        <a:t>Chevrolet</a:t>
                      </a:r>
                      <a:endParaRPr lang="en-US" sz="1400" b="1" dirty="0"/>
                    </a:p>
                  </a:txBody>
                  <a:tcPr marL="91433" marR="91433" marT="45708" marB="45708"/>
                </a:tc>
                <a:tc>
                  <a:txBody>
                    <a:bodyPr/>
                    <a:lstStyle/>
                    <a:p>
                      <a:r>
                        <a:rPr lang="en-US" sz="1400" dirty="0" smtClean="0"/>
                        <a:t>Volt</a:t>
                      </a:r>
                      <a:endParaRPr lang="en-US" sz="1400" b="1" dirty="0"/>
                    </a:p>
                  </a:txBody>
                  <a:tcPr marL="91433" marR="91433" marT="45708" marB="45708"/>
                </a:tc>
                <a:tc>
                  <a:txBody>
                    <a:bodyPr/>
                    <a:lstStyle/>
                    <a:p>
                      <a:r>
                        <a:rPr lang="en-US" sz="1400" dirty="0" smtClean="0"/>
                        <a:t>NCAP</a:t>
                      </a:r>
                      <a:endParaRPr lang="en-US" sz="1400" b="1" dirty="0"/>
                    </a:p>
                  </a:txBody>
                  <a:tcPr marL="91433" marR="91433" marT="45708" marB="45708"/>
                </a:tc>
                <a:tc>
                  <a:txBody>
                    <a:bodyPr/>
                    <a:lstStyle/>
                    <a:p>
                      <a:r>
                        <a:rPr lang="en-US" sz="1400" dirty="0" smtClean="0"/>
                        <a:t>NCAP</a:t>
                      </a:r>
                      <a:endParaRPr lang="en-US" sz="1400" b="1" dirty="0"/>
                    </a:p>
                  </a:txBody>
                  <a:tcPr marL="91433" marR="91433" marT="45708" marB="45708"/>
                </a:tc>
                <a:tc>
                  <a:txBody>
                    <a:bodyPr/>
                    <a:lstStyle/>
                    <a:p>
                      <a:r>
                        <a:rPr lang="en-US" sz="1400" dirty="0" smtClean="0"/>
                        <a:t>OVSC / NCAP</a:t>
                      </a:r>
                      <a:endParaRPr lang="en-US" sz="1400" b="1" dirty="0"/>
                    </a:p>
                  </a:txBody>
                  <a:tcPr marL="91433" marR="91433" marT="45708" marB="45708"/>
                </a:tc>
              </a:tr>
              <a:tr h="370742">
                <a:tc>
                  <a:txBody>
                    <a:bodyPr/>
                    <a:lstStyle/>
                    <a:p>
                      <a:r>
                        <a:rPr lang="en-US" sz="1400" dirty="0" smtClean="0"/>
                        <a:t>2</a:t>
                      </a:r>
                      <a:endParaRPr lang="en-US" sz="1400" b="1" dirty="0"/>
                    </a:p>
                  </a:txBody>
                  <a:tcPr marL="91433" marR="91433" marT="45708" marB="45708"/>
                </a:tc>
                <a:tc>
                  <a:txBody>
                    <a:bodyPr/>
                    <a:lstStyle/>
                    <a:p>
                      <a:r>
                        <a:rPr lang="en-US" sz="1400" dirty="0" smtClean="0"/>
                        <a:t>Nissan</a:t>
                      </a:r>
                      <a:endParaRPr lang="en-US" sz="1400" b="1" dirty="0"/>
                    </a:p>
                  </a:txBody>
                  <a:tcPr marL="91433" marR="91433" marT="45708" marB="45708"/>
                </a:tc>
                <a:tc>
                  <a:txBody>
                    <a:bodyPr/>
                    <a:lstStyle/>
                    <a:p>
                      <a:r>
                        <a:rPr lang="en-US" sz="1400" dirty="0" smtClean="0"/>
                        <a:t>Leaf</a:t>
                      </a:r>
                      <a:endParaRPr lang="en-US" sz="1400" b="1" dirty="0"/>
                    </a:p>
                  </a:txBody>
                  <a:tcPr marL="91433" marR="91433"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OVSC / NCAP</a:t>
                      </a:r>
                      <a:endParaRPr lang="en-US" sz="1400" b="1" dirty="0"/>
                    </a:p>
                  </a:txBody>
                  <a:tcPr marL="91433" marR="91433"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NCAP</a:t>
                      </a:r>
                      <a:endParaRPr lang="en-US" sz="1400" b="1" dirty="0"/>
                    </a:p>
                  </a:txBody>
                  <a:tcPr marL="91433" marR="91433"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OVSC / NCAP</a:t>
                      </a:r>
                      <a:endParaRPr lang="en-US" sz="1400" b="1" dirty="0"/>
                    </a:p>
                  </a:txBody>
                  <a:tcPr marL="91433" marR="91433" marT="45708" marB="45708"/>
                </a:tc>
              </a:tr>
            </a:tbl>
          </a:graphicData>
        </a:graphic>
      </p:graphicFrame>
      <p:sp>
        <p:nvSpPr>
          <p:cNvPr id="6" name="Slide Number Placeholder 5"/>
          <p:cNvSpPr>
            <a:spLocks noGrp="1"/>
          </p:cNvSpPr>
          <p:nvPr>
            <p:ph type="sldNum" sz="quarter" idx="12"/>
          </p:nvPr>
        </p:nvSpPr>
        <p:spPr/>
        <p:txBody>
          <a:bodyPr/>
          <a:lstStyle/>
          <a:p>
            <a:fld id="{9D405C4C-66C0-40B3-892B-063A332D4D6B}" type="slidenum">
              <a:rPr lang="en-US" smtClean="0"/>
              <a:t>7</a:t>
            </a:fld>
            <a:endParaRPr lang="en-US" dirty="0"/>
          </a:p>
        </p:txBody>
      </p:sp>
    </p:spTree>
    <p:extLst>
      <p:ext uri="{BB962C8B-B14F-4D97-AF65-F5344CB8AC3E}">
        <p14:creationId xmlns:p14="http://schemas.microsoft.com/office/powerpoint/2010/main" val="2878890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4" y="2971800"/>
            <a:ext cx="9143999" cy="1143000"/>
          </a:xfrm>
        </p:spPr>
        <p:txBody>
          <a:bodyPr/>
          <a:lstStyle/>
          <a:p>
            <a:r>
              <a:rPr lang="en-US" dirty="0"/>
              <a:t>Targeted 2012 Test Matrix for Electric Vehicles </a:t>
            </a:r>
          </a:p>
        </p:txBody>
      </p:sp>
      <p:graphicFrame>
        <p:nvGraphicFramePr>
          <p:cNvPr id="5" name="Table 4"/>
          <p:cNvGraphicFramePr>
            <a:graphicFrameLocks noGrp="1"/>
          </p:cNvGraphicFramePr>
          <p:nvPr>
            <p:extLst>
              <p:ext uri="{D42A27DB-BD31-4B8C-83A1-F6EECF244321}">
                <p14:modId xmlns:p14="http://schemas.microsoft.com/office/powerpoint/2010/main" val="3188716011"/>
              </p:ext>
            </p:extLst>
          </p:nvPr>
        </p:nvGraphicFramePr>
        <p:xfrm>
          <a:off x="381000" y="1676400"/>
          <a:ext cx="8001001" cy="4504220"/>
        </p:xfrm>
        <a:graphic>
          <a:graphicData uri="http://schemas.openxmlformats.org/drawingml/2006/table">
            <a:tbl>
              <a:tblPr>
                <a:effectLst>
                  <a:reflection blurRad="6350" stA="52000" endA="300" endPos="35000" dir="5400000" sy="-100000" algn="bl" rotWithShape="0"/>
                </a:effectLst>
                <a:tableStyleId>{37CE84F3-28C3-443E-9E96-99CF82512B78}</a:tableStyleId>
              </a:tblPr>
              <a:tblGrid>
                <a:gridCol w="1219200"/>
                <a:gridCol w="1295400"/>
                <a:gridCol w="858873"/>
                <a:gridCol w="969927"/>
                <a:gridCol w="1752600"/>
                <a:gridCol w="990600"/>
                <a:gridCol w="914401"/>
              </a:tblGrid>
              <a:tr h="457200">
                <a:tc>
                  <a:txBody>
                    <a:bodyPr/>
                    <a:lstStyle/>
                    <a:p>
                      <a:pPr algn="ctr" fontAlgn="ctr"/>
                      <a:r>
                        <a:rPr lang="en-US" sz="1800" b="1" u="none" strike="noStrike" dirty="0">
                          <a:solidFill>
                            <a:schemeClr val="bg1"/>
                          </a:solidFill>
                          <a:effectLst/>
                          <a:latin typeface="Arial" pitchFamily="34" charset="0"/>
                          <a:cs typeface="Arial" pitchFamily="34" charset="0"/>
                        </a:rPr>
                        <a:t>Mfg.</a:t>
                      </a:r>
                      <a:endParaRPr lang="en-US" sz="18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fontAlgn="ctr"/>
                      <a:r>
                        <a:rPr lang="en-US" sz="1800" b="1" u="none" strike="noStrike" dirty="0">
                          <a:solidFill>
                            <a:schemeClr val="bg1"/>
                          </a:solidFill>
                          <a:effectLst/>
                          <a:latin typeface="Arial" pitchFamily="34" charset="0"/>
                          <a:cs typeface="Arial" pitchFamily="34" charset="0"/>
                        </a:rPr>
                        <a:t>Vehicle</a:t>
                      </a:r>
                      <a:endParaRPr lang="en-US" sz="18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fontAlgn="ctr"/>
                      <a:r>
                        <a:rPr lang="en-US" sz="1800" b="1" u="none" strike="noStrike" dirty="0">
                          <a:solidFill>
                            <a:schemeClr val="bg1"/>
                          </a:solidFill>
                          <a:effectLst/>
                          <a:latin typeface="Arial" pitchFamily="34" charset="0"/>
                          <a:cs typeface="Arial" pitchFamily="34" charset="0"/>
                        </a:rPr>
                        <a:t>208</a:t>
                      </a:r>
                      <a:endParaRPr lang="en-US" sz="18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fontAlgn="ctr"/>
                      <a:r>
                        <a:rPr lang="en-US" sz="1800" b="1" u="none" strike="noStrike" dirty="0">
                          <a:solidFill>
                            <a:schemeClr val="bg1"/>
                          </a:solidFill>
                          <a:effectLst/>
                          <a:latin typeface="Arial" pitchFamily="34" charset="0"/>
                          <a:cs typeface="Arial" pitchFamily="34" charset="0"/>
                        </a:rPr>
                        <a:t>214 MDB</a:t>
                      </a:r>
                      <a:endParaRPr lang="en-US" sz="18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fontAlgn="ctr"/>
                      <a:r>
                        <a:rPr lang="en-US" sz="1800" b="1" u="none" strike="noStrike" dirty="0" smtClean="0">
                          <a:solidFill>
                            <a:schemeClr val="bg1"/>
                          </a:solidFill>
                          <a:effectLst/>
                          <a:latin typeface="Arial" pitchFamily="34" charset="0"/>
                          <a:cs typeface="Arial" pitchFamily="34" charset="0"/>
                        </a:rPr>
                        <a:t>214Pole</a:t>
                      </a:r>
                      <a:endParaRPr lang="en-US" sz="18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fontAlgn="ctr"/>
                      <a:r>
                        <a:rPr lang="en-US" sz="1800" b="1" u="none" strike="noStrike" dirty="0">
                          <a:solidFill>
                            <a:schemeClr val="bg1"/>
                          </a:solidFill>
                          <a:effectLst/>
                          <a:latin typeface="Arial" pitchFamily="34" charset="0"/>
                          <a:cs typeface="Arial" pitchFamily="34" charset="0"/>
                        </a:rPr>
                        <a:t>201P</a:t>
                      </a:r>
                      <a:endParaRPr lang="en-US" sz="18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fontAlgn="ctr"/>
                      <a:r>
                        <a:rPr lang="en-US" sz="1800" b="1" u="none" strike="noStrike" dirty="0">
                          <a:solidFill>
                            <a:schemeClr val="bg1"/>
                          </a:solidFill>
                          <a:effectLst/>
                          <a:latin typeface="Arial" pitchFamily="34" charset="0"/>
                          <a:cs typeface="Arial" pitchFamily="34" charset="0"/>
                        </a:rPr>
                        <a:t>301R</a:t>
                      </a:r>
                      <a:endParaRPr lang="en-US" sz="18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r>
              <a:tr h="168506">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Honda</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Civic Hybrid</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 </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OVSC</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Buick</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err="1">
                          <a:solidFill>
                            <a:schemeClr val="tx1">
                              <a:lumMod val="85000"/>
                              <a:lumOff val="15000"/>
                            </a:schemeClr>
                          </a:solidFill>
                          <a:effectLst/>
                          <a:latin typeface="Arial" pitchFamily="34" charset="0"/>
                          <a:cs typeface="Arial" pitchFamily="34" charset="0"/>
                        </a:rPr>
                        <a:t>LaCrosse</a:t>
                      </a:r>
                      <a:r>
                        <a:rPr lang="en-US" sz="1400" b="1" u="none" strike="noStrike" dirty="0">
                          <a:solidFill>
                            <a:schemeClr val="tx1">
                              <a:lumMod val="85000"/>
                              <a:lumOff val="15000"/>
                            </a:schemeClr>
                          </a:solidFill>
                          <a:effectLst/>
                          <a:latin typeface="Arial" pitchFamily="34" charset="0"/>
                          <a:cs typeface="Arial" pitchFamily="34" charset="0"/>
                        </a:rPr>
                        <a:t> </a:t>
                      </a:r>
                      <a:r>
                        <a:rPr lang="en-US" sz="1400" b="1" u="none" strike="noStrike" dirty="0" err="1">
                          <a:solidFill>
                            <a:schemeClr val="tx1">
                              <a:lumMod val="85000"/>
                              <a:lumOff val="15000"/>
                            </a:schemeClr>
                          </a:solidFill>
                          <a:effectLst/>
                          <a:latin typeface="Arial" pitchFamily="34" charset="0"/>
                          <a:cs typeface="Arial" pitchFamily="34" charset="0"/>
                        </a:rPr>
                        <a:t>eAssist</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smtClean="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Hyundai</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Sonata Hybrid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Chevrolet</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Volt</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 </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Buick</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Regal eAssist</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Kia</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Optima Hybrid </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NCAP </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 / 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Mitsubishi</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iMiEV</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NCAP</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 / 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4718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Coda</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Coda</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 / NCAP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Ford</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Focus Electric</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NCAP</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Toyota</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PRIUS Plug-In </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smtClean="0">
                          <a:solidFill>
                            <a:schemeClr val="tx1">
                              <a:lumMod val="85000"/>
                              <a:lumOff val="15000"/>
                            </a:schemeClr>
                          </a:solidFill>
                          <a:effectLst/>
                          <a:latin typeface="Arial" pitchFamily="34" charset="0"/>
                          <a:cs typeface="Arial" pitchFamily="34" charset="0"/>
                        </a:rPr>
                        <a:t>OVSC /</a:t>
                      </a:r>
                      <a:r>
                        <a:rPr lang="en-US" sz="1400" b="1" u="none" strike="noStrike" baseline="0" dirty="0" smtClean="0">
                          <a:solidFill>
                            <a:schemeClr val="tx1">
                              <a:lumMod val="85000"/>
                              <a:lumOff val="15000"/>
                            </a:schemeClr>
                          </a:solidFill>
                          <a:effectLst/>
                          <a:latin typeface="Arial" pitchFamily="34" charset="0"/>
                          <a:cs typeface="Arial" pitchFamily="34" charset="0"/>
                        </a:rPr>
                        <a:t> </a:t>
                      </a:r>
                      <a:r>
                        <a:rPr lang="en-US" sz="1400" b="1" u="none" strike="noStrike" dirty="0" smtClean="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r>
                        <a:rPr lang="en-US" sz="1400" b="1" u="none" strike="noStrike" dirty="0" smtClean="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Acura</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ILX Hybrid </a:t>
                      </a:r>
                      <a:r>
                        <a:rPr lang="en-US" sz="1400" b="1" u="none" strike="noStrike" dirty="0" smtClean="0">
                          <a:solidFill>
                            <a:schemeClr val="tx1">
                              <a:lumMod val="85000"/>
                              <a:lumOff val="15000"/>
                            </a:schemeClr>
                          </a:solidFill>
                          <a:effectLst/>
                          <a:latin typeface="Arial" pitchFamily="34" charset="0"/>
                          <a:cs typeface="Arial" pitchFamily="34" charset="0"/>
                        </a:rPr>
                        <a:t>(2013</a:t>
                      </a:r>
                      <a:r>
                        <a:rPr lang="en-US" sz="1400" b="1" u="none" strike="noStrike" dirty="0">
                          <a:solidFill>
                            <a:schemeClr val="tx1">
                              <a:lumMod val="85000"/>
                              <a:lumOff val="15000"/>
                            </a:schemeClr>
                          </a:solidFill>
                          <a:effectLst/>
                          <a:latin typeface="Arial" pitchFamily="34" charset="0"/>
                          <a:cs typeface="Arial" pitchFamily="34" charset="0"/>
                        </a:rPr>
                        <a:t>)</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 </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BMW</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smtClean="0">
                          <a:solidFill>
                            <a:schemeClr val="tx1">
                              <a:lumMod val="85000"/>
                              <a:lumOff val="15000"/>
                            </a:schemeClr>
                          </a:solidFill>
                          <a:effectLst/>
                          <a:latin typeface="Arial" pitchFamily="34" charset="0"/>
                          <a:cs typeface="Arial" pitchFamily="34" charset="0"/>
                        </a:rPr>
                        <a:t>Active</a:t>
                      </a:r>
                      <a:r>
                        <a:rPr lang="en-US" sz="1400" b="1" u="none" strike="noStrike" baseline="0" dirty="0" smtClean="0">
                          <a:solidFill>
                            <a:schemeClr val="tx1">
                              <a:lumMod val="85000"/>
                              <a:lumOff val="15000"/>
                            </a:schemeClr>
                          </a:solidFill>
                          <a:effectLst/>
                          <a:latin typeface="Arial" pitchFamily="34" charset="0"/>
                          <a:cs typeface="Arial" pitchFamily="34" charset="0"/>
                        </a:rPr>
                        <a:t> </a:t>
                      </a:r>
                      <a:r>
                        <a:rPr lang="en-US" sz="1400" b="1" u="none" strike="noStrike" dirty="0" smtClean="0">
                          <a:solidFill>
                            <a:schemeClr val="tx1">
                              <a:lumMod val="85000"/>
                              <a:lumOff val="15000"/>
                            </a:schemeClr>
                          </a:solidFill>
                          <a:effectLst/>
                          <a:latin typeface="Arial" pitchFamily="34" charset="0"/>
                          <a:cs typeface="Arial" pitchFamily="34" charset="0"/>
                        </a:rPr>
                        <a:t>Hybrid </a:t>
                      </a:r>
                      <a:r>
                        <a:rPr lang="en-US" sz="1400" b="1" u="none" strike="noStrike" dirty="0">
                          <a:solidFill>
                            <a:schemeClr val="tx1">
                              <a:lumMod val="85000"/>
                              <a:lumOff val="15000"/>
                            </a:schemeClr>
                          </a:solidFill>
                          <a:effectLst/>
                          <a:latin typeface="Arial" pitchFamily="34" charset="0"/>
                          <a:cs typeface="Arial" pitchFamily="34" charset="0"/>
                        </a:rPr>
                        <a:t>5</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OVSC</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a:solidFill>
                            <a:schemeClr val="tx1">
                              <a:lumMod val="85000"/>
                              <a:lumOff val="15000"/>
                            </a:schemeClr>
                          </a:solidFill>
                          <a:effectLst/>
                          <a:latin typeface="Arial" pitchFamily="34" charset="0"/>
                          <a:cs typeface="Arial" pitchFamily="34" charset="0"/>
                        </a:rPr>
                        <a:t> </a:t>
                      </a:r>
                      <a:endParaRPr lang="en-US" sz="1400" b="1" i="0" u="none" strike="noStrike">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3290">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Toyota</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RAV 4 Electric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NCAP</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 </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b="1" u="none" strike="noStrike" dirty="0">
                          <a:solidFill>
                            <a:schemeClr val="tx1">
                              <a:lumMod val="85000"/>
                              <a:lumOff val="15000"/>
                            </a:schemeClr>
                          </a:solidFill>
                          <a:effectLst/>
                          <a:latin typeface="Arial" pitchFamily="34" charset="0"/>
                          <a:cs typeface="Arial" pitchFamily="34" charset="0"/>
                        </a:rPr>
                        <a:t>OVSC</a:t>
                      </a:r>
                      <a:endParaRPr lang="en-US" sz="1400" b="1" i="0" u="none" strike="noStrike" dirty="0">
                        <a:solidFill>
                          <a:schemeClr val="tx1">
                            <a:lumMod val="85000"/>
                            <a:lumOff val="15000"/>
                          </a:schemeClr>
                        </a:solidFill>
                        <a:effectLst/>
                        <a:latin typeface="Arial" pitchFamily="34" charset="0"/>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Box 3"/>
          <p:cNvSpPr txBox="1"/>
          <p:nvPr/>
        </p:nvSpPr>
        <p:spPr>
          <a:xfrm>
            <a:off x="18393" y="282713"/>
            <a:ext cx="9144000" cy="1323439"/>
          </a:xfrm>
          <a:prstGeom prst="rect">
            <a:avLst/>
          </a:prstGeom>
          <a:noFill/>
        </p:spPr>
        <p:txBody>
          <a:bodyPr wrap="square" rtlCol="0">
            <a:spAutoFit/>
          </a:bodyPr>
          <a:lstStyle/>
          <a:p>
            <a:pPr algn="ctr"/>
            <a:r>
              <a:rPr lang="en-US" sz="4000" b="1" dirty="0"/>
              <a:t>Targeted 2012 Test Matrix for Electric Vehicles </a:t>
            </a:r>
          </a:p>
        </p:txBody>
      </p:sp>
      <p:sp>
        <p:nvSpPr>
          <p:cNvPr id="3" name="Slide Number Placeholder 2"/>
          <p:cNvSpPr>
            <a:spLocks noGrp="1"/>
          </p:cNvSpPr>
          <p:nvPr>
            <p:ph type="sldNum" sz="quarter" idx="12"/>
          </p:nvPr>
        </p:nvSpPr>
        <p:spPr/>
        <p:txBody>
          <a:bodyPr/>
          <a:lstStyle/>
          <a:p>
            <a:r>
              <a:rPr lang="en-US" dirty="0" smtClean="0"/>
              <a:t>8</a:t>
            </a:r>
            <a:endParaRPr lang="en-US" dirty="0"/>
          </a:p>
        </p:txBody>
      </p:sp>
    </p:spTree>
    <p:extLst>
      <p:ext uri="{BB962C8B-B14F-4D97-AF65-F5344CB8AC3E}">
        <p14:creationId xmlns:p14="http://schemas.microsoft.com/office/powerpoint/2010/main" val="2802689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868680"/>
            <a:ext cx="8458200" cy="3474720"/>
          </a:xfrm>
        </p:spPr>
        <p:txBody>
          <a:bodyPr>
            <a:noAutofit/>
          </a:bodyPr>
          <a:lstStyle/>
          <a:p>
            <a:pPr>
              <a:spcBef>
                <a:spcPts val="376"/>
              </a:spcBef>
              <a:spcAft>
                <a:spcPts val="300"/>
              </a:spcAft>
            </a:pPr>
            <a:r>
              <a:rPr lang="en-US" sz="2400" dirty="0"/>
              <a:t>NHTSA conducted NCAP side pole test on </a:t>
            </a:r>
            <a:r>
              <a:rPr lang="en-US" sz="2400" dirty="0" smtClean="0"/>
              <a:t>2011 Volt</a:t>
            </a:r>
            <a:endParaRPr lang="en-US" sz="2400" dirty="0"/>
          </a:p>
          <a:p>
            <a:pPr>
              <a:spcBef>
                <a:spcPts val="376"/>
              </a:spcBef>
              <a:spcAft>
                <a:spcPts val="300"/>
              </a:spcAft>
            </a:pPr>
            <a:r>
              <a:rPr lang="en-US" sz="2400" dirty="0"/>
              <a:t>Fire occurred 3</a:t>
            </a:r>
            <a:r>
              <a:rPr lang="en-US" sz="2400" dirty="0" smtClean="0"/>
              <a:t> </a:t>
            </a:r>
            <a:r>
              <a:rPr lang="en-US" sz="2400" dirty="0"/>
              <a:t>weeks after test </a:t>
            </a:r>
            <a:r>
              <a:rPr lang="en-US" sz="2400" dirty="0" smtClean="0"/>
              <a:t>event</a:t>
            </a:r>
            <a:endParaRPr lang="en-US" sz="2400" dirty="0"/>
          </a:p>
          <a:p>
            <a:pPr>
              <a:spcBef>
                <a:spcPts val="376"/>
              </a:spcBef>
              <a:spcAft>
                <a:spcPts val="300"/>
              </a:spcAft>
            </a:pPr>
            <a:r>
              <a:rPr lang="en-US" sz="2400" dirty="0"/>
              <a:t>The fire consumed the </a:t>
            </a:r>
            <a:r>
              <a:rPr lang="en-US" sz="2400" dirty="0" smtClean="0"/>
              <a:t>vehicle</a:t>
            </a:r>
            <a:endParaRPr lang="en-US" sz="2400" dirty="0"/>
          </a:p>
          <a:p>
            <a:pPr>
              <a:spcBef>
                <a:spcPts val="376"/>
              </a:spcBef>
              <a:spcAft>
                <a:spcPts val="300"/>
              </a:spcAft>
            </a:pPr>
            <a:r>
              <a:rPr lang="en-US" sz="2400" dirty="0"/>
              <a:t>F</a:t>
            </a:r>
            <a:r>
              <a:rPr lang="en-US" sz="2400" dirty="0" smtClean="0"/>
              <a:t>ire </a:t>
            </a:r>
            <a:r>
              <a:rPr lang="en-US" sz="2400" dirty="0"/>
              <a:t>originated inside the vehicle and involved battery intrusion, coolant leakage, and electrical short circuits</a:t>
            </a:r>
          </a:p>
          <a:p>
            <a:pPr>
              <a:spcBef>
                <a:spcPts val="376"/>
              </a:spcBef>
              <a:spcAft>
                <a:spcPts val="300"/>
              </a:spcAft>
            </a:pPr>
            <a:r>
              <a:rPr lang="en-US" sz="2400" dirty="0"/>
              <a:t>Available data did not indicate any similar in-use occurrences</a:t>
            </a:r>
          </a:p>
          <a:p>
            <a:pPr>
              <a:spcBef>
                <a:spcPts val="376"/>
              </a:spcBef>
              <a:spcAft>
                <a:spcPts val="300"/>
              </a:spcAft>
            </a:pPr>
            <a:r>
              <a:rPr lang="en-US" sz="2400" dirty="0"/>
              <a:t> </a:t>
            </a:r>
            <a:r>
              <a:rPr lang="en-US" sz="2400" dirty="0" smtClean="0"/>
              <a:t>As a result, the </a:t>
            </a:r>
            <a:r>
              <a:rPr lang="en-US" sz="2400" dirty="0"/>
              <a:t>vehicle manufacturer initiated a product improvement campaign </a:t>
            </a:r>
            <a:r>
              <a:rPr lang="en-US" sz="2400" dirty="0" smtClean="0"/>
              <a:t>to address battery intrusion and coolant leakage</a:t>
            </a:r>
            <a:endParaRPr lang="en-US" sz="2400" dirty="0"/>
          </a:p>
          <a:p>
            <a:pPr>
              <a:spcBef>
                <a:spcPts val="376"/>
              </a:spcBef>
              <a:spcAft>
                <a:spcPts val="300"/>
              </a:spcAft>
            </a:pPr>
            <a:endParaRPr lang="en-US" sz="2400" dirty="0"/>
          </a:p>
        </p:txBody>
      </p:sp>
      <p:sp>
        <p:nvSpPr>
          <p:cNvPr id="4" name="TextBox 3"/>
          <p:cNvSpPr txBox="1"/>
          <p:nvPr/>
        </p:nvSpPr>
        <p:spPr>
          <a:xfrm>
            <a:off x="18393" y="54114"/>
            <a:ext cx="9144000" cy="707886"/>
          </a:xfrm>
          <a:prstGeom prst="rect">
            <a:avLst/>
          </a:prstGeom>
          <a:noFill/>
        </p:spPr>
        <p:txBody>
          <a:bodyPr wrap="square" rtlCol="0">
            <a:spAutoFit/>
          </a:bodyPr>
          <a:lstStyle/>
          <a:p>
            <a:pPr algn="ctr"/>
            <a:r>
              <a:rPr lang="en-US" sz="4000" b="1" dirty="0"/>
              <a:t>Chevrolet Volt Incident</a:t>
            </a:r>
          </a:p>
        </p:txBody>
      </p:sp>
      <p:sp>
        <p:nvSpPr>
          <p:cNvPr id="6" name="Slide Number Placeholder 5"/>
          <p:cNvSpPr>
            <a:spLocks noGrp="1"/>
          </p:cNvSpPr>
          <p:nvPr>
            <p:ph type="sldNum" sz="quarter" idx="12"/>
          </p:nvPr>
        </p:nvSpPr>
        <p:spPr/>
        <p:txBody>
          <a:bodyPr/>
          <a:lstStyle/>
          <a:p>
            <a:fld id="{9D405C4C-66C0-40B3-892B-063A332D4D6B}" type="slidenum">
              <a:rPr lang="en-US" smtClean="0"/>
              <a:t>9</a:t>
            </a:fld>
            <a:endParaRPr lang="en-US"/>
          </a:p>
        </p:txBody>
      </p:sp>
    </p:spTree>
    <p:extLst>
      <p:ext uri="{BB962C8B-B14F-4D97-AF65-F5344CB8AC3E}">
        <p14:creationId xmlns:p14="http://schemas.microsoft.com/office/powerpoint/2010/main" val="2335018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430</TotalTime>
  <Words>2144</Words>
  <Application>Microsoft Office PowerPoint</Application>
  <PresentationFormat>On-screen Show (4:3)</PresentationFormat>
  <Paragraphs>357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Targeted 2012 Test Matrix for Electric Vehicles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 User</dc:creator>
  <cp:lastModifiedBy>Charlie.Case</cp:lastModifiedBy>
  <cp:revision>94</cp:revision>
  <dcterms:created xsi:type="dcterms:W3CDTF">2012-05-17T13:36:26Z</dcterms:created>
  <dcterms:modified xsi:type="dcterms:W3CDTF">2012-05-17T23:44:22Z</dcterms:modified>
</cp:coreProperties>
</file>