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sldIdLst>
    <p:sldId id="257" r:id="rId2"/>
    <p:sldId id="258" r:id="rId3"/>
    <p:sldId id="296" r:id="rId4"/>
    <p:sldId id="260" r:id="rId5"/>
    <p:sldId id="261" r:id="rId6"/>
    <p:sldId id="294" r:id="rId7"/>
    <p:sldId id="262" r:id="rId8"/>
    <p:sldId id="297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8" autoAdjust="0"/>
    <p:restoredTop sz="75630" autoAdjust="0"/>
  </p:normalViewPr>
  <p:slideViewPr>
    <p:cSldViewPr>
      <p:cViewPr varScale="1">
        <p:scale>
          <a:sx n="49" d="100"/>
          <a:sy n="49" d="100"/>
        </p:scale>
        <p:origin x="-1280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548" y="16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ja-JP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ja-JP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03BE4B-F7E8-4D8E-98E8-6EB41201C5D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223250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3BE4B-F7E8-4D8E-98E8-6EB41201C5D4}" type="slidenum">
              <a:rPr lang="en-US" altLang="ja-JP" smtClean="0"/>
              <a:pPr/>
              <a:t>1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8C9E1F-B8B0-4E37-9352-05A757AB57B8}" type="slidenum">
              <a:rPr lang="en-US" altLang="ja-JP"/>
              <a:pPr/>
              <a:t>10</a:t>
            </a:fld>
            <a:endParaRPr lang="en-US" altLang="ja-JP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30588"/>
          </a:xfrm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/>
          <a:lstStyle/>
          <a:p>
            <a:endParaRPr lang="en-US" altLang="ja-JP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E914C7-0568-4856-867E-A08FA28136D9}" type="slidenum">
              <a:rPr lang="en-US" altLang="ja-JP"/>
              <a:pPr/>
              <a:t>11</a:t>
            </a:fld>
            <a:endParaRPr lang="en-US" altLang="ja-JP"/>
          </a:p>
        </p:txBody>
      </p:sp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D89B7671-1F58-4348-BF8D-02A8D87EE1A9}" type="slidenum">
              <a:rPr kumimoji="0" lang="en-US" altLang="ja-JP" sz="3200" b="1"/>
              <a:pPr/>
              <a:t>11</a:t>
            </a:fld>
            <a:endParaRPr kumimoji="0" lang="en-US" altLang="ja-JP" sz="3200" b="1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4537" cy="34163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1813"/>
            <a:ext cx="5029200" cy="4117975"/>
          </a:xfrm>
        </p:spPr>
        <p:txBody>
          <a:bodyPr lIns="92075" tIns="44450" rIns="92075" bIns="44450"/>
          <a:lstStyle/>
          <a:p>
            <a:endParaRPr lang="en-US" altLang="ja-JP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1AF227-1DAD-42E5-A465-829284183AB9}" type="slidenum">
              <a:rPr lang="en-US" altLang="ja-JP"/>
              <a:pPr/>
              <a:t>12</a:t>
            </a:fld>
            <a:endParaRPr lang="en-US" altLang="ja-JP"/>
          </a:p>
        </p:txBody>
      </p:sp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FD2E7100-29CD-424E-B4DE-499F8E7CEBEE}" type="slidenum">
              <a:rPr kumimoji="0" lang="en-US" altLang="ja-JP" sz="3200" b="1"/>
              <a:pPr/>
              <a:t>12</a:t>
            </a:fld>
            <a:endParaRPr kumimoji="0" lang="en-US" altLang="ja-JP" sz="3200" b="1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4537" cy="341630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1813"/>
            <a:ext cx="5029200" cy="4117975"/>
          </a:xfrm>
        </p:spPr>
        <p:txBody>
          <a:bodyPr lIns="92075" tIns="44450" rIns="92075" bIns="44450"/>
          <a:lstStyle/>
          <a:p>
            <a:endParaRPr lang="en-US" altLang="ja-JP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0E7DEF-CF1E-4405-8EA0-773706B25563}" type="slidenum">
              <a:rPr lang="en-US" altLang="ja-JP"/>
              <a:pPr/>
              <a:t>13</a:t>
            </a:fld>
            <a:endParaRPr lang="en-US" altLang="ja-JP"/>
          </a:p>
        </p:txBody>
      </p:sp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BF73AEEA-55B2-48D3-8B0F-E95040BA622A}" type="slidenum">
              <a:rPr kumimoji="0" lang="en-US" altLang="ja-JP" sz="3200" b="1"/>
              <a:pPr/>
              <a:t>13</a:t>
            </a:fld>
            <a:endParaRPr kumimoji="0" lang="en-US" altLang="ja-JP" sz="3200" b="1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0563"/>
            <a:ext cx="4554537" cy="341630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1813"/>
            <a:ext cx="5029200" cy="4117975"/>
          </a:xfrm>
        </p:spPr>
        <p:txBody>
          <a:bodyPr lIns="92075" tIns="44450" rIns="92075" bIns="44450"/>
          <a:lstStyle/>
          <a:p>
            <a:pPr>
              <a:spcBef>
                <a:spcPct val="0"/>
              </a:spcBef>
            </a:pPr>
            <a:endParaRPr lang="en-US" altLang="ja-JP" sz="1400" dirty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CAB31B-25BE-4C70-8BA8-E4DA352FC4AA}" type="slidenum">
              <a:rPr lang="en-US" altLang="ja-JP"/>
              <a:pPr/>
              <a:t>14</a:t>
            </a:fld>
            <a:endParaRPr lang="en-US" altLang="ja-JP"/>
          </a:p>
        </p:txBody>
      </p:sp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2F7FE113-4239-4673-AEA8-4580E565A1EA}" type="slidenum">
              <a:rPr kumimoji="0" lang="en-US" altLang="ja-JP" sz="3200" b="1"/>
              <a:pPr/>
              <a:t>14</a:t>
            </a:fld>
            <a:endParaRPr kumimoji="0" lang="en-US" altLang="ja-JP" sz="3200" b="1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5825"/>
          </a:xfrm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2075" tIns="44450" rIns="92075" bIns="444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7D6F0E-D5BC-432F-A4A5-1C6DCC760724}" type="slidenum">
              <a:rPr lang="en-US" altLang="ja-JP"/>
              <a:pPr/>
              <a:t>15</a:t>
            </a:fld>
            <a:endParaRPr lang="en-US" altLang="ja-JP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7AB897-E30B-4EB1-94E7-AA3BC76E9D84}" type="slidenum">
              <a:rPr lang="en-US" altLang="ja-JP"/>
              <a:pPr/>
              <a:t>16</a:t>
            </a:fld>
            <a:endParaRPr lang="en-US" altLang="ja-JP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30588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</p:spPr>
        <p:txBody>
          <a:bodyPr/>
          <a:lstStyle/>
          <a:p>
            <a:endParaRPr lang="en-US" altLang="ja-JP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en-US" altLang="ja-JP" sz="1200" kern="1200" dirty="0">
              <a:solidFill>
                <a:schemeClr val="tx1"/>
              </a:solidFill>
              <a:latin typeface="Arial" charset="0"/>
              <a:ea typeface="HGP創英角ｺﾞｼｯｸUB" pitchFamily="50" charset="-128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3BE4B-F7E8-4D8E-98E8-6EB41201C5D4}" type="slidenum">
              <a:rPr lang="en-US" altLang="ja-JP" smtClean="0"/>
              <a:pPr/>
              <a:t>17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974844-9A7C-4644-AD11-B32C9BB3DDF1}" type="slidenum">
              <a:rPr lang="en-US" altLang="ja-JP"/>
              <a:pPr/>
              <a:t>18</a:t>
            </a:fld>
            <a:endParaRPr lang="en-US" altLang="ja-JP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7D6F0E-D5BC-432F-A4A5-1C6DCC760724}" type="slidenum">
              <a:rPr lang="en-US" altLang="ja-JP"/>
              <a:pPr/>
              <a:t>19</a:t>
            </a:fld>
            <a:endParaRPr lang="en-US" altLang="ja-JP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CAB31B-25BE-4C70-8BA8-E4DA352FC4AA}" type="slidenum">
              <a:rPr lang="en-US" altLang="ja-JP"/>
              <a:pPr/>
              <a:t>2</a:t>
            </a:fld>
            <a:endParaRPr lang="en-US" altLang="ja-JP"/>
          </a:p>
        </p:txBody>
      </p:sp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2F7FE113-4239-4673-AEA8-4580E565A1EA}" type="slidenum">
              <a:rPr kumimoji="0" lang="en-US" altLang="ja-JP" sz="3200" b="1"/>
              <a:pPr/>
              <a:t>2</a:t>
            </a:fld>
            <a:endParaRPr kumimoji="0" lang="en-US" altLang="ja-JP" sz="3200" b="1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5825"/>
          </a:xfrm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2075" tIns="44450" rIns="92075" bIns="444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E3DD8B-1333-4FE3-B6B9-CA86F62EDA37}" type="slidenum">
              <a:rPr lang="en-US" altLang="ja-JP"/>
              <a:pPr/>
              <a:t>20</a:t>
            </a:fld>
            <a:endParaRPr lang="en-US" altLang="ja-JP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704850"/>
            <a:ext cx="4565650" cy="3424238"/>
          </a:xfrm>
          <a:ln w="12700" cap="flat">
            <a:solidFill>
              <a:schemeClr val="tx1"/>
            </a:solidFill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359275"/>
            <a:ext cx="4964113" cy="4095750"/>
          </a:xfrm>
          <a:noFill/>
          <a:ln/>
        </p:spPr>
        <p:txBody>
          <a:bodyPr lIns="92075" tIns="46038" rIns="92075" bIns="46038"/>
          <a:lstStyle/>
          <a:p>
            <a:pPr algn="just"/>
            <a:endParaRPr lang="en-US" altLang="ja-JP" dirty="0">
              <a:latin typeface="Times" charset="0"/>
              <a:ea typeface="平成明朝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C29218-2AAC-4432-BC5B-8AA4DBA08BB5}" type="slidenum">
              <a:rPr lang="en-US" altLang="ja-JP"/>
              <a:pPr/>
              <a:t>21</a:t>
            </a:fld>
            <a:endParaRPr lang="en-US" altLang="ja-JP"/>
          </a:p>
        </p:txBody>
      </p:sp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A051A5DA-345C-4A72-9A8D-D2431A5F0846}" type="slidenum">
              <a:rPr kumimoji="0" lang="en-US" altLang="ja-JP" sz="3200" b="1"/>
              <a:pPr/>
              <a:t>21</a:t>
            </a:fld>
            <a:endParaRPr kumimoji="0" lang="en-US" altLang="ja-JP" sz="3200" b="1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5825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2075" tIns="44450" rIns="92075" bIns="444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549DBF-A54B-4586-A238-D21D5ACA44D4}" type="slidenum">
              <a:rPr lang="en-US" altLang="ja-JP"/>
              <a:pPr/>
              <a:t>22</a:t>
            </a:fld>
            <a:endParaRPr lang="en-US" altLang="ja-JP"/>
          </a:p>
        </p:txBody>
      </p:sp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9D7C8492-473A-4D76-A54B-95D8EDC39C00}" type="slidenum">
              <a:rPr kumimoji="0" lang="en-US" altLang="ja-JP" sz="3200" b="1"/>
              <a:pPr/>
              <a:t>22</a:t>
            </a:fld>
            <a:endParaRPr kumimoji="0" lang="en-US" altLang="ja-JP" sz="3200" b="1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582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2075" tIns="44450" rIns="92075" bIns="444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4E4445-6DD2-44C9-98ED-7206E7F94EC7}" type="slidenum">
              <a:rPr lang="en-US" altLang="ja-JP"/>
              <a:pPr/>
              <a:t>23</a:t>
            </a:fld>
            <a:endParaRPr lang="en-US" altLang="ja-JP"/>
          </a:p>
        </p:txBody>
      </p:sp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4DD8B068-8A38-4A02-84DF-B0340ECD11B5}" type="slidenum">
              <a:rPr kumimoji="0" lang="en-US" altLang="ja-JP" sz="3200" b="1"/>
              <a:pPr/>
              <a:t>23</a:t>
            </a:fld>
            <a:endParaRPr kumimoji="0" lang="en-US" altLang="ja-JP" sz="3200" b="1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5825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2075" tIns="44450" rIns="92075" bIns="444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FC5BA0-9955-4643-8130-1214C56D04B1}" type="slidenum">
              <a:rPr lang="en-US" altLang="ja-JP"/>
              <a:pPr/>
              <a:t>24</a:t>
            </a:fld>
            <a:endParaRPr lang="en-US" altLang="ja-JP"/>
          </a:p>
        </p:txBody>
      </p:sp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D3E0B736-FDF1-47FC-BD74-8AF1810E7A69}" type="slidenum">
              <a:rPr kumimoji="0" lang="en-US" altLang="ja-JP" sz="3200" b="1"/>
              <a:pPr/>
              <a:t>24</a:t>
            </a:fld>
            <a:endParaRPr kumimoji="0" lang="en-US" altLang="ja-JP" sz="3200" b="1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5825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2075" tIns="44450" rIns="92075" bIns="444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7CBA82-2E5E-4F0F-9EDA-60D56BED1563}" type="slidenum">
              <a:rPr lang="en-US" altLang="ja-JP"/>
              <a:pPr/>
              <a:t>25</a:t>
            </a:fld>
            <a:endParaRPr lang="en-US" altLang="ja-JP"/>
          </a:p>
        </p:txBody>
      </p:sp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F07E6FC4-85BC-42ED-969B-63447527D925}" type="slidenum">
              <a:rPr kumimoji="0" lang="en-US" altLang="ja-JP" sz="3200" b="1"/>
              <a:pPr/>
              <a:t>25</a:t>
            </a:fld>
            <a:endParaRPr kumimoji="0" lang="en-US" altLang="ja-JP" sz="3200" b="1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5825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2075" tIns="44450" rIns="92075" bIns="44450"/>
          <a:lstStyle/>
          <a:p>
            <a:endParaRPr lang="en-US" altLang="ja-JP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FE7F06-5A23-43F0-B2F0-D20A122EC416}" type="slidenum">
              <a:rPr lang="en-US" altLang="ja-JP"/>
              <a:pPr/>
              <a:t>26</a:t>
            </a:fld>
            <a:endParaRPr lang="en-US" altLang="ja-JP"/>
          </a:p>
        </p:txBody>
      </p:sp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D0805401-FC47-4B8F-A9FC-4C01102F5BB3}" type="slidenum">
              <a:rPr kumimoji="0" lang="en-US" altLang="ja-JP" sz="3200" b="1"/>
              <a:pPr/>
              <a:t>26</a:t>
            </a:fld>
            <a:endParaRPr kumimoji="0" lang="en-US" altLang="ja-JP" sz="3200" b="1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5825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2075" tIns="44450" rIns="92075" bIns="444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CAB31B-25BE-4C70-8BA8-E4DA352FC4AA}" type="slidenum">
              <a:rPr lang="en-US" altLang="ja-JP"/>
              <a:pPr/>
              <a:t>3</a:t>
            </a:fld>
            <a:endParaRPr lang="en-US" altLang="ja-JP"/>
          </a:p>
        </p:txBody>
      </p:sp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2F7FE113-4239-4673-AEA8-4580E565A1EA}" type="slidenum">
              <a:rPr kumimoji="0" lang="en-US" altLang="ja-JP" sz="3200" b="1"/>
              <a:pPr/>
              <a:t>3</a:t>
            </a:fld>
            <a:endParaRPr kumimoji="0" lang="en-US" altLang="ja-JP" sz="3200" b="1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5825"/>
          </a:xfrm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2075" tIns="44450" rIns="92075" bIns="444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DCBB5D-B8A0-4174-9C9F-1E51F7634FAB}" type="slidenum">
              <a:rPr lang="en-US" altLang="ja-JP"/>
              <a:pPr/>
              <a:t>4</a:t>
            </a:fld>
            <a:endParaRPr lang="en-US" altLang="ja-JP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b="1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B5B8E9-32A5-4F31-9155-8904E9A569AC}" type="slidenum">
              <a:rPr lang="en-US" altLang="ja-JP"/>
              <a:pPr/>
              <a:t>5</a:t>
            </a:fld>
            <a:endParaRPr lang="en-US" altLang="ja-JP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b="1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3BE4B-F7E8-4D8E-98E8-6EB41201C5D4}" type="slidenum">
              <a:rPr lang="en-US" altLang="ja-JP" smtClean="0"/>
              <a:pPr/>
              <a:t>6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313F45-6599-4DE7-9F20-2B08F68D3711}" type="slidenum">
              <a:rPr lang="en-US" altLang="ja-JP"/>
              <a:pPr/>
              <a:t>7</a:t>
            </a:fld>
            <a:endParaRPr lang="en-US" altLang="ja-JP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CAB31B-25BE-4C70-8BA8-E4DA352FC4AA}" type="slidenum">
              <a:rPr lang="en-US" altLang="ja-JP"/>
              <a:pPr/>
              <a:t>8</a:t>
            </a:fld>
            <a:endParaRPr lang="en-US" altLang="ja-JP"/>
          </a:p>
        </p:txBody>
      </p:sp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065" tIns="45533" rIns="91065" bIns="45533"/>
          <a:lstStyle/>
          <a:p>
            <a:fld id="{2F7FE113-4239-4673-AEA8-4580E565A1EA}" type="slidenum">
              <a:rPr kumimoji="0" lang="en-US" altLang="ja-JP" sz="3200" b="1"/>
              <a:pPr/>
              <a:t>8</a:t>
            </a:fld>
            <a:endParaRPr kumimoji="0" lang="en-US" altLang="ja-JP" sz="3200" b="1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8825" cy="3425825"/>
          </a:xfrm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 lIns="92075" tIns="44450" rIns="92075" bIns="44450"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started Lithium battery research</a:t>
            </a:r>
            <a:r>
              <a:rPr lang="en-US" baseline="0" dirty="0" smtClean="0"/>
              <a:t> in 1992, beginning with a cobalt type battery in a cylindrical cell package.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the late 90’s, we started developing a </a:t>
            </a:r>
            <a:r>
              <a:rPr lang="en-US" baseline="0" dirty="0" err="1" smtClean="0"/>
              <a:t>Mn</a:t>
            </a:r>
            <a:r>
              <a:rPr lang="en-US" baseline="0" dirty="0" smtClean="0"/>
              <a:t>-type cell and in the early 2000’s developed a laminated cell. This led to the current cell configuration.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3BE4B-F7E8-4D8E-98E8-6EB41201C5D4}" type="slidenum">
              <a:rPr lang="en-US" altLang="ja-JP" smtClean="0"/>
              <a:pPr/>
              <a:t>9</a:t>
            </a:fld>
            <a:endParaRPr lang="en-US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5DE5777-A2B7-4BF8-BAC5-E33AC7660522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8C14F57-D327-4A68-A714-6AEC425AFFE2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11963" y="1254125"/>
            <a:ext cx="1935162" cy="46593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1713" y="1254125"/>
            <a:ext cx="5657850" cy="46593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8381C3-E448-4A97-8B97-FCE88358E129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0AC8DF4-17CF-4485-9721-C3C2BA7640CD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0D95665-2B8C-44DB-AA17-8DDCBC8633D7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4888" y="2138363"/>
            <a:ext cx="3794125" cy="377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1413" y="2138363"/>
            <a:ext cx="3795712" cy="377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15F357-A070-4BA3-9976-F79224CA1F92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BB31B99-F2E3-4248-8231-18C65ECDE495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8ED7270-509A-44E5-A027-BFF9FDAA8108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CF618CD-7A8D-4311-8AB4-7434CDBAC833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032B64-63BE-400C-9C68-868617BB8A58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A90F5E-B21D-4E37-8401-ADF81B704664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4888" y="2138363"/>
            <a:ext cx="7742237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text styles</a:t>
            </a:r>
          </a:p>
          <a:p>
            <a:pPr lvl="0"/>
            <a:r>
              <a:rPr lang="en-US" altLang="ja-JP" smtClean="0"/>
              <a:t>First level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 level</a:t>
            </a:r>
          </a:p>
          <a:p>
            <a:pPr lvl="4"/>
            <a:r>
              <a:rPr lang="en-US" altLang="ja-JP" smtClean="0"/>
              <a:t>Fifth level</a:t>
            </a: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 bwMode="white">
          <a:xfrm>
            <a:off x="1001713" y="1254125"/>
            <a:ext cx="7739062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Click to edit Master title style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6600825"/>
            <a:ext cx="9144000" cy="2571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kumimoji="0" lang="en-US" sz="3200" b="1">
              <a:latin typeface="Verdana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51675" y="6638925"/>
            <a:ext cx="16891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0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66936245-D9C6-4535-9083-8940FCFAC147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7523163" y="1046163"/>
            <a:ext cx="1506537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algn="r">
              <a:defRPr/>
            </a:pPr>
            <a:endParaRPr kumimoji="0" lang="en-US" altLang="ja-JP" sz="1000">
              <a:latin typeface="Verdana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71463" y="6605588"/>
            <a:ext cx="5046662" cy="30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eaLnBrk="0" hangingPunct="0"/>
            <a:r>
              <a:rPr kumimoji="0" lang="en-US" altLang="ja-JP" sz="1000" dirty="0" smtClean="0">
                <a:latin typeface="Verdana" pitchFamily="34" charset="0"/>
              </a:rPr>
              <a:t>Copyright 2012 Nissan Motor</a:t>
            </a:r>
            <a:r>
              <a:rPr kumimoji="0" lang="en-US" altLang="ja-JP" sz="1000" baseline="0" dirty="0" smtClean="0">
                <a:latin typeface="Verdana" pitchFamily="34" charset="0"/>
              </a:rPr>
              <a:t> Co. LTD</a:t>
            </a:r>
            <a:endParaRPr kumimoji="0" lang="en-US" altLang="ja-JP" sz="1000" dirty="0">
              <a:latin typeface="Verdana" pitchFamily="34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6851650" y="1000125"/>
            <a:ext cx="2292350" cy="0"/>
          </a:xfrm>
          <a:prstGeom prst="line">
            <a:avLst/>
          </a:prstGeom>
          <a:noFill/>
          <a:ln w="50800">
            <a:solidFill>
              <a:srgbClr val="D9000C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kumimoji="0" lang="en-US" sz="3200" b="1">
              <a:latin typeface="Verdana" pitchFamily="34" charset="0"/>
            </a:endParaRPr>
          </a:p>
        </p:txBody>
      </p:sp>
      <p:pic>
        <p:nvPicPr>
          <p:cNvPr id="5129" name="Picture 26" descr="nss_top_duo_110dpi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0" y="0"/>
            <a:ext cx="9145588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kumimoji="1" sz="2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2200" b="1">
          <a:solidFill>
            <a:schemeClr val="tx1"/>
          </a:solidFill>
          <a:latin typeface="Verdana" pitchFamily="34" charset="0"/>
          <a:ea typeface="ＭＳ Ｐゴシック" pitchFamily="50" charset="-128"/>
        </a:defRPr>
      </a:lvl2pPr>
      <a:lvl3pPr algn="l" rtl="0" fontAlgn="base">
        <a:spcBef>
          <a:spcPct val="0"/>
        </a:spcBef>
        <a:spcAft>
          <a:spcPct val="0"/>
        </a:spcAft>
        <a:defRPr kumimoji="1" sz="2200" b="1">
          <a:solidFill>
            <a:schemeClr val="tx1"/>
          </a:solidFill>
          <a:latin typeface="Verdana" pitchFamily="34" charset="0"/>
          <a:ea typeface="ＭＳ Ｐゴシック" pitchFamily="50" charset="-128"/>
        </a:defRPr>
      </a:lvl3pPr>
      <a:lvl4pPr algn="l" rtl="0" fontAlgn="base">
        <a:spcBef>
          <a:spcPct val="0"/>
        </a:spcBef>
        <a:spcAft>
          <a:spcPct val="0"/>
        </a:spcAft>
        <a:defRPr kumimoji="1" sz="2200" b="1">
          <a:solidFill>
            <a:schemeClr val="tx1"/>
          </a:solidFill>
          <a:latin typeface="Verdana" pitchFamily="34" charset="0"/>
          <a:ea typeface="ＭＳ Ｐゴシック" pitchFamily="50" charset="-128"/>
        </a:defRPr>
      </a:lvl4pPr>
      <a:lvl5pPr algn="l" rtl="0" fontAlgn="base">
        <a:spcBef>
          <a:spcPct val="0"/>
        </a:spcBef>
        <a:spcAft>
          <a:spcPct val="0"/>
        </a:spcAft>
        <a:defRPr kumimoji="1" sz="2200" b="1">
          <a:solidFill>
            <a:schemeClr val="tx1"/>
          </a:solidFill>
          <a:latin typeface="Verdana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200" b="1">
          <a:solidFill>
            <a:schemeClr val="tx1"/>
          </a:solidFill>
          <a:latin typeface="Verdana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200" b="1">
          <a:solidFill>
            <a:schemeClr val="tx1"/>
          </a:solidFill>
          <a:latin typeface="Verdana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200" b="1">
          <a:solidFill>
            <a:schemeClr val="tx1"/>
          </a:solidFill>
          <a:latin typeface="Verdana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200" b="1">
          <a:solidFill>
            <a:schemeClr val="tx1"/>
          </a:solidFill>
          <a:latin typeface="Verdana" pitchFamily="34" charset="0"/>
          <a:ea typeface="ＭＳ Ｐゴシック" pitchFamily="50" charset="-128"/>
        </a:defRPr>
      </a:lvl9pPr>
    </p:titleStyle>
    <p:bodyStyle>
      <a:lvl1pPr marL="231775" indent="-231775" algn="l" rtl="0" fontAlgn="base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68275" algn="l" rtl="0" fontAlgn="base">
        <a:spcBef>
          <a:spcPct val="20000"/>
        </a:spcBef>
        <a:spcAft>
          <a:spcPct val="0"/>
        </a:spcAft>
        <a:buClr>
          <a:srgbClr val="7F7F7F"/>
        </a:buClr>
        <a:buFont typeface="Verdana" pitchFamily="34" charset="0"/>
        <a:buChar char="•"/>
        <a:defRPr kumimoji="1">
          <a:solidFill>
            <a:schemeClr val="tx1"/>
          </a:solidFill>
          <a:latin typeface="+mn-lt"/>
          <a:ea typeface="+mn-ea"/>
        </a:defRPr>
      </a:lvl2pPr>
      <a:lvl3pPr marL="809625" indent="-180975" algn="l" rtl="0" fontAlgn="base">
        <a:spcBef>
          <a:spcPct val="20000"/>
        </a:spcBef>
        <a:spcAft>
          <a:spcPct val="0"/>
        </a:spcAft>
        <a:buClr>
          <a:srgbClr val="7F7F7F"/>
        </a:buClr>
        <a:buChar char="-"/>
        <a:defRPr kumimoji="1" sz="1600">
          <a:solidFill>
            <a:schemeClr val="tx1"/>
          </a:solidFill>
          <a:latin typeface="+mn-lt"/>
          <a:ea typeface="+mn-ea"/>
        </a:defRPr>
      </a:lvl3pPr>
      <a:lvl4pPr marL="1036638" indent="-112713" algn="l" rtl="0" fontAlgn="base">
        <a:spcBef>
          <a:spcPct val="20000"/>
        </a:spcBef>
        <a:spcAft>
          <a:spcPct val="0"/>
        </a:spcAft>
        <a:buClr>
          <a:srgbClr val="7F7F7F"/>
        </a:buClr>
        <a:buFont typeface="Verdana" pitchFamily="34" charset="0"/>
        <a:buChar char="•"/>
        <a:defRPr kumimoji="1" sz="1600">
          <a:solidFill>
            <a:schemeClr val="tx1"/>
          </a:solidFill>
          <a:latin typeface="+mn-lt"/>
          <a:ea typeface="+mn-ea"/>
        </a:defRPr>
      </a:lvl4pPr>
      <a:lvl5pPr marL="1319213" indent="-168275" algn="l" rtl="0" fontAlgn="base">
        <a:spcBef>
          <a:spcPct val="20000"/>
        </a:spcBef>
        <a:spcAft>
          <a:spcPct val="0"/>
        </a:spcAft>
        <a:buClr>
          <a:srgbClr val="7F7F7F"/>
        </a:buClr>
        <a:buChar char="–"/>
        <a:defRPr kumimoji="1" sz="1400">
          <a:solidFill>
            <a:schemeClr val="tx1"/>
          </a:solidFill>
          <a:latin typeface="+mn-lt"/>
          <a:ea typeface="+mn-ea"/>
        </a:defRPr>
      </a:lvl5pPr>
      <a:lvl6pPr marL="1776413" indent="-168275" algn="l" rtl="0" fontAlgn="base">
        <a:spcBef>
          <a:spcPct val="20000"/>
        </a:spcBef>
        <a:spcAft>
          <a:spcPct val="0"/>
        </a:spcAft>
        <a:buClr>
          <a:srgbClr val="7F7F7F"/>
        </a:buClr>
        <a:buChar char="–"/>
        <a:defRPr kumimoji="1" sz="1400">
          <a:solidFill>
            <a:schemeClr val="tx1"/>
          </a:solidFill>
          <a:latin typeface="+mn-lt"/>
          <a:ea typeface="+mn-ea"/>
        </a:defRPr>
      </a:lvl6pPr>
      <a:lvl7pPr marL="2233613" indent="-168275" algn="l" rtl="0" fontAlgn="base">
        <a:spcBef>
          <a:spcPct val="20000"/>
        </a:spcBef>
        <a:spcAft>
          <a:spcPct val="0"/>
        </a:spcAft>
        <a:buClr>
          <a:srgbClr val="7F7F7F"/>
        </a:buClr>
        <a:buChar char="–"/>
        <a:defRPr kumimoji="1" sz="1400">
          <a:solidFill>
            <a:schemeClr val="tx1"/>
          </a:solidFill>
          <a:latin typeface="+mn-lt"/>
          <a:ea typeface="+mn-ea"/>
        </a:defRPr>
      </a:lvl7pPr>
      <a:lvl8pPr marL="2690813" indent="-168275" algn="l" rtl="0" fontAlgn="base">
        <a:spcBef>
          <a:spcPct val="20000"/>
        </a:spcBef>
        <a:spcAft>
          <a:spcPct val="0"/>
        </a:spcAft>
        <a:buClr>
          <a:srgbClr val="7F7F7F"/>
        </a:buClr>
        <a:buChar char="–"/>
        <a:defRPr kumimoji="1" sz="1400">
          <a:solidFill>
            <a:schemeClr val="tx1"/>
          </a:solidFill>
          <a:latin typeface="+mn-lt"/>
          <a:ea typeface="+mn-ea"/>
        </a:defRPr>
      </a:lvl8pPr>
      <a:lvl9pPr marL="3148013" indent="-168275" algn="l" rtl="0" fontAlgn="base">
        <a:spcBef>
          <a:spcPct val="20000"/>
        </a:spcBef>
        <a:spcAft>
          <a:spcPct val="0"/>
        </a:spcAft>
        <a:buClr>
          <a:srgbClr val="7F7F7F"/>
        </a:buClr>
        <a:buChar char="–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jpe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6.jpeg"/><Relationship Id="rId18" Type="http://schemas.openxmlformats.org/officeDocument/2006/relationships/image" Target="../media/image3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2.jpeg"/><Relationship Id="rId12" Type="http://schemas.openxmlformats.org/officeDocument/2006/relationships/image" Target="../media/image18.png"/><Relationship Id="rId17" Type="http://schemas.openxmlformats.org/officeDocument/2006/relationships/image" Target="../media/image30.jpe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9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20.jpeg"/><Relationship Id="rId15" Type="http://schemas.openxmlformats.org/officeDocument/2006/relationships/image" Target="../media/image28.pn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png"/><Relationship Id="rId1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379785" y="5902570"/>
            <a:ext cx="4498347" cy="46166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en-US" altLang="ja-JP" sz="2400" b="1" dirty="0">
                <a:latin typeface="+mj-lt"/>
                <a:ea typeface="HGP創英角ｺﾞｼｯｸUB" pitchFamily="50" charset="-128"/>
              </a:rPr>
              <a:t>NISSAN MOTOR CO., LTD</a:t>
            </a:r>
          </a:p>
        </p:txBody>
      </p:sp>
      <p:pic>
        <p:nvPicPr>
          <p:cNvPr id="6154" name="Picture 24" descr="title_image_110dpi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985838"/>
            <a:ext cx="9145588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Line 19"/>
          <p:cNvSpPr>
            <a:spLocks noChangeShapeType="1"/>
          </p:cNvSpPr>
          <p:nvPr/>
        </p:nvSpPr>
        <p:spPr bwMode="auto">
          <a:xfrm flipH="1" flipV="1">
            <a:off x="6858000" y="990600"/>
            <a:ext cx="2286000" cy="9525"/>
          </a:xfrm>
          <a:prstGeom prst="line">
            <a:avLst/>
          </a:prstGeom>
          <a:noFill/>
          <a:ln w="50800">
            <a:solidFill>
              <a:srgbClr val="D9000C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156" name="Picture 23" descr="nss_top_duo1_110dpi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5588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7523163" y="1046163"/>
            <a:ext cx="1506537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algn="r">
              <a:defRPr/>
            </a:pPr>
            <a:endParaRPr kumimoji="0" lang="en-US" altLang="ja-JP" sz="1000">
              <a:latin typeface="Verdana" pitchFamily="34" charset="0"/>
            </a:endParaRPr>
          </a:p>
        </p:txBody>
      </p:sp>
      <p:sp>
        <p:nvSpPr>
          <p:cNvPr id="6146" name="Rectangle 4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609600" y="1676400"/>
            <a:ext cx="7772400" cy="1470025"/>
          </a:xfrm>
        </p:spPr>
        <p:txBody>
          <a:bodyPr lIns="91440" tIns="45720" rIns="91440" bIns="45720"/>
          <a:lstStyle/>
          <a:p>
            <a:pPr algn="ctr"/>
            <a:r>
              <a:rPr lang="en-US" altLang="ja-JP" sz="440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EV / HEV Safety</a:t>
            </a:r>
          </a:p>
        </p:txBody>
      </p:sp>
      <p:pic>
        <p:nvPicPr>
          <p:cNvPr id="6147" name="Picture 12" descr="http://nissanmedia.iconicweb.com/mediasite/libraryImages/75588_1_5__mid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5800" y="2797175"/>
            <a:ext cx="3676650" cy="2600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8" name="Picture 14" descr="http://nissanmedia.iconicweb.com/mediasite/libraryImages/75589_1_5__mid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876800" y="2797175"/>
            <a:ext cx="3694113" cy="2613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1403350" y="2286000"/>
            <a:ext cx="6134100" cy="2011680"/>
          </a:xfrm>
          <a:prstGeom prst="triangle">
            <a:avLst>
              <a:gd name="adj" fmla="val 50000"/>
            </a:avLst>
          </a:prstGeom>
          <a:solidFill>
            <a:srgbClr val="6699FF">
              <a:alpha val="20000"/>
            </a:srgbClr>
          </a:solidFill>
          <a:ln w="28575" algn="ctr">
            <a:solidFill>
              <a:srgbClr val="6699FF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363538" y="4014788"/>
            <a:ext cx="2203450" cy="48101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ja-JP" sz="2000" b="1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Long life</a:t>
            </a:r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2573338" y="1865313"/>
            <a:ext cx="3751262" cy="7937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FF">
                  <a:gamma/>
                  <a:shade val="46275"/>
                  <a:invGamma/>
                </a:srgbClr>
              </a:gs>
              <a:gs pos="5000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ja-JP" b="1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High energy performance</a:t>
            </a:r>
          </a:p>
          <a:p>
            <a:pPr algn="ctr"/>
            <a:r>
              <a:rPr lang="en-US" altLang="ja-JP" sz="1400" b="1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(light weight and compact)</a:t>
            </a:r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3386138" y="4014788"/>
            <a:ext cx="2205037" cy="48101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ja-JP" sz="2000" b="1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Low cost</a:t>
            </a:r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6281738" y="4014788"/>
            <a:ext cx="2205037" cy="48101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ja-JP" sz="2000" b="1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Reliability</a:t>
            </a:r>
          </a:p>
        </p:txBody>
      </p:sp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43325" y="3025775"/>
            <a:ext cx="1511300" cy="1011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1820310" y="2773363"/>
            <a:ext cx="51700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ja-JP" sz="2000" b="1" i="1">
                <a:latin typeface="+mn-lt"/>
                <a:ea typeface="HGP創英角ｺﾞｼｯｸUB" pitchFamily="50" charset="-128"/>
              </a:rPr>
              <a:t>Highly balanced total performance</a:t>
            </a: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1371600" y="4800600"/>
            <a:ext cx="7086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en-US" altLang="ja-JP" dirty="0">
                <a:latin typeface="+mn-lt"/>
                <a:ea typeface="HGP創英角ｺﾞｼｯｸUB" pitchFamily="50" charset="-128"/>
              </a:rPr>
              <a:t>The original blended compound cathode (LMO based)</a:t>
            </a:r>
          </a:p>
          <a:p>
            <a:pPr marL="690563" lvl="2" indent="-342900">
              <a:buFont typeface="Wingdings" pitchFamily="2" charset="2"/>
              <a:buChar char="Ø"/>
            </a:pPr>
            <a:r>
              <a:rPr lang="en-US" altLang="ja-JP" dirty="0">
                <a:latin typeface="+mn-lt"/>
                <a:ea typeface="HGP創英角ｺﾞｼｯｸUB" pitchFamily="50" charset="-128"/>
              </a:rPr>
              <a:t>compatibility of low-cost and durability.</a:t>
            </a:r>
          </a:p>
          <a:p>
            <a:pPr marL="1257300" lvl="2" indent="-342900">
              <a:buFont typeface="Wingdings" pitchFamily="2" charset="2"/>
              <a:buChar char="Ø"/>
            </a:pPr>
            <a:endParaRPr lang="en-US" altLang="ja-JP" dirty="0">
              <a:latin typeface="+mn-lt"/>
              <a:ea typeface="HGP創英角ｺﾞｼｯｸUB" pitchFamily="50" charset="-128"/>
            </a:endParaRPr>
          </a:p>
          <a:p>
            <a:pPr marL="342900" indent="-342900">
              <a:buFontTx/>
              <a:buAutoNum type="arabicPeriod"/>
            </a:pPr>
            <a:r>
              <a:rPr lang="en-US" altLang="ja-JP" dirty="0">
                <a:latin typeface="+mn-lt"/>
                <a:ea typeface="HGP創英角ｺﾞｼｯｸUB" pitchFamily="50" charset="-128"/>
              </a:rPr>
              <a:t>Laminated-type cell structure </a:t>
            </a:r>
          </a:p>
          <a:p>
            <a:pPr marL="690563" lvl="2" indent="-342900">
              <a:buFont typeface="Wingdings" pitchFamily="2" charset="2"/>
              <a:buChar char="Ø"/>
            </a:pPr>
            <a:r>
              <a:rPr lang="en-US" altLang="ja-JP" dirty="0">
                <a:latin typeface="+mn-lt"/>
                <a:ea typeface="HGP創英角ｺﾞｼｯｸUB" pitchFamily="50" charset="-128"/>
              </a:rPr>
              <a:t>simplifying the terminal design for power-use </a:t>
            </a:r>
          </a:p>
          <a:p>
            <a:pPr marL="690563" lvl="2" indent="-342900">
              <a:buFont typeface="Wingdings" pitchFamily="2" charset="2"/>
              <a:buChar char="Ø"/>
            </a:pPr>
            <a:r>
              <a:rPr lang="en-US" altLang="ja-JP" dirty="0">
                <a:latin typeface="+mn-lt"/>
                <a:ea typeface="HGP創英角ｺﾞｼｯｸUB" pitchFamily="50" charset="-128"/>
              </a:rPr>
              <a:t>improving the thermal radiation performance. 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1828800" y="1104900"/>
            <a:ext cx="623920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b="1" i="1">
                <a:solidFill>
                  <a:srgbClr val="CC0000"/>
                </a:solidFill>
                <a:latin typeface="+mn-lt"/>
                <a:ea typeface="HGP創英角ｺﾞｼｯｸUB" pitchFamily="50" charset="-128"/>
              </a:rPr>
              <a:t>Cell designed by AESC</a:t>
            </a:r>
          </a:p>
          <a:p>
            <a:r>
              <a:rPr lang="en-US" altLang="ja-JP" b="1" i="1">
                <a:solidFill>
                  <a:srgbClr val="CC0000"/>
                </a:solidFill>
                <a:latin typeface="+mn-lt"/>
                <a:ea typeface="HGP創英角ｺﾞｼｯｸUB" pitchFamily="50" charset="-128"/>
              </a:rPr>
              <a:t>AESC( Automotive Energy Supply Corporation)</a:t>
            </a:r>
          </a:p>
        </p:txBody>
      </p:sp>
      <p:sp>
        <p:nvSpPr>
          <p:cNvPr id="12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Cell Design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029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514600"/>
            <a:ext cx="43529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747" name="AutoShape 5"/>
          <p:cNvSpPr>
            <a:spLocks noChangeArrowheads="1"/>
          </p:cNvSpPr>
          <p:nvPr/>
        </p:nvSpPr>
        <p:spPr bwMode="auto">
          <a:xfrm>
            <a:off x="258763" y="4559300"/>
            <a:ext cx="8699500" cy="1765300"/>
          </a:xfrm>
          <a:prstGeom prst="roundRect">
            <a:avLst>
              <a:gd name="adj" fmla="val 4949"/>
            </a:avLst>
          </a:prstGeom>
          <a:gradFill rotWithShape="1">
            <a:gsLst>
              <a:gs pos="0">
                <a:srgbClr val="FFFFFF">
                  <a:alpha val="50000"/>
                </a:srgbClr>
              </a:gs>
              <a:gs pos="100000">
                <a:srgbClr val="B2B2B2">
                  <a:alpha val="50000"/>
                </a:srgbClr>
              </a:gs>
            </a:gsLst>
            <a:lin ang="5400000" scaled="1"/>
          </a:gradFill>
          <a:ln w="38100" algn="ctr">
            <a:solidFill>
              <a:srgbClr val="5F5F5F">
                <a:alpha val="50195"/>
              </a:srgbClr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kumimoji="0" lang="en-US" sz="3200" b="1">
              <a:latin typeface="Verdana" pitchFamily="34" charset="0"/>
            </a:endParaRPr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2132013" y="4645025"/>
            <a:ext cx="3706812" cy="420688"/>
          </a:xfrm>
          <a:prstGeom prst="rect">
            <a:avLst/>
          </a:prstGeom>
          <a:solidFill>
            <a:srgbClr val="FFFFFF">
              <a:alpha val="59999"/>
            </a:srgbClr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kumimoji="0" lang="en-US" altLang="ja-JP" sz="2400" i="1" u="sng" dirty="0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High Reliability</a:t>
            </a:r>
          </a:p>
        </p:txBody>
      </p:sp>
      <p:sp>
        <p:nvSpPr>
          <p:cNvPr id="31749" name="AutoShape 7"/>
          <p:cNvSpPr>
            <a:spLocks noChangeArrowheads="1"/>
          </p:cNvSpPr>
          <p:nvPr/>
        </p:nvSpPr>
        <p:spPr bwMode="auto">
          <a:xfrm>
            <a:off x="260350" y="1817688"/>
            <a:ext cx="2752725" cy="2663825"/>
          </a:xfrm>
          <a:prstGeom prst="roundRect">
            <a:avLst>
              <a:gd name="adj" fmla="val 4292"/>
            </a:avLst>
          </a:prstGeom>
          <a:gradFill rotWithShape="1">
            <a:gsLst>
              <a:gs pos="0">
                <a:srgbClr val="B2B2B2">
                  <a:alpha val="50000"/>
                </a:srgbClr>
              </a:gs>
              <a:gs pos="50000">
                <a:srgbClr val="FFFFFF">
                  <a:alpha val="50000"/>
                </a:srgbClr>
              </a:gs>
              <a:gs pos="100000">
                <a:srgbClr val="B2B2B2">
                  <a:alpha val="50000"/>
                </a:srgbClr>
              </a:gs>
            </a:gsLst>
            <a:lin ang="5400000" scaled="1"/>
          </a:gradFill>
          <a:ln w="38100" algn="ctr">
            <a:solidFill>
              <a:srgbClr val="5F5F5F">
                <a:alpha val="50195"/>
              </a:srgbClr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kumimoji="0" lang="en-US" sz="3200" b="1">
              <a:latin typeface="Verdana" pitchFamily="34" charset="0"/>
            </a:endParaRPr>
          </a:p>
        </p:txBody>
      </p:sp>
      <p:sp>
        <p:nvSpPr>
          <p:cNvPr id="31750" name="AutoShape 8"/>
          <p:cNvSpPr>
            <a:spLocks noChangeArrowheads="1"/>
          </p:cNvSpPr>
          <p:nvPr/>
        </p:nvSpPr>
        <p:spPr bwMode="auto">
          <a:xfrm>
            <a:off x="3124200" y="1817688"/>
            <a:ext cx="2867025" cy="2663825"/>
          </a:xfrm>
          <a:prstGeom prst="roundRect">
            <a:avLst>
              <a:gd name="adj" fmla="val 4292"/>
            </a:avLst>
          </a:prstGeom>
          <a:gradFill rotWithShape="1">
            <a:gsLst>
              <a:gs pos="0">
                <a:srgbClr val="B2B2B2">
                  <a:alpha val="50000"/>
                </a:srgbClr>
              </a:gs>
              <a:gs pos="50000">
                <a:srgbClr val="FFFFFF">
                  <a:alpha val="50000"/>
                </a:srgbClr>
              </a:gs>
              <a:gs pos="100000">
                <a:srgbClr val="B2B2B2">
                  <a:alpha val="50000"/>
                </a:srgbClr>
              </a:gs>
            </a:gsLst>
            <a:lin ang="5400000" scaled="1"/>
          </a:gradFill>
          <a:ln w="38100" algn="ctr">
            <a:solidFill>
              <a:srgbClr val="5F5F5F">
                <a:alpha val="50195"/>
              </a:srgbClr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kumimoji="0" lang="en-US" sz="3200" b="1">
              <a:latin typeface="Verdana" pitchFamily="34" charset="0"/>
            </a:endParaRPr>
          </a:p>
        </p:txBody>
      </p:sp>
      <p:sp>
        <p:nvSpPr>
          <p:cNvPr id="31751" name="AutoShape 9"/>
          <p:cNvSpPr>
            <a:spLocks noChangeArrowheads="1"/>
          </p:cNvSpPr>
          <p:nvPr/>
        </p:nvSpPr>
        <p:spPr bwMode="auto">
          <a:xfrm>
            <a:off x="6103938" y="1817688"/>
            <a:ext cx="2840037" cy="2663825"/>
          </a:xfrm>
          <a:prstGeom prst="roundRect">
            <a:avLst>
              <a:gd name="adj" fmla="val 4292"/>
            </a:avLst>
          </a:prstGeom>
          <a:gradFill rotWithShape="1">
            <a:gsLst>
              <a:gs pos="0">
                <a:srgbClr val="B2B2B2">
                  <a:alpha val="50000"/>
                </a:srgbClr>
              </a:gs>
              <a:gs pos="50000">
                <a:srgbClr val="FFFFFF">
                  <a:alpha val="50000"/>
                </a:srgbClr>
              </a:gs>
              <a:gs pos="100000">
                <a:srgbClr val="B2B2B2">
                  <a:alpha val="50000"/>
                </a:srgbClr>
              </a:gs>
            </a:gsLst>
            <a:lin ang="5400000" scaled="1"/>
          </a:gradFill>
          <a:ln w="38100" algn="ctr">
            <a:solidFill>
              <a:srgbClr val="5F5F5F">
                <a:alpha val="50195"/>
              </a:srgbClr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kumimoji="0" lang="en-US" sz="3200" b="1">
              <a:latin typeface="Verdana" pitchFamily="34" charset="0"/>
            </a:endParaRPr>
          </a:p>
        </p:txBody>
      </p:sp>
      <p:sp>
        <p:nvSpPr>
          <p:cNvPr id="16392" name="Text Box 10"/>
          <p:cNvSpPr txBox="1">
            <a:spLocks noChangeArrowheads="1"/>
          </p:cNvSpPr>
          <p:nvPr/>
        </p:nvSpPr>
        <p:spPr bwMode="auto">
          <a:xfrm>
            <a:off x="3344211" y="1916113"/>
            <a:ext cx="240001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2000" i="1" u="sng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Twice the Energy</a:t>
            </a:r>
          </a:p>
        </p:txBody>
      </p:sp>
      <p:sp>
        <p:nvSpPr>
          <p:cNvPr id="16393" name="Text Box 11"/>
          <p:cNvSpPr txBox="1">
            <a:spLocks noChangeArrowheads="1"/>
          </p:cNvSpPr>
          <p:nvPr/>
        </p:nvSpPr>
        <p:spPr bwMode="auto">
          <a:xfrm>
            <a:off x="205286" y="3911600"/>
            <a:ext cx="150554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1400" b="1">
                <a:solidFill>
                  <a:srgbClr val="292929"/>
                </a:solidFill>
                <a:latin typeface="+mn-lt"/>
                <a:ea typeface="HGP創英角ｺﾞｼｯｸUB" pitchFamily="50" charset="-128"/>
              </a:rPr>
              <a:t>Conventional</a:t>
            </a:r>
          </a:p>
        </p:txBody>
      </p:sp>
      <p:sp>
        <p:nvSpPr>
          <p:cNvPr id="16394" name="Text Box 12"/>
          <p:cNvSpPr txBox="1">
            <a:spLocks noChangeArrowheads="1"/>
          </p:cNvSpPr>
          <p:nvPr/>
        </p:nvSpPr>
        <p:spPr bwMode="auto">
          <a:xfrm>
            <a:off x="1573387" y="3911600"/>
            <a:ext cx="124425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1400" b="1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Laminated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571500" y="2757491"/>
            <a:ext cx="1992313" cy="1154113"/>
            <a:chOff x="517" y="1481"/>
            <a:chExt cx="1255" cy="663"/>
          </a:xfrm>
        </p:grpSpPr>
        <p:sp>
          <p:nvSpPr>
            <p:cNvPr id="31756" name="Line 14"/>
            <p:cNvSpPr>
              <a:spLocks noChangeShapeType="1"/>
            </p:cNvSpPr>
            <p:nvPr/>
          </p:nvSpPr>
          <p:spPr bwMode="auto">
            <a:xfrm>
              <a:off x="517" y="2144"/>
              <a:ext cx="1255" cy="0"/>
            </a:xfrm>
            <a:prstGeom prst="line">
              <a:avLst/>
            </a:prstGeom>
            <a:noFill/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1757" name="Rectangle 15"/>
            <p:cNvSpPr>
              <a:spLocks noChangeArrowheads="1"/>
            </p:cNvSpPr>
            <p:nvPr/>
          </p:nvSpPr>
          <p:spPr bwMode="auto">
            <a:xfrm>
              <a:off x="635" y="1820"/>
              <a:ext cx="316" cy="324"/>
            </a:xfrm>
            <a:prstGeom prst="rect">
              <a:avLst/>
            </a:prstGeom>
            <a:gradFill rotWithShape="1">
              <a:gsLst>
                <a:gs pos="0">
                  <a:srgbClr val="373737"/>
                </a:gs>
                <a:gs pos="50000">
                  <a:srgbClr val="777777"/>
                </a:gs>
                <a:gs pos="100000">
                  <a:srgbClr val="373737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kumimoji="0" lang="en-US" sz="3200" b="1">
                <a:latin typeface="Verdana" pitchFamily="34" charset="0"/>
              </a:endParaRPr>
            </a:p>
          </p:txBody>
        </p:sp>
        <p:sp>
          <p:nvSpPr>
            <p:cNvPr id="31758" name="Rectangle 16"/>
            <p:cNvSpPr>
              <a:spLocks noChangeArrowheads="1"/>
            </p:cNvSpPr>
            <p:nvPr/>
          </p:nvSpPr>
          <p:spPr bwMode="auto">
            <a:xfrm>
              <a:off x="1282" y="1481"/>
              <a:ext cx="316" cy="663"/>
            </a:xfrm>
            <a:prstGeom prst="rect">
              <a:avLst/>
            </a:prstGeom>
            <a:gradFill rotWithShape="1">
              <a:gsLst>
                <a:gs pos="0">
                  <a:srgbClr val="760000"/>
                </a:gs>
                <a:gs pos="50000">
                  <a:srgbClr val="FF0000"/>
                </a:gs>
                <a:gs pos="100000">
                  <a:srgbClr val="760000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kumimoji="0" lang="en-US" sz="3200" b="1">
                <a:latin typeface="Verdana" pitchFamily="34" charset="0"/>
              </a:endParaRPr>
            </a:p>
          </p:txBody>
        </p:sp>
        <p:sp>
          <p:nvSpPr>
            <p:cNvPr id="739345" name="AutoShape 17"/>
            <p:cNvSpPr>
              <a:spLocks noChangeArrowheads="1"/>
            </p:cNvSpPr>
            <p:nvPr/>
          </p:nvSpPr>
          <p:spPr bwMode="auto">
            <a:xfrm rot="19906161">
              <a:off x="828" y="1576"/>
              <a:ext cx="343" cy="143"/>
            </a:xfrm>
            <a:prstGeom prst="rightArrow">
              <a:avLst>
                <a:gd name="adj1" fmla="val 43750"/>
                <a:gd name="adj2" fmla="val 68316"/>
              </a:avLst>
            </a:prstGeom>
            <a:gradFill rotWithShape="1">
              <a:gsLst>
                <a:gs pos="0">
                  <a:srgbClr val="3333CC">
                    <a:gamma/>
                    <a:tint val="57255"/>
                    <a:invGamma/>
                  </a:srgbClr>
                </a:gs>
                <a:gs pos="100000">
                  <a:srgbClr val="3333CC"/>
                </a:gs>
              </a:gsLst>
              <a:lin ang="18900000" scaled="1"/>
            </a:gradFill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kumimoji="0" lang="en-US" sz="3200" b="1"/>
            </a:p>
          </p:txBody>
        </p:sp>
      </p:grpSp>
      <p:sp>
        <p:nvSpPr>
          <p:cNvPr id="16396" name="Text Box 18"/>
          <p:cNvSpPr txBox="1">
            <a:spLocks noChangeArrowheads="1"/>
          </p:cNvSpPr>
          <p:nvPr/>
        </p:nvSpPr>
        <p:spPr bwMode="auto">
          <a:xfrm>
            <a:off x="489650" y="1928813"/>
            <a:ext cx="2284601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2000" i="1" u="sng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Twice the Power</a:t>
            </a:r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505200" y="2757491"/>
            <a:ext cx="1992313" cy="1154113"/>
            <a:chOff x="517" y="1481"/>
            <a:chExt cx="1255" cy="663"/>
          </a:xfrm>
        </p:grpSpPr>
        <p:sp>
          <p:nvSpPr>
            <p:cNvPr id="31762" name="Line 20"/>
            <p:cNvSpPr>
              <a:spLocks noChangeShapeType="1"/>
            </p:cNvSpPr>
            <p:nvPr/>
          </p:nvSpPr>
          <p:spPr bwMode="auto">
            <a:xfrm>
              <a:off x="517" y="2144"/>
              <a:ext cx="1255" cy="0"/>
            </a:xfrm>
            <a:prstGeom prst="line">
              <a:avLst/>
            </a:prstGeom>
            <a:noFill/>
            <a:ln w="9525">
              <a:solidFill>
                <a:srgbClr val="333333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1763" name="Rectangle 21"/>
            <p:cNvSpPr>
              <a:spLocks noChangeArrowheads="1"/>
            </p:cNvSpPr>
            <p:nvPr/>
          </p:nvSpPr>
          <p:spPr bwMode="auto">
            <a:xfrm>
              <a:off x="635" y="1820"/>
              <a:ext cx="316" cy="324"/>
            </a:xfrm>
            <a:prstGeom prst="rect">
              <a:avLst/>
            </a:prstGeom>
            <a:gradFill rotWithShape="1">
              <a:gsLst>
                <a:gs pos="0">
                  <a:srgbClr val="373737"/>
                </a:gs>
                <a:gs pos="50000">
                  <a:srgbClr val="777777"/>
                </a:gs>
                <a:gs pos="100000">
                  <a:srgbClr val="373737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kumimoji="0" lang="en-US" sz="3200" b="1">
                <a:latin typeface="Verdana" pitchFamily="34" charset="0"/>
              </a:endParaRPr>
            </a:p>
          </p:txBody>
        </p:sp>
        <p:sp>
          <p:nvSpPr>
            <p:cNvPr id="31764" name="Rectangle 22"/>
            <p:cNvSpPr>
              <a:spLocks noChangeArrowheads="1"/>
            </p:cNvSpPr>
            <p:nvPr/>
          </p:nvSpPr>
          <p:spPr bwMode="auto">
            <a:xfrm>
              <a:off x="1282" y="1481"/>
              <a:ext cx="316" cy="663"/>
            </a:xfrm>
            <a:prstGeom prst="rect">
              <a:avLst/>
            </a:prstGeom>
            <a:gradFill rotWithShape="1">
              <a:gsLst>
                <a:gs pos="0">
                  <a:srgbClr val="760000"/>
                </a:gs>
                <a:gs pos="50000">
                  <a:srgbClr val="FF0000"/>
                </a:gs>
                <a:gs pos="100000">
                  <a:srgbClr val="760000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kumimoji="0" lang="en-US" sz="3200" b="1">
                <a:latin typeface="Verdana" pitchFamily="34" charset="0"/>
              </a:endParaRPr>
            </a:p>
          </p:txBody>
        </p:sp>
        <p:sp>
          <p:nvSpPr>
            <p:cNvPr id="739351" name="AutoShape 23"/>
            <p:cNvSpPr>
              <a:spLocks noChangeArrowheads="1"/>
            </p:cNvSpPr>
            <p:nvPr/>
          </p:nvSpPr>
          <p:spPr bwMode="auto">
            <a:xfrm rot="19906161">
              <a:off x="828" y="1576"/>
              <a:ext cx="343" cy="143"/>
            </a:xfrm>
            <a:prstGeom prst="rightArrow">
              <a:avLst>
                <a:gd name="adj1" fmla="val 43750"/>
                <a:gd name="adj2" fmla="val 68316"/>
              </a:avLst>
            </a:prstGeom>
            <a:gradFill rotWithShape="1">
              <a:gsLst>
                <a:gs pos="0">
                  <a:srgbClr val="3333CC">
                    <a:gamma/>
                    <a:tint val="57255"/>
                    <a:invGamma/>
                  </a:srgbClr>
                </a:gs>
                <a:gs pos="100000">
                  <a:srgbClr val="3333CC"/>
                </a:gs>
              </a:gsLst>
              <a:lin ang="18900000" scaled="1"/>
            </a:gradFill>
            <a:ln w="9525" algn="ctr">
              <a:noFill/>
              <a:miter lim="800000"/>
              <a:headEnd/>
              <a:tailEnd/>
            </a:ln>
            <a:effectLst>
              <a:outerShdw dist="35921" dir="2700000" algn="ctr" rotWithShape="0">
                <a:srgbClr val="808080">
                  <a:alpha val="50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>
                <a:defRPr/>
              </a:pPr>
              <a:endParaRPr kumimoji="0" lang="en-US" sz="3200" b="1"/>
            </a:p>
          </p:txBody>
        </p:sp>
      </p:grpSp>
      <p:sp>
        <p:nvSpPr>
          <p:cNvPr id="31766" name="Rectangle 24"/>
          <p:cNvSpPr>
            <a:spLocks noChangeArrowheads="1"/>
          </p:cNvSpPr>
          <p:nvPr/>
        </p:nvSpPr>
        <p:spPr bwMode="auto">
          <a:xfrm>
            <a:off x="7612063" y="3783013"/>
            <a:ext cx="1257300" cy="212725"/>
          </a:xfrm>
          <a:prstGeom prst="rect">
            <a:avLst/>
          </a:prstGeom>
          <a:solidFill>
            <a:srgbClr val="64646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en-US" sz="3200" b="1">
              <a:latin typeface="Verdana" pitchFamily="34" charset="0"/>
            </a:endParaRPr>
          </a:p>
        </p:txBody>
      </p:sp>
      <p:sp>
        <p:nvSpPr>
          <p:cNvPr id="16399" name="Text Box 25"/>
          <p:cNvSpPr txBox="1">
            <a:spLocks noChangeArrowheads="1"/>
          </p:cNvSpPr>
          <p:nvPr/>
        </p:nvSpPr>
        <p:spPr bwMode="auto">
          <a:xfrm>
            <a:off x="6258155" y="1798638"/>
            <a:ext cx="254589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2000" i="1" u="sng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Compact &amp;</a:t>
            </a:r>
          </a:p>
          <a:p>
            <a:pPr algn="ctr"/>
            <a:r>
              <a:rPr kumimoji="0" lang="en-US" altLang="ja-JP" sz="2000" i="1" u="sng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Flexible Packaging</a:t>
            </a:r>
          </a:p>
        </p:txBody>
      </p:sp>
      <p:sp>
        <p:nvSpPr>
          <p:cNvPr id="739354" name="AutoShape 26"/>
          <p:cNvSpPr>
            <a:spLocks noChangeArrowheads="1"/>
          </p:cNvSpPr>
          <p:nvPr/>
        </p:nvSpPr>
        <p:spPr bwMode="auto">
          <a:xfrm rot="19311132">
            <a:off x="6913563" y="2679700"/>
            <a:ext cx="746125" cy="685800"/>
          </a:xfrm>
          <a:custGeom>
            <a:avLst/>
            <a:gdLst>
              <a:gd name="G0" fmla="+- -4236 0 0"/>
              <a:gd name="G1" fmla="+- -7405122 0 0"/>
              <a:gd name="G2" fmla="+- -4236 0 -7405122"/>
              <a:gd name="G3" fmla="+- 10800 0 0"/>
              <a:gd name="G4" fmla="+- 0 0 -4236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092 0 0"/>
              <a:gd name="G9" fmla="+- 0 0 -7405122"/>
              <a:gd name="G10" fmla="+- 7092 0 2700"/>
              <a:gd name="G11" fmla="cos G10 -4236"/>
              <a:gd name="G12" fmla="sin G10 -4236"/>
              <a:gd name="G13" fmla="cos 13500 -4236"/>
              <a:gd name="G14" fmla="sin 13500 -4236"/>
              <a:gd name="G15" fmla="+- G11 10800 0"/>
              <a:gd name="G16" fmla="+- G12 10800 0"/>
              <a:gd name="G17" fmla="+- G13 10800 0"/>
              <a:gd name="G18" fmla="+- G14 10800 0"/>
              <a:gd name="G19" fmla="*/ 7092 1 2"/>
              <a:gd name="G20" fmla="+- G19 5400 0"/>
              <a:gd name="G21" fmla="cos G20 -4236"/>
              <a:gd name="G22" fmla="sin G20 -4236"/>
              <a:gd name="G23" fmla="+- G21 10800 0"/>
              <a:gd name="G24" fmla="+- G12 G23 G22"/>
              <a:gd name="G25" fmla="+- G22 G23 G11"/>
              <a:gd name="G26" fmla="cos 10800 -4236"/>
              <a:gd name="G27" fmla="sin 10800 -4236"/>
              <a:gd name="G28" fmla="cos 7092 -4236"/>
              <a:gd name="G29" fmla="sin 7092 -4236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7405122"/>
              <a:gd name="G36" fmla="sin G34 -7405122"/>
              <a:gd name="G37" fmla="+/ -7405122 -4236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092 G39"/>
              <a:gd name="G43" fmla="sin 7092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6756 w 21600"/>
              <a:gd name="T5" fmla="*/ 1791 h 21600"/>
              <a:gd name="T6" fmla="*/ 7305 w 21600"/>
              <a:gd name="T7" fmla="*/ 2564 h 21600"/>
              <a:gd name="T8" fmla="*/ 14711 w 21600"/>
              <a:gd name="T9" fmla="*/ 4884 h 21600"/>
              <a:gd name="T10" fmla="*/ 24299 w 21600"/>
              <a:gd name="T11" fmla="*/ 10784 h 21600"/>
              <a:gd name="T12" fmla="*/ 19751 w 21600"/>
              <a:gd name="T13" fmla="*/ 15343 h 21600"/>
              <a:gd name="T14" fmla="*/ 15191 w 21600"/>
              <a:gd name="T15" fmla="*/ 10795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7891" y="10791"/>
                </a:moveTo>
                <a:cubicBezTo>
                  <a:pt x="17887" y="6878"/>
                  <a:pt x="14713" y="3708"/>
                  <a:pt x="10800" y="3708"/>
                </a:cubicBezTo>
                <a:cubicBezTo>
                  <a:pt x="9848" y="3707"/>
                  <a:pt x="8905" y="3899"/>
                  <a:pt x="8029" y="4271"/>
                </a:cubicBezTo>
                <a:lnTo>
                  <a:pt x="6581" y="858"/>
                </a:lnTo>
                <a:cubicBezTo>
                  <a:pt x="7915" y="291"/>
                  <a:pt x="9350" y="-1"/>
                  <a:pt x="10800" y="0"/>
                </a:cubicBezTo>
                <a:cubicBezTo>
                  <a:pt x="16759" y="0"/>
                  <a:pt x="21593" y="4827"/>
                  <a:pt x="21599" y="10787"/>
                </a:cubicBezTo>
                <a:lnTo>
                  <a:pt x="24299" y="10784"/>
                </a:lnTo>
                <a:lnTo>
                  <a:pt x="19751" y="15343"/>
                </a:lnTo>
                <a:lnTo>
                  <a:pt x="15191" y="10795"/>
                </a:lnTo>
                <a:lnTo>
                  <a:pt x="17891" y="10791"/>
                </a:lnTo>
                <a:close/>
              </a:path>
            </a:pathLst>
          </a:custGeom>
          <a:gradFill rotWithShape="1">
            <a:gsLst>
              <a:gs pos="0">
                <a:srgbClr val="3333CC">
                  <a:gamma/>
                  <a:tint val="47451"/>
                  <a:invGamma/>
                </a:srgbClr>
              </a:gs>
              <a:gs pos="100000">
                <a:srgbClr val="3333CC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kumimoji="0" lang="en-US" sz="3200" b="1"/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 rot="21316339" flipH="1">
            <a:off x="6246813" y="3094038"/>
            <a:ext cx="1138237" cy="809625"/>
            <a:chOff x="3179" y="1987"/>
            <a:chExt cx="1461" cy="1042"/>
          </a:xfrm>
        </p:grpSpPr>
        <p:pic>
          <p:nvPicPr>
            <p:cNvPr id="31770" name="Picture 28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 rot="461307" flipH="1">
              <a:off x="3179" y="1987"/>
              <a:ext cx="1461" cy="10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31771" name="Freeform 29"/>
            <p:cNvSpPr>
              <a:spLocks/>
            </p:cNvSpPr>
            <p:nvPr/>
          </p:nvSpPr>
          <p:spPr bwMode="auto">
            <a:xfrm flipH="1">
              <a:off x="3282" y="2172"/>
              <a:ext cx="726" cy="396"/>
            </a:xfrm>
            <a:custGeom>
              <a:avLst/>
              <a:gdLst>
                <a:gd name="T0" fmla="*/ 0 w 726"/>
                <a:gd name="T1" fmla="*/ 282 h 396"/>
                <a:gd name="T2" fmla="*/ 612 w 726"/>
                <a:gd name="T3" fmla="*/ 0 h 396"/>
                <a:gd name="T4" fmla="*/ 726 w 726"/>
                <a:gd name="T5" fmla="*/ 66 h 396"/>
                <a:gd name="T6" fmla="*/ 96 w 726"/>
                <a:gd name="T7" fmla="*/ 396 h 396"/>
                <a:gd name="T8" fmla="*/ 0 w 726"/>
                <a:gd name="T9" fmla="*/ 282 h 3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26"/>
                <a:gd name="T16" fmla="*/ 0 h 396"/>
                <a:gd name="T17" fmla="*/ 726 w 726"/>
                <a:gd name="T18" fmla="*/ 396 h 3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26" h="396">
                  <a:moveTo>
                    <a:pt x="0" y="282"/>
                  </a:moveTo>
                  <a:lnTo>
                    <a:pt x="612" y="0"/>
                  </a:lnTo>
                  <a:lnTo>
                    <a:pt x="726" y="66"/>
                  </a:lnTo>
                  <a:lnTo>
                    <a:pt x="96" y="396"/>
                  </a:lnTo>
                  <a:lnTo>
                    <a:pt x="0" y="282"/>
                  </a:lnTo>
                  <a:close/>
                </a:path>
              </a:pathLst>
            </a:custGeom>
            <a:solidFill>
              <a:srgbClr val="4B4B4B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</p:grpSp>
      <p:sp>
        <p:nvSpPr>
          <p:cNvPr id="16402" name="Text Box 30"/>
          <p:cNvSpPr txBox="1">
            <a:spLocks noChangeArrowheads="1"/>
          </p:cNvSpPr>
          <p:nvPr/>
        </p:nvSpPr>
        <p:spPr bwMode="auto">
          <a:xfrm>
            <a:off x="7599537" y="4060825"/>
            <a:ext cx="124425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1400" b="1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Laminated</a:t>
            </a:r>
          </a:p>
        </p:txBody>
      </p:sp>
      <p:sp>
        <p:nvSpPr>
          <p:cNvPr id="16403" name="Text Box 31"/>
          <p:cNvSpPr txBox="1">
            <a:spLocks noChangeArrowheads="1"/>
          </p:cNvSpPr>
          <p:nvPr/>
        </p:nvSpPr>
        <p:spPr bwMode="auto">
          <a:xfrm>
            <a:off x="6243812" y="4060825"/>
            <a:ext cx="124425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1400" b="1">
                <a:solidFill>
                  <a:srgbClr val="292929"/>
                </a:solidFill>
                <a:latin typeface="+mn-lt"/>
                <a:ea typeface="HGP創英角ｺﾞｼｯｸUB" pitchFamily="50" charset="-128"/>
              </a:rPr>
              <a:t>Cylindrical</a:t>
            </a:r>
          </a:p>
        </p:txBody>
      </p:sp>
      <p:pic>
        <p:nvPicPr>
          <p:cNvPr id="31774" name="Picture 3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052763"/>
            <a:ext cx="1260475" cy="838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1775" name="Picture 33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-969236">
            <a:off x="6856413" y="3686175"/>
            <a:ext cx="523875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6" name="Text Box 34"/>
          <p:cNvSpPr txBox="1">
            <a:spLocks noChangeArrowheads="1"/>
          </p:cNvSpPr>
          <p:nvPr/>
        </p:nvSpPr>
        <p:spPr bwMode="auto">
          <a:xfrm>
            <a:off x="4274576" y="2424113"/>
            <a:ext cx="1396537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1400" b="1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140Wh/kg*</a:t>
            </a:r>
          </a:p>
        </p:txBody>
      </p:sp>
      <p:sp>
        <p:nvSpPr>
          <p:cNvPr id="16407" name="Text Box 35"/>
          <p:cNvSpPr txBox="1">
            <a:spLocks noChangeArrowheads="1"/>
          </p:cNvSpPr>
          <p:nvPr/>
        </p:nvSpPr>
        <p:spPr bwMode="auto">
          <a:xfrm>
            <a:off x="1271122" y="2424113"/>
            <a:ext cx="1540807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1400" b="1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&gt; 2.5kW/kg*</a:t>
            </a:r>
          </a:p>
        </p:txBody>
      </p:sp>
      <p:sp>
        <p:nvSpPr>
          <p:cNvPr id="31778" name="Text Box 36"/>
          <p:cNvSpPr txBox="1">
            <a:spLocks noChangeArrowheads="1"/>
          </p:cNvSpPr>
          <p:nvPr/>
        </p:nvSpPr>
        <p:spPr bwMode="auto">
          <a:xfrm>
            <a:off x="7582031" y="2565400"/>
            <a:ext cx="141737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1600" b="1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½ the Size</a:t>
            </a:r>
          </a:p>
        </p:txBody>
      </p:sp>
      <p:sp>
        <p:nvSpPr>
          <p:cNvPr id="16409" name="Text Box 37"/>
          <p:cNvSpPr txBox="1">
            <a:spLocks noChangeArrowheads="1"/>
          </p:cNvSpPr>
          <p:nvPr/>
        </p:nvSpPr>
        <p:spPr bwMode="auto">
          <a:xfrm>
            <a:off x="280988" y="5089525"/>
            <a:ext cx="7659687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kumimoji="0" lang="en-US" altLang="ja-JP" sz="1600" b="1" dirty="0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Stable </a:t>
            </a:r>
            <a:r>
              <a:rPr kumimoji="0" lang="en-US" altLang="ja-JP" sz="1600" b="1" dirty="0" smtClean="0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Spinal </a:t>
            </a:r>
            <a:r>
              <a:rPr kumimoji="0" lang="en-US" altLang="ja-JP" sz="1600" b="1" dirty="0" err="1" smtClean="0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Mn</a:t>
            </a:r>
            <a:r>
              <a:rPr kumimoji="0" lang="en-US" altLang="ja-JP" sz="1600" b="1" dirty="0" smtClean="0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-type crystal structure</a:t>
            </a:r>
            <a:endParaRPr kumimoji="0" lang="en-US" altLang="ja-JP" sz="1600" b="1" dirty="0">
              <a:solidFill>
                <a:srgbClr val="000000"/>
              </a:solidFill>
              <a:latin typeface="+mn-lt"/>
              <a:ea typeface="HGP創英角ｺﾞｼｯｸUB" pitchFamily="50" charset="-128"/>
            </a:endParaRPr>
          </a:p>
        </p:txBody>
      </p:sp>
      <p:sp>
        <p:nvSpPr>
          <p:cNvPr id="16410" name="Text Box 38"/>
          <p:cNvSpPr txBox="1">
            <a:spLocks noChangeArrowheads="1"/>
          </p:cNvSpPr>
          <p:nvPr/>
        </p:nvSpPr>
        <p:spPr bwMode="auto">
          <a:xfrm>
            <a:off x="274638" y="5483225"/>
            <a:ext cx="6605587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kumimoji="0" lang="en-US" altLang="ja-JP" sz="1600" b="1" dirty="0" smtClean="0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Laminate structure provides higher </a:t>
            </a:r>
            <a:r>
              <a:rPr kumimoji="0" lang="en-US" altLang="ja-JP" sz="1600" b="1" dirty="0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cooling </a:t>
            </a:r>
            <a:r>
              <a:rPr kumimoji="0" lang="en-US" altLang="ja-JP" sz="1600" b="1" dirty="0" smtClean="0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efficiency</a:t>
            </a:r>
            <a:endParaRPr kumimoji="0" lang="en-US" altLang="ja-JP" sz="1600" b="1" dirty="0">
              <a:solidFill>
                <a:srgbClr val="000000"/>
              </a:solidFill>
              <a:latin typeface="+mn-lt"/>
              <a:ea typeface="HGP創英角ｺﾞｼｯｸUB" pitchFamily="50" charset="-128"/>
            </a:endParaRPr>
          </a:p>
        </p:txBody>
      </p:sp>
      <p:sp>
        <p:nvSpPr>
          <p:cNvPr id="16411" name="Text Box 39"/>
          <p:cNvSpPr txBox="1">
            <a:spLocks noChangeArrowheads="1"/>
          </p:cNvSpPr>
          <p:nvPr/>
        </p:nvSpPr>
        <p:spPr bwMode="auto">
          <a:xfrm>
            <a:off x="292100" y="5918200"/>
            <a:ext cx="6064250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kumimoji="0" lang="en-US" altLang="ja-JP" sz="1600" b="1" dirty="0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Stable performance </a:t>
            </a:r>
            <a:r>
              <a:rPr kumimoji="0" lang="en-US" altLang="ja-JP" sz="1600" b="1" dirty="0" smtClean="0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through cell </a:t>
            </a:r>
            <a:r>
              <a:rPr kumimoji="0" lang="en-US" altLang="ja-JP" sz="1600" b="1" dirty="0">
                <a:solidFill>
                  <a:srgbClr val="000000"/>
                </a:solidFill>
                <a:latin typeface="+mn-lt"/>
                <a:ea typeface="HGP創英角ｺﾞｼｯｸUB" pitchFamily="50" charset="-128"/>
              </a:rPr>
              <a:t>control</a:t>
            </a:r>
          </a:p>
        </p:txBody>
      </p: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6970713" y="4921250"/>
            <a:ext cx="693737" cy="561975"/>
            <a:chOff x="383" y="3323"/>
            <a:chExt cx="438" cy="354"/>
          </a:xfrm>
        </p:grpSpPr>
        <p:pic>
          <p:nvPicPr>
            <p:cNvPr id="31783" name="Picture 41" descr="マンガン系正極の結晶構造図"/>
            <p:cNvPicPr>
              <a:picLocks noChangeAspect="1" noChangeArrowheads="1"/>
            </p:cNvPicPr>
            <p:nvPr/>
          </p:nvPicPr>
          <p:blipFill>
            <a:blip r:embed="rId7" cstate="screen"/>
            <a:srcRect l="24086" r="24086" b="50160"/>
            <a:stretch>
              <a:fillRect/>
            </a:stretch>
          </p:blipFill>
          <p:spPr bwMode="auto">
            <a:xfrm>
              <a:off x="383" y="3323"/>
              <a:ext cx="438" cy="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84" name="Rectangle 42"/>
            <p:cNvSpPr>
              <a:spLocks noChangeArrowheads="1"/>
            </p:cNvSpPr>
            <p:nvPr/>
          </p:nvSpPr>
          <p:spPr bwMode="auto">
            <a:xfrm>
              <a:off x="403" y="3565"/>
              <a:ext cx="43" cy="112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kumimoji="0" lang="en-US" sz="3200" b="1">
                <a:latin typeface="Verdana" pitchFamily="34" charset="0"/>
              </a:endParaRPr>
            </a:p>
          </p:txBody>
        </p:sp>
        <p:sp>
          <p:nvSpPr>
            <p:cNvPr id="31785" name="Rectangle 43"/>
            <p:cNvSpPr>
              <a:spLocks noChangeArrowheads="1"/>
            </p:cNvSpPr>
            <p:nvPr/>
          </p:nvSpPr>
          <p:spPr bwMode="auto">
            <a:xfrm>
              <a:off x="761" y="3618"/>
              <a:ext cx="48" cy="58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kumimoji="0" lang="en-US" sz="3200" b="1">
                <a:latin typeface="Verdana" pitchFamily="34" charset="0"/>
              </a:endParaRPr>
            </a:p>
          </p:txBody>
        </p:sp>
      </p:grpSp>
      <p:grpSp>
        <p:nvGrpSpPr>
          <p:cNvPr id="6" name="Group 44"/>
          <p:cNvGrpSpPr>
            <a:grpSpLocks/>
          </p:cNvGrpSpPr>
          <p:nvPr/>
        </p:nvGrpSpPr>
        <p:grpSpPr bwMode="auto">
          <a:xfrm>
            <a:off x="8085138" y="4894263"/>
            <a:ext cx="671512" cy="565150"/>
            <a:chOff x="1879" y="2840"/>
            <a:chExt cx="964" cy="805"/>
          </a:xfrm>
        </p:grpSpPr>
        <p:pic>
          <p:nvPicPr>
            <p:cNvPr id="31787" name="Picture 45" descr="マンガン系正極の結晶構造図"/>
            <p:cNvPicPr>
              <a:picLocks noChangeAspect="1" noChangeArrowheads="1"/>
            </p:cNvPicPr>
            <p:nvPr/>
          </p:nvPicPr>
          <p:blipFill>
            <a:blip r:embed="rId7" cstate="screen"/>
            <a:srcRect l="24086" t="49136" r="24086"/>
            <a:stretch>
              <a:fillRect/>
            </a:stretch>
          </p:blipFill>
          <p:spPr bwMode="auto">
            <a:xfrm>
              <a:off x="1879" y="2850"/>
              <a:ext cx="964" cy="7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88" name="Rectangle 46"/>
            <p:cNvSpPr>
              <a:spLocks noChangeArrowheads="1"/>
            </p:cNvSpPr>
            <p:nvPr/>
          </p:nvSpPr>
          <p:spPr bwMode="auto">
            <a:xfrm>
              <a:off x="1900" y="2840"/>
              <a:ext cx="104" cy="156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kumimoji="0" lang="en-US" sz="3200" b="1">
                <a:latin typeface="Verdana" pitchFamily="34" charset="0"/>
              </a:endParaRPr>
            </a:p>
          </p:txBody>
        </p:sp>
        <p:sp>
          <p:nvSpPr>
            <p:cNvPr id="31789" name="Rectangle 47"/>
            <p:cNvSpPr>
              <a:spLocks noChangeArrowheads="1"/>
            </p:cNvSpPr>
            <p:nvPr/>
          </p:nvSpPr>
          <p:spPr bwMode="auto">
            <a:xfrm>
              <a:off x="2708" y="2848"/>
              <a:ext cx="104" cy="256"/>
            </a:xfrm>
            <a:prstGeom prst="rect">
              <a:avLst/>
            </a:prstGeom>
            <a:solidFill>
              <a:srgbClr val="FFFFFF"/>
            </a:solidFill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kumimoji="0" lang="en-US" sz="3200" b="1">
                <a:latin typeface="Verdana" pitchFamily="34" charset="0"/>
              </a:endParaRPr>
            </a:p>
          </p:txBody>
        </p:sp>
      </p:grpSp>
      <p:grpSp>
        <p:nvGrpSpPr>
          <p:cNvPr id="7" name="Group 48"/>
          <p:cNvGrpSpPr>
            <a:grpSpLocks/>
          </p:cNvGrpSpPr>
          <p:nvPr/>
        </p:nvGrpSpPr>
        <p:grpSpPr bwMode="auto">
          <a:xfrm>
            <a:off x="7426327" y="4873629"/>
            <a:ext cx="900112" cy="658813"/>
            <a:chOff x="4981" y="2934"/>
            <a:chExt cx="567" cy="415"/>
          </a:xfrm>
        </p:grpSpPr>
        <p:grpSp>
          <p:nvGrpSpPr>
            <p:cNvPr id="8" name="Group 49"/>
            <p:cNvGrpSpPr>
              <a:grpSpLocks/>
            </p:cNvGrpSpPr>
            <p:nvPr/>
          </p:nvGrpSpPr>
          <p:grpSpPr bwMode="auto">
            <a:xfrm>
              <a:off x="5155" y="3084"/>
              <a:ext cx="218" cy="108"/>
              <a:chOff x="5088" y="3084"/>
              <a:chExt cx="352" cy="108"/>
            </a:xfrm>
          </p:grpSpPr>
          <p:sp>
            <p:nvSpPr>
              <p:cNvPr id="739378" name="Line 50"/>
              <p:cNvSpPr>
                <a:spLocks noChangeShapeType="1"/>
              </p:cNvSpPr>
              <p:nvPr/>
            </p:nvSpPr>
            <p:spPr bwMode="auto">
              <a:xfrm>
                <a:off x="5112" y="3084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4D4D4D"/>
                </a:solidFill>
                <a:round/>
                <a:headEnd/>
                <a:tailEnd type="triangle" w="med" len="med"/>
              </a:ln>
              <a:effectLst>
                <a:outerShdw dist="35921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kumimoji="0" lang="en-US" sz="3200" b="1"/>
              </a:p>
            </p:txBody>
          </p:sp>
          <p:sp>
            <p:nvSpPr>
              <p:cNvPr id="739379" name="Line 51"/>
              <p:cNvSpPr>
                <a:spLocks noChangeShapeType="1"/>
              </p:cNvSpPr>
              <p:nvPr/>
            </p:nvSpPr>
            <p:spPr bwMode="auto">
              <a:xfrm flipH="1">
                <a:off x="5088" y="3192"/>
                <a:ext cx="328" cy="0"/>
              </a:xfrm>
              <a:prstGeom prst="line">
                <a:avLst/>
              </a:prstGeom>
              <a:noFill/>
              <a:ln w="28575">
                <a:solidFill>
                  <a:srgbClr val="4D4D4D"/>
                </a:solidFill>
                <a:round/>
                <a:headEnd/>
                <a:tailEnd type="triangle" w="med" len="med"/>
              </a:ln>
              <a:effectLst>
                <a:outerShdw dist="35921" dir="27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kumimoji="0" lang="en-US" sz="3200" b="1"/>
              </a:p>
            </p:txBody>
          </p:sp>
        </p:grpSp>
        <p:sp>
          <p:nvSpPr>
            <p:cNvPr id="31794" name="Text Box 52"/>
            <p:cNvSpPr txBox="1">
              <a:spLocks noChangeArrowheads="1"/>
            </p:cNvSpPr>
            <p:nvPr/>
          </p:nvSpPr>
          <p:spPr bwMode="auto">
            <a:xfrm>
              <a:off x="5042" y="2934"/>
              <a:ext cx="436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000" b="1" i="1" dirty="0">
                  <a:solidFill>
                    <a:srgbClr val="292929"/>
                  </a:solidFill>
                  <a:latin typeface="+mn-lt"/>
                  <a:ea typeface="HGP創英角ｺﾞｼｯｸUB" pitchFamily="50" charset="-128"/>
                </a:rPr>
                <a:t>Charge</a:t>
              </a:r>
            </a:p>
          </p:txBody>
        </p:sp>
        <p:sp>
          <p:nvSpPr>
            <p:cNvPr id="31795" name="Text Box 53"/>
            <p:cNvSpPr txBox="1">
              <a:spLocks noChangeArrowheads="1"/>
            </p:cNvSpPr>
            <p:nvPr/>
          </p:nvSpPr>
          <p:spPr bwMode="auto">
            <a:xfrm>
              <a:off x="4981" y="3194"/>
              <a:ext cx="567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000" b="1" i="1" dirty="0">
                  <a:solidFill>
                    <a:srgbClr val="292929"/>
                  </a:solidFill>
                  <a:latin typeface="+mn-lt"/>
                  <a:ea typeface="HGP創英角ｺﾞｼｯｸUB" pitchFamily="50" charset="-128"/>
                </a:rPr>
                <a:t>Discharge</a:t>
              </a:r>
            </a:p>
          </p:txBody>
        </p:sp>
      </p:grpSp>
      <p:grpSp>
        <p:nvGrpSpPr>
          <p:cNvPr id="9" name="Group 54"/>
          <p:cNvGrpSpPr>
            <a:grpSpLocks/>
          </p:cNvGrpSpPr>
          <p:nvPr/>
        </p:nvGrpSpPr>
        <p:grpSpPr bwMode="auto">
          <a:xfrm>
            <a:off x="7651750" y="5634038"/>
            <a:ext cx="1136650" cy="561975"/>
            <a:chOff x="5129" y="3525"/>
            <a:chExt cx="716" cy="354"/>
          </a:xfrm>
        </p:grpSpPr>
        <p:sp>
          <p:nvSpPr>
            <p:cNvPr id="31797" name="Rectangle 55"/>
            <p:cNvSpPr>
              <a:spLocks noChangeArrowheads="1"/>
            </p:cNvSpPr>
            <p:nvPr/>
          </p:nvSpPr>
          <p:spPr bwMode="auto">
            <a:xfrm>
              <a:off x="5129" y="3525"/>
              <a:ext cx="716" cy="35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kumimoji="0" lang="en-US" sz="3200" b="1">
                <a:latin typeface="Verdana" pitchFamily="34" charset="0"/>
              </a:endParaRPr>
            </a:p>
          </p:txBody>
        </p:sp>
        <p:pic>
          <p:nvPicPr>
            <p:cNvPr id="31798" name="Picture 56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5169" y="3551"/>
              <a:ext cx="525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99" name="Picture 57"/>
            <p:cNvPicPr>
              <a:picLocks noChangeAspect="1" noChangeArrowheads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5705" y="3611"/>
              <a:ext cx="13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58"/>
          <p:cNvGrpSpPr>
            <a:grpSpLocks/>
          </p:cNvGrpSpPr>
          <p:nvPr/>
        </p:nvGrpSpPr>
        <p:grpSpPr bwMode="auto">
          <a:xfrm>
            <a:off x="8110538" y="3651250"/>
            <a:ext cx="723900" cy="311150"/>
            <a:chOff x="1052" y="1520"/>
            <a:chExt cx="4117" cy="1776"/>
          </a:xfrm>
        </p:grpSpPr>
        <p:sp>
          <p:nvSpPr>
            <p:cNvPr id="31801" name="Freeform 59"/>
            <p:cNvSpPr>
              <a:spLocks/>
            </p:cNvSpPr>
            <p:nvPr/>
          </p:nvSpPr>
          <p:spPr bwMode="auto">
            <a:xfrm>
              <a:off x="1384" y="1640"/>
              <a:ext cx="3440" cy="1568"/>
            </a:xfrm>
            <a:custGeom>
              <a:avLst/>
              <a:gdLst>
                <a:gd name="T0" fmla="*/ 0 w 3440"/>
                <a:gd name="T1" fmla="*/ 704 h 1568"/>
                <a:gd name="T2" fmla="*/ 2592 w 3440"/>
                <a:gd name="T3" fmla="*/ 0 h 1568"/>
                <a:gd name="T4" fmla="*/ 3440 w 3440"/>
                <a:gd name="T5" fmla="*/ 680 h 1568"/>
                <a:gd name="T6" fmla="*/ 720 w 3440"/>
                <a:gd name="T7" fmla="*/ 1568 h 1568"/>
                <a:gd name="T8" fmla="*/ 0 w 3440"/>
                <a:gd name="T9" fmla="*/ 704 h 15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40"/>
                <a:gd name="T16" fmla="*/ 0 h 1568"/>
                <a:gd name="T17" fmla="*/ 3440 w 3440"/>
                <a:gd name="T18" fmla="*/ 1568 h 15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40" h="1568">
                  <a:moveTo>
                    <a:pt x="0" y="704"/>
                  </a:moveTo>
                  <a:lnTo>
                    <a:pt x="2592" y="0"/>
                  </a:lnTo>
                  <a:lnTo>
                    <a:pt x="3440" y="680"/>
                  </a:lnTo>
                  <a:lnTo>
                    <a:pt x="720" y="1568"/>
                  </a:lnTo>
                  <a:lnTo>
                    <a:pt x="0" y="70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pic>
          <p:nvPicPr>
            <p:cNvPr id="31802" name="Picture 60"/>
            <p:cNvPicPr>
              <a:picLocks noChangeAspect="1" noChangeArrowheads="1"/>
            </p:cNvPicPr>
            <p:nvPr/>
          </p:nvPicPr>
          <p:blipFill>
            <a:blip r:embed="rId10" cstate="screen"/>
            <a:srcRect/>
            <a:stretch>
              <a:fillRect/>
            </a:stretch>
          </p:blipFill>
          <p:spPr bwMode="auto">
            <a:xfrm>
              <a:off x="1052" y="1520"/>
              <a:ext cx="4117" cy="17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grpSp>
        <p:nvGrpSpPr>
          <p:cNvPr id="11" name="Group 61"/>
          <p:cNvGrpSpPr>
            <a:grpSpLocks/>
          </p:cNvGrpSpPr>
          <p:nvPr/>
        </p:nvGrpSpPr>
        <p:grpSpPr bwMode="auto">
          <a:xfrm>
            <a:off x="6611938" y="5734050"/>
            <a:ext cx="936625" cy="401638"/>
            <a:chOff x="1052" y="1520"/>
            <a:chExt cx="4117" cy="1776"/>
          </a:xfrm>
        </p:grpSpPr>
        <p:sp>
          <p:nvSpPr>
            <p:cNvPr id="31804" name="Freeform 62"/>
            <p:cNvSpPr>
              <a:spLocks/>
            </p:cNvSpPr>
            <p:nvPr/>
          </p:nvSpPr>
          <p:spPr bwMode="auto">
            <a:xfrm>
              <a:off x="1384" y="1640"/>
              <a:ext cx="3440" cy="1568"/>
            </a:xfrm>
            <a:custGeom>
              <a:avLst/>
              <a:gdLst>
                <a:gd name="T0" fmla="*/ 0 w 3440"/>
                <a:gd name="T1" fmla="*/ 704 h 1568"/>
                <a:gd name="T2" fmla="*/ 2592 w 3440"/>
                <a:gd name="T3" fmla="*/ 0 h 1568"/>
                <a:gd name="T4" fmla="*/ 3440 w 3440"/>
                <a:gd name="T5" fmla="*/ 680 h 1568"/>
                <a:gd name="T6" fmla="*/ 720 w 3440"/>
                <a:gd name="T7" fmla="*/ 1568 h 1568"/>
                <a:gd name="T8" fmla="*/ 0 w 3440"/>
                <a:gd name="T9" fmla="*/ 704 h 15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40"/>
                <a:gd name="T16" fmla="*/ 0 h 1568"/>
                <a:gd name="T17" fmla="*/ 3440 w 3440"/>
                <a:gd name="T18" fmla="*/ 1568 h 15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40" h="1568">
                  <a:moveTo>
                    <a:pt x="0" y="704"/>
                  </a:moveTo>
                  <a:lnTo>
                    <a:pt x="2592" y="0"/>
                  </a:lnTo>
                  <a:lnTo>
                    <a:pt x="3440" y="680"/>
                  </a:lnTo>
                  <a:lnTo>
                    <a:pt x="720" y="1568"/>
                  </a:lnTo>
                  <a:lnTo>
                    <a:pt x="0" y="704"/>
                  </a:lnTo>
                  <a:close/>
                </a:path>
              </a:pathLst>
            </a:custGeom>
            <a:solidFill>
              <a:srgbClr val="FFFFFF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pic>
          <p:nvPicPr>
            <p:cNvPr id="31805" name="Picture 63"/>
            <p:cNvPicPr>
              <a:picLocks noChangeAspect="1" noChangeArrowheads="1"/>
            </p:cNvPicPr>
            <p:nvPr/>
          </p:nvPicPr>
          <p:blipFill>
            <a:blip r:embed="rId11" cstate="screen"/>
            <a:srcRect/>
            <a:stretch>
              <a:fillRect/>
            </a:stretch>
          </p:blipFill>
          <p:spPr bwMode="auto">
            <a:xfrm>
              <a:off x="1052" y="1520"/>
              <a:ext cx="4117" cy="17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16418" name="Text Box 64"/>
          <p:cNvSpPr txBox="1">
            <a:spLocks noChangeArrowheads="1"/>
          </p:cNvSpPr>
          <p:nvPr/>
        </p:nvSpPr>
        <p:spPr bwMode="auto">
          <a:xfrm>
            <a:off x="3159624" y="3906838"/>
            <a:ext cx="150554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1400" b="1">
                <a:solidFill>
                  <a:srgbClr val="292929"/>
                </a:solidFill>
                <a:latin typeface="+mn-lt"/>
                <a:ea typeface="HGP創英角ｺﾞｼｯｸUB" pitchFamily="50" charset="-128"/>
              </a:rPr>
              <a:t>Conventional</a:t>
            </a:r>
          </a:p>
        </p:txBody>
      </p:sp>
      <p:sp>
        <p:nvSpPr>
          <p:cNvPr id="16419" name="Text Box 65"/>
          <p:cNvSpPr txBox="1">
            <a:spLocks noChangeArrowheads="1"/>
          </p:cNvSpPr>
          <p:nvPr/>
        </p:nvSpPr>
        <p:spPr bwMode="auto">
          <a:xfrm>
            <a:off x="4545187" y="3906838"/>
            <a:ext cx="124425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1400" b="1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Laminated</a:t>
            </a:r>
          </a:p>
        </p:txBody>
      </p:sp>
      <p:sp>
        <p:nvSpPr>
          <p:cNvPr id="31808" name="Text Box 66"/>
          <p:cNvSpPr txBox="1">
            <a:spLocks noChangeArrowheads="1"/>
          </p:cNvSpPr>
          <p:nvPr/>
        </p:nvSpPr>
        <p:spPr bwMode="auto">
          <a:xfrm>
            <a:off x="1156223" y="4225925"/>
            <a:ext cx="1718740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kumimoji="0" lang="en-US" altLang="ja-JP" sz="1000" b="1">
                <a:solidFill>
                  <a:srgbClr val="292929"/>
                </a:solidFill>
                <a:latin typeface="+mn-lt"/>
                <a:ea typeface="HGP創英角ｺﾞｼｯｸUB" pitchFamily="50" charset="-128"/>
              </a:rPr>
              <a:t>* after durability test</a:t>
            </a:r>
          </a:p>
        </p:txBody>
      </p:sp>
      <p:sp>
        <p:nvSpPr>
          <p:cNvPr id="31809" name="Text Box 67"/>
          <p:cNvSpPr txBox="1">
            <a:spLocks noChangeArrowheads="1"/>
          </p:cNvSpPr>
          <p:nvPr/>
        </p:nvSpPr>
        <p:spPr bwMode="auto">
          <a:xfrm>
            <a:off x="4267723" y="4225925"/>
            <a:ext cx="1718740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kumimoji="0" lang="en-US" altLang="ja-JP" sz="1000" b="1">
                <a:solidFill>
                  <a:srgbClr val="292929"/>
                </a:solidFill>
                <a:latin typeface="+mn-lt"/>
                <a:ea typeface="HGP創英角ｺﾞｼｯｸUB" pitchFamily="50" charset="-128"/>
              </a:rPr>
              <a:t>* after durability test</a:t>
            </a:r>
          </a:p>
        </p:txBody>
      </p:sp>
      <p:sp>
        <p:nvSpPr>
          <p:cNvPr id="16423" name="Text Box 81"/>
          <p:cNvSpPr txBox="1">
            <a:spLocks noChangeArrowheads="1"/>
          </p:cNvSpPr>
          <p:nvPr/>
        </p:nvSpPr>
        <p:spPr bwMode="auto">
          <a:xfrm>
            <a:off x="177800" y="1200150"/>
            <a:ext cx="889158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CC0000"/>
              </a:buClr>
              <a:buFont typeface="Wingdings" pitchFamily="2" charset="2"/>
              <a:buChar char="n"/>
            </a:pP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 Satisfies automotive-level performance with high reliability.</a:t>
            </a:r>
          </a:p>
        </p:txBody>
      </p:sp>
      <p:sp>
        <p:nvSpPr>
          <p:cNvPr id="68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Laminated Li-Ion Battery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637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6" name="Text Box 30"/>
          <p:cNvSpPr txBox="1">
            <a:spLocks noChangeArrowheads="1"/>
          </p:cNvSpPr>
          <p:nvPr/>
        </p:nvSpPr>
        <p:spPr bwMode="auto">
          <a:xfrm>
            <a:off x="136525" y="1003300"/>
            <a:ext cx="9007475" cy="1435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Clr>
                <a:srgbClr val="CC0000"/>
              </a:buClr>
              <a:buFont typeface="Wingdings" pitchFamily="2" charset="2"/>
              <a:buChar char="n"/>
            </a:pP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How are thermal issues during extreme conditions addressed in the design of the cells and battery packs?</a:t>
            </a:r>
          </a:p>
          <a:p>
            <a:pPr marL="628650" lvl="1" indent="-228600">
              <a:buClr>
                <a:schemeClr val="bg2"/>
              </a:buClr>
              <a:buFont typeface="Verdana" pitchFamily="34" charset="0"/>
              <a:buChar char="–"/>
            </a:pPr>
            <a:r>
              <a:rPr kumimoji="0" lang="en-US" altLang="ja-JP" sz="1600" dirty="0">
                <a:latin typeface="+mn-lt"/>
                <a:ea typeface="HGP創英角ｺﾞｼｯｸUB" pitchFamily="50" charset="-128"/>
              </a:rPr>
              <a:t>Currently using </a:t>
            </a:r>
            <a:r>
              <a:rPr kumimoji="0" lang="en-US" altLang="ja-JP" sz="1600" dirty="0" err="1">
                <a:latin typeface="+mn-lt"/>
                <a:ea typeface="HGP創英角ｺﾞｼｯｸUB" pitchFamily="50" charset="-128"/>
              </a:rPr>
              <a:t>Mn</a:t>
            </a:r>
            <a:r>
              <a:rPr kumimoji="0" lang="en-US" altLang="ja-JP" sz="1600" dirty="0">
                <a:latin typeface="+mn-lt"/>
                <a:ea typeface="HGP創英角ｺﾞｼｯｸUB" pitchFamily="50" charset="-128"/>
              </a:rPr>
              <a:t> type Li-ion battery</a:t>
            </a:r>
          </a:p>
          <a:p>
            <a:pPr marL="628650" lvl="1" indent="-228600">
              <a:buClr>
                <a:schemeClr val="bg2"/>
              </a:buClr>
              <a:buFont typeface="Verdana" pitchFamily="34" charset="0"/>
              <a:buChar char="–"/>
            </a:pPr>
            <a:r>
              <a:rPr kumimoji="0" lang="en-US" altLang="ja-JP" sz="1600" dirty="0">
                <a:latin typeface="+mn-lt"/>
                <a:ea typeface="HGP創英角ｺﾞｼｯｸUB" pitchFamily="50" charset="-128"/>
              </a:rPr>
              <a:t>By using stable crystal </a:t>
            </a:r>
            <a:r>
              <a:rPr kumimoji="0" lang="en-US" altLang="ja-JP" sz="1600" dirty="0" smtClean="0">
                <a:latin typeface="+mn-lt"/>
                <a:ea typeface="HGP創英角ｺﾞｼｯｸUB" pitchFamily="50" charset="-128"/>
              </a:rPr>
              <a:t>structure (</a:t>
            </a:r>
            <a:r>
              <a:rPr kumimoji="0" lang="en-US" altLang="ja-JP" sz="1600" dirty="0" err="1" smtClean="0">
                <a:latin typeface="+mn-lt"/>
                <a:ea typeface="HGP創英角ｺﾞｼｯｸUB" pitchFamily="50" charset="-128"/>
              </a:rPr>
              <a:t>spinel</a:t>
            </a:r>
            <a:r>
              <a:rPr kumimoji="0" lang="en-US" altLang="ja-JP" sz="1600" dirty="0" smtClean="0">
                <a:latin typeface="+mn-lt"/>
                <a:ea typeface="HGP創英角ｺﾞｼｯｸUB" pitchFamily="50" charset="-128"/>
              </a:rPr>
              <a:t> </a:t>
            </a:r>
            <a:r>
              <a:rPr kumimoji="0" lang="en-US" altLang="ja-JP" sz="1600" dirty="0" err="1">
                <a:latin typeface="+mn-lt"/>
                <a:ea typeface="HGP創英角ｺﾞｼｯｸUB" pitchFamily="50" charset="-128"/>
              </a:rPr>
              <a:t>Mn</a:t>
            </a:r>
            <a:r>
              <a:rPr kumimoji="0" lang="en-US" altLang="ja-JP" sz="1600" dirty="0">
                <a:latin typeface="+mn-lt"/>
                <a:ea typeface="HGP創英角ｺﾞｼｯｸUB" pitchFamily="50" charset="-128"/>
              </a:rPr>
              <a:t>-type as electrode </a:t>
            </a:r>
            <a:r>
              <a:rPr kumimoji="0" lang="en-US" altLang="ja-JP" sz="1600" dirty="0" smtClean="0">
                <a:latin typeface="+mn-lt"/>
                <a:ea typeface="HGP創英角ｺﾞｼｯｸUB" pitchFamily="50" charset="-128"/>
              </a:rPr>
              <a:t>material) the </a:t>
            </a:r>
            <a:r>
              <a:rPr kumimoji="0" lang="en-US" altLang="ja-JP" sz="1600" dirty="0">
                <a:latin typeface="+mn-lt"/>
                <a:ea typeface="HGP創英角ｺﾞｼｯｸUB" pitchFamily="50" charset="-128"/>
              </a:rPr>
              <a:t>battery can hold stability even under high heat</a:t>
            </a:r>
          </a:p>
        </p:txBody>
      </p:sp>
      <p:pic>
        <p:nvPicPr>
          <p:cNvPr id="33795" name="Picture 4" descr="Thermal stability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572000"/>
            <a:ext cx="2045787" cy="1951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3" descr="co"/>
          <p:cNvPicPr>
            <a:picLocks noChangeAspect="1" noChangeArrowheads="1"/>
          </p:cNvPicPr>
          <p:nvPr/>
        </p:nvPicPr>
        <p:blipFill>
          <a:blip r:embed="rId4" cstate="screen"/>
          <a:srcRect l="24008" r="24008"/>
          <a:stretch>
            <a:fillRect/>
          </a:stretch>
        </p:blipFill>
        <p:spPr bwMode="auto">
          <a:xfrm>
            <a:off x="6206005" y="3160788"/>
            <a:ext cx="1422501" cy="2486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4" descr="mn"/>
          <p:cNvPicPr>
            <a:picLocks noChangeAspect="1" noChangeArrowheads="1"/>
          </p:cNvPicPr>
          <p:nvPr/>
        </p:nvPicPr>
        <p:blipFill>
          <a:blip r:embed="rId5" cstate="screen"/>
          <a:srcRect l="23151" r="24437"/>
          <a:stretch>
            <a:fillRect/>
          </a:stretch>
        </p:blipFill>
        <p:spPr bwMode="auto">
          <a:xfrm>
            <a:off x="1444753" y="3175077"/>
            <a:ext cx="1433615" cy="2486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8549" name="Rectangle 5"/>
          <p:cNvSpPr>
            <a:spLocks noChangeArrowheads="1"/>
          </p:cNvSpPr>
          <p:nvPr/>
        </p:nvSpPr>
        <p:spPr bwMode="auto">
          <a:xfrm>
            <a:off x="457200" y="2630488"/>
            <a:ext cx="3505200" cy="449262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C0C0C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buClr>
                <a:srgbClr val="CC0000"/>
              </a:buClr>
              <a:buFont typeface="Wingdings" pitchFamily="2" charset="2"/>
              <a:buNone/>
            </a:pPr>
            <a:endParaRPr kumimoji="0" lang="en-US" sz="2000" b="1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33799" name="Text Box 6"/>
          <p:cNvSpPr txBox="1">
            <a:spLocks noChangeArrowheads="1"/>
          </p:cNvSpPr>
          <p:nvPr/>
        </p:nvSpPr>
        <p:spPr bwMode="auto">
          <a:xfrm>
            <a:off x="435202" y="2674938"/>
            <a:ext cx="353173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b="1" dirty="0">
                <a:latin typeface="+mn-lt"/>
                <a:ea typeface="HGP創英角ｺﾞｼｯｸUB" pitchFamily="50" charset="-128"/>
              </a:rPr>
              <a:t>Manganese Oxide Lithium</a:t>
            </a:r>
          </a:p>
        </p:txBody>
      </p:sp>
      <p:sp>
        <p:nvSpPr>
          <p:cNvPr id="1388551" name="AutoShape 7"/>
          <p:cNvSpPr>
            <a:spLocks noChangeArrowheads="1"/>
          </p:cNvSpPr>
          <p:nvPr/>
        </p:nvSpPr>
        <p:spPr bwMode="auto">
          <a:xfrm>
            <a:off x="4170363" y="3657600"/>
            <a:ext cx="782637" cy="777875"/>
          </a:xfrm>
          <a:prstGeom prst="leftRightArrow">
            <a:avLst>
              <a:gd name="adj1" fmla="val 50000"/>
              <a:gd name="adj2" fmla="val 21796"/>
            </a:avLst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chemeClr val="bg2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buClr>
                <a:srgbClr val="CC0000"/>
              </a:buClr>
              <a:buFont typeface="Wingdings" pitchFamily="2" charset="2"/>
              <a:buNone/>
            </a:pPr>
            <a:endParaRPr kumimoji="0" lang="en-US" sz="2000" b="1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33801" name="Text Box 8"/>
          <p:cNvSpPr txBox="1">
            <a:spLocks noChangeArrowheads="1"/>
          </p:cNvSpPr>
          <p:nvPr/>
        </p:nvSpPr>
        <p:spPr bwMode="auto">
          <a:xfrm>
            <a:off x="-37328" y="3363913"/>
            <a:ext cx="112082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1400" b="1">
                <a:latin typeface="+mn-lt"/>
                <a:ea typeface="HGP創英角ｺﾞｼｯｸUB" pitchFamily="50" charset="-128"/>
              </a:rPr>
              <a:t>Mn Oxide</a:t>
            </a:r>
          </a:p>
        </p:txBody>
      </p:sp>
      <p:sp>
        <p:nvSpPr>
          <p:cNvPr id="33802" name="Line 9"/>
          <p:cNvSpPr>
            <a:spLocks noChangeShapeType="1"/>
          </p:cNvSpPr>
          <p:nvPr/>
        </p:nvSpPr>
        <p:spPr bwMode="auto">
          <a:xfrm flipV="1">
            <a:off x="1095479" y="3749833"/>
            <a:ext cx="519150" cy="201642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Text Box 10"/>
          <p:cNvSpPr txBox="1">
            <a:spLocks noChangeArrowheads="1"/>
          </p:cNvSpPr>
          <p:nvPr/>
        </p:nvSpPr>
        <p:spPr bwMode="auto">
          <a:xfrm>
            <a:off x="370644" y="3797300"/>
            <a:ext cx="7954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1400" b="1">
                <a:latin typeface="+mn-lt"/>
                <a:ea typeface="HGP創英角ｺﾞｼｯｸUB" pitchFamily="50" charset="-128"/>
              </a:rPr>
              <a:t>Li-Ion</a:t>
            </a:r>
          </a:p>
        </p:txBody>
      </p:sp>
      <p:sp>
        <p:nvSpPr>
          <p:cNvPr id="33804" name="Text Box 11"/>
          <p:cNvSpPr txBox="1">
            <a:spLocks noChangeArrowheads="1"/>
          </p:cNvSpPr>
          <p:nvPr/>
        </p:nvSpPr>
        <p:spPr bwMode="auto">
          <a:xfrm>
            <a:off x="7843838" y="3216276"/>
            <a:ext cx="137409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ja-JP" sz="1400" b="1" dirty="0">
                <a:latin typeface="+mn-lt"/>
                <a:ea typeface="HGP創英角ｺﾞｼｯｸUB" pitchFamily="50" charset="-128"/>
              </a:rPr>
              <a:t>Metal Oxide</a:t>
            </a:r>
          </a:p>
        </p:txBody>
      </p:sp>
      <p:sp>
        <p:nvSpPr>
          <p:cNvPr id="33805" name="Text Box 12"/>
          <p:cNvSpPr txBox="1">
            <a:spLocks noChangeArrowheads="1"/>
          </p:cNvSpPr>
          <p:nvPr/>
        </p:nvSpPr>
        <p:spPr bwMode="auto">
          <a:xfrm>
            <a:off x="7858125" y="3568701"/>
            <a:ext cx="7954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ja-JP" sz="1400" b="1" dirty="0">
                <a:latin typeface="+mn-lt"/>
                <a:ea typeface="HGP創英角ｺﾞｼｯｸUB" pitchFamily="50" charset="-128"/>
              </a:rPr>
              <a:t>Li-Ion</a:t>
            </a:r>
          </a:p>
        </p:txBody>
      </p:sp>
      <p:sp>
        <p:nvSpPr>
          <p:cNvPr id="33806" name="Line 13"/>
          <p:cNvSpPr>
            <a:spLocks noChangeShapeType="1"/>
          </p:cNvSpPr>
          <p:nvPr/>
        </p:nvSpPr>
        <p:spPr bwMode="auto">
          <a:xfrm flipH="1" flipV="1">
            <a:off x="7385601" y="3319561"/>
            <a:ext cx="496923" cy="53983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4"/>
          <p:cNvSpPr>
            <a:spLocks noChangeShapeType="1"/>
          </p:cNvSpPr>
          <p:nvPr/>
        </p:nvSpPr>
        <p:spPr bwMode="auto">
          <a:xfrm flipH="1" flipV="1">
            <a:off x="7374488" y="3535491"/>
            <a:ext cx="531850" cy="188939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5"/>
          <p:cNvSpPr>
            <a:spLocks noChangeShapeType="1"/>
          </p:cNvSpPr>
          <p:nvPr/>
        </p:nvSpPr>
        <p:spPr bwMode="auto">
          <a:xfrm>
            <a:off x="1031974" y="3535491"/>
            <a:ext cx="558840" cy="12702"/>
          </a:xfrm>
          <a:prstGeom prst="line">
            <a:avLst/>
          </a:prstGeom>
          <a:noFill/>
          <a:ln w="9525">
            <a:solidFill>
              <a:srgbClr val="5F5F5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Text Box 16"/>
          <p:cNvSpPr txBox="1">
            <a:spLocks noChangeArrowheads="1"/>
          </p:cNvSpPr>
          <p:nvPr/>
        </p:nvSpPr>
        <p:spPr bwMode="auto">
          <a:xfrm>
            <a:off x="885370" y="5778500"/>
            <a:ext cx="252344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sz="2000" b="1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Spinel Structure</a:t>
            </a:r>
          </a:p>
        </p:txBody>
      </p:sp>
      <p:sp>
        <p:nvSpPr>
          <p:cNvPr id="33810" name="Text Box 17"/>
          <p:cNvSpPr txBox="1">
            <a:spLocks noChangeArrowheads="1"/>
          </p:cNvSpPr>
          <p:nvPr/>
        </p:nvSpPr>
        <p:spPr bwMode="auto">
          <a:xfrm>
            <a:off x="5861729" y="5739863"/>
            <a:ext cx="2367871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0" lang="en-US" altLang="ja-JP" sz="2000" b="1" dirty="0">
                <a:latin typeface="+mn-lt"/>
                <a:ea typeface="HGP創英角ｺﾞｼｯｸUB" pitchFamily="50" charset="-128"/>
              </a:rPr>
              <a:t>Layered Structure</a:t>
            </a:r>
          </a:p>
        </p:txBody>
      </p:sp>
      <p:sp>
        <p:nvSpPr>
          <p:cNvPr id="1388563" name="Rectangle 19"/>
          <p:cNvSpPr>
            <a:spLocks noChangeArrowheads="1"/>
          </p:cNvSpPr>
          <p:nvPr/>
        </p:nvSpPr>
        <p:spPr bwMode="auto">
          <a:xfrm>
            <a:off x="5181600" y="2630488"/>
            <a:ext cx="3505200" cy="449262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50000">
                <a:schemeClr val="bg1"/>
              </a:gs>
              <a:gs pos="100000">
                <a:srgbClr val="C0C0C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C0C0C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buClr>
                <a:srgbClr val="CC0000"/>
              </a:buClr>
              <a:buFont typeface="Wingdings" pitchFamily="2" charset="2"/>
              <a:buNone/>
            </a:pPr>
            <a:endParaRPr kumimoji="0" lang="en-US" sz="2000" b="1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5128343" y="2674938"/>
            <a:ext cx="359425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en-US" altLang="ja-JP" b="1">
                <a:latin typeface="+mn-lt"/>
                <a:ea typeface="HGP創英角ｺﾞｼｯｸUB" pitchFamily="50" charset="-128"/>
              </a:rPr>
              <a:t>Other Metal Oxide Lithium</a:t>
            </a:r>
          </a:p>
        </p:txBody>
      </p:sp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6179015" y="5242295"/>
            <a:ext cx="169875" cy="45726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120000"/>
              </a:lnSpc>
              <a:buClr>
                <a:srgbClr val="CC0000"/>
              </a:buClr>
              <a:buFont typeface="Wingdings" pitchFamily="2" charset="2"/>
              <a:buNone/>
            </a:pPr>
            <a:endParaRPr kumimoji="0" lang="en-US" sz="2000" b="1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33814" name="Text Box 22"/>
          <p:cNvSpPr txBox="1">
            <a:spLocks noChangeArrowheads="1"/>
          </p:cNvSpPr>
          <p:nvPr/>
        </p:nvSpPr>
        <p:spPr bwMode="auto">
          <a:xfrm>
            <a:off x="2790825" y="4333875"/>
            <a:ext cx="1188145" cy="3234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66700" indent="-266700" defTabSz="762000">
              <a:lnSpc>
                <a:spcPct val="120000"/>
              </a:lnSpc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1400" b="1" i="1">
                <a:solidFill>
                  <a:schemeClr val="accent2"/>
                </a:solidFill>
                <a:latin typeface="+mn-lt"/>
                <a:ea typeface="HGP創英角ｺﾞｼｯｸUB" pitchFamily="50" charset="-128"/>
              </a:rPr>
              <a:t>Discharge</a:t>
            </a:r>
          </a:p>
        </p:txBody>
      </p:sp>
      <p:sp>
        <p:nvSpPr>
          <p:cNvPr id="33815" name="Text Box 23"/>
          <p:cNvSpPr txBox="1">
            <a:spLocks noChangeArrowheads="1"/>
          </p:cNvSpPr>
          <p:nvPr/>
        </p:nvSpPr>
        <p:spPr bwMode="auto">
          <a:xfrm>
            <a:off x="711200" y="4195762"/>
            <a:ext cx="896399" cy="3234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66700" indent="-266700" defTabSz="762000">
              <a:lnSpc>
                <a:spcPct val="120000"/>
              </a:lnSpc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1400" b="1" i="1">
                <a:solidFill>
                  <a:schemeClr val="accent2"/>
                </a:solidFill>
                <a:latin typeface="+mn-lt"/>
                <a:ea typeface="HGP創英角ｺﾞｼｯｸUB" pitchFamily="50" charset="-128"/>
              </a:rPr>
              <a:t>Charge</a:t>
            </a:r>
          </a:p>
        </p:txBody>
      </p:sp>
      <p:sp>
        <p:nvSpPr>
          <p:cNvPr id="33816" name="Text Box 24"/>
          <p:cNvSpPr txBox="1">
            <a:spLocks noChangeArrowheads="1"/>
          </p:cNvSpPr>
          <p:nvPr/>
        </p:nvSpPr>
        <p:spPr bwMode="auto">
          <a:xfrm>
            <a:off x="7539038" y="4333875"/>
            <a:ext cx="1188145" cy="3234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66700" indent="-266700" defTabSz="762000">
              <a:lnSpc>
                <a:spcPct val="120000"/>
              </a:lnSpc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1400" b="1" i="1">
                <a:solidFill>
                  <a:schemeClr val="accent2"/>
                </a:solidFill>
                <a:latin typeface="+mn-lt"/>
                <a:ea typeface="HGP創英角ｺﾞｼｯｸUB" pitchFamily="50" charset="-128"/>
              </a:rPr>
              <a:t>Discharge</a:t>
            </a:r>
          </a:p>
        </p:txBody>
      </p:sp>
      <p:sp>
        <p:nvSpPr>
          <p:cNvPr id="33817" name="Text Box 25"/>
          <p:cNvSpPr txBox="1">
            <a:spLocks noChangeArrowheads="1"/>
          </p:cNvSpPr>
          <p:nvPr/>
        </p:nvSpPr>
        <p:spPr bwMode="auto">
          <a:xfrm>
            <a:off x="5457825" y="4195762"/>
            <a:ext cx="896399" cy="3234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66700" indent="-266700" defTabSz="762000">
              <a:lnSpc>
                <a:spcPct val="120000"/>
              </a:lnSpc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1400" b="1" i="1">
                <a:solidFill>
                  <a:schemeClr val="accent2"/>
                </a:solidFill>
                <a:latin typeface="+mn-lt"/>
                <a:ea typeface="HGP創英角ｺﾞｼｯｸUB" pitchFamily="50" charset="-128"/>
              </a:rPr>
              <a:t>Charge</a:t>
            </a:r>
          </a:p>
        </p:txBody>
      </p:sp>
      <p:sp>
        <p:nvSpPr>
          <p:cNvPr id="33818" name="Text Box 26"/>
          <p:cNvSpPr txBox="1">
            <a:spLocks noChangeArrowheads="1"/>
          </p:cNvSpPr>
          <p:nvPr/>
        </p:nvSpPr>
        <p:spPr bwMode="auto">
          <a:xfrm>
            <a:off x="1598613" y="6183313"/>
            <a:ext cx="1076325" cy="369332"/>
          </a:xfrm>
          <a:prstGeom prst="rect">
            <a:avLst/>
          </a:prstGeom>
          <a:noFill/>
          <a:ln w="28575" algn="ctr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indent="-266700" algn="ctr" defTabSz="762000"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b="1">
                <a:latin typeface="+mn-lt"/>
                <a:ea typeface="HGP創英角ｺﾞｼｯｸUB" pitchFamily="50" charset="-128"/>
              </a:rPr>
              <a:t>Stable</a:t>
            </a:r>
          </a:p>
        </p:txBody>
      </p:sp>
      <p:sp>
        <p:nvSpPr>
          <p:cNvPr id="33819" name="Rectangle 28"/>
          <p:cNvSpPr>
            <a:spLocks noChangeArrowheads="1"/>
          </p:cNvSpPr>
          <p:nvPr/>
        </p:nvSpPr>
        <p:spPr bwMode="auto">
          <a:xfrm>
            <a:off x="6165851" y="5264150"/>
            <a:ext cx="184150" cy="57943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kumimoji="0" lang="en-US" sz="3200" b="1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250781" y="5288753"/>
            <a:ext cx="3048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32" name="Rectangle 58"/>
          <p:cNvSpPr>
            <a:spLocks noChangeArrowheads="1"/>
          </p:cNvSpPr>
          <p:nvPr/>
        </p:nvSpPr>
        <p:spPr bwMode="auto">
          <a:xfrm>
            <a:off x="3352801" y="226368"/>
            <a:ext cx="579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Thermal – Stable Material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846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570" name="Rectangle 2"/>
          <p:cNvSpPr>
            <a:spLocks noChangeArrowheads="1"/>
          </p:cNvSpPr>
          <p:nvPr/>
        </p:nvSpPr>
        <p:spPr bwMode="auto">
          <a:xfrm>
            <a:off x="265113" y="1973263"/>
            <a:ext cx="8602662" cy="442753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lnSpc>
                <a:spcPct val="120000"/>
              </a:lnSpc>
              <a:buClr>
                <a:srgbClr val="CC0000"/>
              </a:buClr>
              <a:buFont typeface="Wingdings" pitchFamily="2" charset="2"/>
              <a:buNone/>
            </a:pPr>
            <a:endParaRPr kumimoji="0" lang="en-US" sz="2000" b="1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95600" y="2501721"/>
            <a:ext cx="1241519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605790" y="2514600"/>
            <a:ext cx="2076127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914400" y="4646107"/>
            <a:ext cx="2971800" cy="1618488"/>
            <a:chOff x="1621" y="1239"/>
            <a:chExt cx="1520" cy="750"/>
          </a:xfrm>
        </p:grpSpPr>
        <p:sp>
          <p:nvSpPr>
            <p:cNvPr id="35847" name="Rectangle 7"/>
            <p:cNvSpPr>
              <a:spLocks noChangeArrowheads="1"/>
            </p:cNvSpPr>
            <p:nvPr/>
          </p:nvSpPr>
          <p:spPr bwMode="auto">
            <a:xfrm>
              <a:off x="1621" y="1239"/>
              <a:ext cx="1520" cy="75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20000"/>
                </a:lnSpc>
                <a:buClr>
                  <a:srgbClr val="CC0000"/>
                </a:buClr>
                <a:buFont typeface="Wingdings" pitchFamily="2" charset="2"/>
                <a:buNone/>
              </a:pPr>
              <a:endParaRPr kumimoji="0" lang="en-US" sz="2000" b="1"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pic>
          <p:nvPicPr>
            <p:cNvPr id="35848" name="Picture 8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1708" y="1295"/>
              <a:ext cx="1113" cy="6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49" name="Picture 9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2844" y="1422"/>
              <a:ext cx="281" cy="5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11"/>
          <p:cNvGrpSpPr>
            <a:grpSpLocks noChangeAspect="1"/>
          </p:cNvGrpSpPr>
          <p:nvPr/>
        </p:nvGrpSpPr>
        <p:grpSpPr bwMode="auto">
          <a:xfrm>
            <a:off x="5257800" y="4648200"/>
            <a:ext cx="2971800" cy="1620577"/>
            <a:chOff x="4305" y="1210"/>
            <a:chExt cx="1519" cy="766"/>
          </a:xfrm>
        </p:grpSpPr>
        <p:sp>
          <p:nvSpPr>
            <p:cNvPr id="35852" name="Rectangle 12"/>
            <p:cNvSpPr>
              <a:spLocks noChangeArrowheads="1"/>
            </p:cNvSpPr>
            <p:nvPr/>
          </p:nvSpPr>
          <p:spPr bwMode="auto">
            <a:xfrm>
              <a:off x="4305" y="1210"/>
              <a:ext cx="1519" cy="766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lnSpc>
                  <a:spcPct val="120000"/>
                </a:lnSpc>
                <a:buClr>
                  <a:srgbClr val="CC0000"/>
                </a:buClr>
                <a:buFont typeface="Wingdings" pitchFamily="2" charset="2"/>
                <a:buNone/>
              </a:pPr>
              <a:endParaRPr kumimoji="0" lang="en-US" sz="2000" b="1"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pic>
          <p:nvPicPr>
            <p:cNvPr id="35853" name="Picture 13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4397" y="1272"/>
              <a:ext cx="1128" cy="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4" name="Picture 14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5528" y="1383"/>
              <a:ext cx="282" cy="5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4770438" y="2018763"/>
            <a:ext cx="3957637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6108" tIns="28054" rIns="56108" bIns="28054">
            <a:spAutoFit/>
          </a:bodyPr>
          <a:lstStyle/>
          <a:p>
            <a:pPr algn="ctr" defTabSz="560388"/>
            <a:r>
              <a:rPr kumimoji="0" lang="en-US" altLang="ja-JP" sz="2000" u="sng" dirty="0">
                <a:latin typeface="+mn-lt"/>
                <a:ea typeface="HGP創英角ｺﾞｼｯｸUB" pitchFamily="50" charset="-128"/>
              </a:rPr>
              <a:t>Cylindrical </a:t>
            </a:r>
            <a:r>
              <a:rPr kumimoji="0" lang="en-US" altLang="ja-JP" sz="2000" u="sng" dirty="0" smtClean="0">
                <a:latin typeface="+mn-lt"/>
                <a:ea typeface="HGP創英角ｺﾞｼｯｸUB" pitchFamily="50" charset="-128"/>
              </a:rPr>
              <a:t>Cell </a:t>
            </a:r>
            <a:r>
              <a:rPr kumimoji="0" lang="en-US" altLang="ja-JP" sz="2000" u="sng" dirty="0">
                <a:latin typeface="+mn-lt"/>
                <a:ea typeface="HGP創英角ｺﾞｼｯｸUB" pitchFamily="50" charset="-128"/>
              </a:rPr>
              <a:t>B</a:t>
            </a:r>
            <a:r>
              <a:rPr kumimoji="0" lang="en-US" altLang="ja-JP" sz="2000" u="sng" dirty="0" smtClean="0">
                <a:latin typeface="+mn-lt"/>
                <a:ea typeface="HGP創英角ｺﾞｼｯｸUB" pitchFamily="50" charset="-128"/>
              </a:rPr>
              <a:t>attery</a:t>
            </a:r>
            <a:endParaRPr kumimoji="0" lang="en-US" altLang="ja-JP" sz="2000" u="sng" dirty="0">
              <a:latin typeface="+mn-lt"/>
              <a:ea typeface="HGP創英角ｺﾞｼｯｸUB" pitchFamily="50" charset="-128"/>
            </a:endParaRPr>
          </a:p>
        </p:txBody>
      </p:sp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468313" y="2018763"/>
            <a:ext cx="3986212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6108" tIns="28054" rIns="56108" bIns="28054">
            <a:spAutoFit/>
          </a:bodyPr>
          <a:lstStyle/>
          <a:p>
            <a:pPr algn="ctr" defTabSz="560388"/>
            <a:r>
              <a:rPr kumimoji="0" lang="en-US" altLang="ja-JP" sz="2000" u="sng" dirty="0">
                <a:latin typeface="+mn-lt"/>
                <a:ea typeface="HGP創英角ｺﾞｼｯｸUB" pitchFamily="50" charset="-128"/>
              </a:rPr>
              <a:t>Laminated </a:t>
            </a:r>
            <a:r>
              <a:rPr kumimoji="0" lang="en-US" altLang="ja-JP" sz="2000" u="sng" dirty="0" smtClean="0">
                <a:latin typeface="+mn-lt"/>
                <a:ea typeface="HGP創英角ｺﾞｼｯｸUB" pitchFamily="50" charset="-128"/>
              </a:rPr>
              <a:t>Cell </a:t>
            </a:r>
            <a:r>
              <a:rPr kumimoji="0" lang="en-US" altLang="ja-JP" sz="2000" u="sng" dirty="0">
                <a:latin typeface="+mn-lt"/>
                <a:ea typeface="HGP創英角ｺﾞｼｯｸUB" pitchFamily="50" charset="-128"/>
              </a:rPr>
              <a:t>B</a:t>
            </a:r>
            <a:r>
              <a:rPr kumimoji="0" lang="en-US" altLang="ja-JP" sz="2000" u="sng" dirty="0" smtClean="0">
                <a:latin typeface="+mn-lt"/>
                <a:ea typeface="HGP創英角ｺﾞｼｯｸUB" pitchFamily="50" charset="-128"/>
              </a:rPr>
              <a:t>attery</a:t>
            </a:r>
            <a:endParaRPr kumimoji="0" lang="en-US" altLang="ja-JP" sz="2000" u="sng" dirty="0">
              <a:latin typeface="+mn-lt"/>
              <a:ea typeface="HGP創英角ｺﾞｼｯｸUB" pitchFamily="50" charset="-128"/>
            </a:endParaRPr>
          </a:p>
        </p:txBody>
      </p:sp>
      <p:pic>
        <p:nvPicPr>
          <p:cNvPr id="35857" name="Picture 17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7047" y="2589726"/>
            <a:ext cx="2294178" cy="166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389587" name="Line 19"/>
          <p:cNvSpPr>
            <a:spLocks noChangeShapeType="1"/>
          </p:cNvSpPr>
          <p:nvPr/>
        </p:nvSpPr>
        <p:spPr bwMode="auto">
          <a:xfrm>
            <a:off x="4633913" y="2057400"/>
            <a:ext cx="0" cy="427831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buClr>
                <a:srgbClr val="CC0000"/>
              </a:buClr>
              <a:buFont typeface="Wingdings" pitchFamily="2" charset="2"/>
              <a:buNone/>
              <a:defRPr/>
            </a:pPr>
            <a:endParaRPr kumimoji="0" lang="ja-JP" altLang="en-US" sz="2000" b="1">
              <a:latin typeface="NissanAG-Bold" pitchFamily="50" charset="0"/>
              <a:ea typeface="ＭＳ ゴシック" pitchFamily="49" charset="-128"/>
            </a:endParaRPr>
          </a:p>
        </p:txBody>
      </p:sp>
      <p:sp>
        <p:nvSpPr>
          <p:cNvPr id="18445" name="Text Box 22"/>
          <p:cNvSpPr txBox="1">
            <a:spLocks noChangeArrowheads="1"/>
          </p:cNvSpPr>
          <p:nvPr/>
        </p:nvSpPr>
        <p:spPr bwMode="auto">
          <a:xfrm>
            <a:off x="331788" y="1203325"/>
            <a:ext cx="8891587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CC0000"/>
              </a:buClr>
              <a:buFont typeface="Wingdings" pitchFamily="2" charset="2"/>
              <a:buChar char="n"/>
            </a:pP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 </a:t>
            </a:r>
            <a:r>
              <a:rPr kumimoji="0" lang="en-US" altLang="ja-JP" sz="2000" dirty="0" smtClean="0">
                <a:latin typeface="+mn-lt"/>
                <a:ea typeface="HGP創英角ｺﾞｼｯｸUB" pitchFamily="50" charset="-128"/>
              </a:rPr>
              <a:t>This cell design provides higher </a:t>
            </a: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cooling </a:t>
            </a:r>
            <a:r>
              <a:rPr kumimoji="0" lang="en-US" altLang="ja-JP" sz="2000" dirty="0" smtClean="0">
                <a:latin typeface="+mn-lt"/>
                <a:ea typeface="HGP創英角ｺﾞｼｯｸUB" pitchFamily="50" charset="-128"/>
              </a:rPr>
              <a:t>performance</a:t>
            </a:r>
            <a:endParaRPr kumimoji="0" lang="en-US" altLang="ja-JP" sz="2000" dirty="0">
              <a:latin typeface="+mn-lt"/>
              <a:ea typeface="HGP創英角ｺﾞｼｯｸUB" pitchFamily="50" charset="-128"/>
            </a:endParaRPr>
          </a:p>
        </p:txBody>
      </p:sp>
      <p:sp>
        <p:nvSpPr>
          <p:cNvPr id="21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Thermal – Heat Rejection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00600" y="2895600"/>
            <a:ext cx="1695450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8068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Box 47"/>
          <p:cNvSpPr txBox="1">
            <a:spLocks noChangeArrowheads="1"/>
          </p:cNvSpPr>
          <p:nvPr/>
        </p:nvSpPr>
        <p:spPr bwMode="auto">
          <a:xfrm>
            <a:off x="533400" y="1828800"/>
            <a:ext cx="8077200" cy="16804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1.  </a:t>
            </a:r>
            <a:r>
              <a:rPr kumimoji="0" lang="en-US" altLang="ja-JP" sz="240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LEAF Overview</a:t>
            </a:r>
            <a:endParaRPr kumimoji="0" lang="en-US" altLang="ja-JP" sz="2400" dirty="0">
              <a:solidFill>
                <a:schemeClr val="bg1">
                  <a:lumMod val="75000"/>
                </a:schemeClr>
              </a:solidFill>
              <a:latin typeface="+mn-lt"/>
              <a:ea typeface="HGP創英角ｺﾞｼｯｸUB" pitchFamily="50" charset="-128"/>
            </a:endParaRPr>
          </a:p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2.  </a:t>
            </a:r>
            <a:r>
              <a:rPr kumimoji="0" lang="en-US" altLang="ja-JP" sz="240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Lithium Battery Development at Nissan</a:t>
            </a:r>
            <a:endParaRPr kumimoji="0" lang="en-US" altLang="ja-JP" sz="2400" dirty="0">
              <a:solidFill>
                <a:schemeClr val="bg1">
                  <a:lumMod val="75000"/>
                </a:schemeClr>
              </a:solidFill>
              <a:latin typeface="+mn-lt"/>
              <a:ea typeface="HGP創英角ｺﾞｼｯｸUB" pitchFamily="50" charset="-128"/>
            </a:endParaRPr>
          </a:p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accent2"/>
                </a:solidFill>
                <a:latin typeface="+mn-lt"/>
                <a:ea typeface="HGP創英角ｺﾞｼｯｸUB" pitchFamily="50" charset="-128"/>
              </a:rPr>
              <a:t>3.</a:t>
            </a:r>
            <a:r>
              <a:rPr kumimoji="0" lang="en-US" altLang="ja-JP" sz="2400" dirty="0">
                <a:latin typeface="+mn-lt"/>
                <a:ea typeface="HGP創英角ｺﾞｼｯｸUB" pitchFamily="50" charset="-128"/>
              </a:rPr>
              <a:t>  </a:t>
            </a:r>
            <a:r>
              <a:rPr kumimoji="0" lang="en-US" altLang="ja-JP" sz="2400" dirty="0" smtClean="0">
                <a:latin typeface="+mn-lt"/>
                <a:ea typeface="HGP創英角ｺﾞｼｯｸUB" pitchFamily="50" charset="-128"/>
              </a:rPr>
              <a:t>Lithium Battery System Design and Safety</a:t>
            </a:r>
            <a:endParaRPr kumimoji="0" lang="en-US" altLang="ja-JP" sz="2400" dirty="0">
              <a:latin typeface="+mn-lt"/>
              <a:ea typeface="HGP創英角ｺﾞｼｯｸUB" pitchFamily="50" charset="-128"/>
            </a:endParaRPr>
          </a:p>
        </p:txBody>
      </p:sp>
      <p:sp>
        <p:nvSpPr>
          <p:cNvPr id="4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67879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7751763" y="2133600"/>
            <a:ext cx="1239837" cy="4476750"/>
          </a:xfrm>
          <a:prstGeom prst="rect">
            <a:avLst/>
          </a:prstGeom>
          <a:solidFill>
            <a:srgbClr val="B2B2B2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214313" y="2171700"/>
            <a:ext cx="6861175" cy="4438650"/>
          </a:xfrm>
          <a:prstGeom prst="rect">
            <a:avLst/>
          </a:prstGeom>
          <a:gradFill rotWithShape="1">
            <a:gsLst>
              <a:gs pos="0">
                <a:srgbClr val="B2B2B2">
                  <a:gamma/>
                  <a:shade val="46275"/>
                  <a:invGamma/>
                </a:srgbClr>
              </a:gs>
              <a:gs pos="50000">
                <a:srgbClr val="B2B2B2"/>
              </a:gs>
              <a:gs pos="100000">
                <a:srgbClr val="B2B2B2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2616200" y="2916238"/>
            <a:ext cx="4357688" cy="3525837"/>
            <a:chOff x="2616200" y="2916238"/>
            <a:chExt cx="4357688" cy="3525837"/>
          </a:xfrm>
        </p:grpSpPr>
        <p:sp>
          <p:nvSpPr>
            <p:cNvPr id="48133" name="Oval 4"/>
            <p:cNvSpPr>
              <a:spLocks noChangeArrowheads="1"/>
            </p:cNvSpPr>
            <p:nvPr/>
          </p:nvSpPr>
          <p:spPr bwMode="auto">
            <a:xfrm>
              <a:off x="2616200" y="2916238"/>
              <a:ext cx="4357688" cy="3525837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29999"/>
                  </a:schemeClr>
                </a:gs>
                <a:gs pos="100000">
                  <a:srgbClr val="3366FF"/>
                </a:gs>
              </a:gsLst>
              <a:path path="rect">
                <a:fillToRect t="100000" r="100000"/>
              </a:path>
            </a:gradFill>
            <a:ln w="50800">
              <a:solidFill>
                <a:srgbClr val="4D4D4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0">
                <a:latin typeface="+mn-lt"/>
                <a:ea typeface="HGP創英角ｺﾞｼｯｸUB" pitchFamily="50" charset="-128"/>
              </a:endParaRPr>
            </a:p>
          </p:txBody>
        </p:sp>
        <p:sp>
          <p:nvSpPr>
            <p:cNvPr id="48134" name="Oval 5"/>
            <p:cNvSpPr>
              <a:spLocks noChangeArrowheads="1"/>
            </p:cNvSpPr>
            <p:nvPr/>
          </p:nvSpPr>
          <p:spPr bwMode="auto">
            <a:xfrm>
              <a:off x="3886650" y="3576907"/>
              <a:ext cx="3022198" cy="246585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20000"/>
                  </a:schemeClr>
                </a:gs>
                <a:gs pos="100000">
                  <a:srgbClr val="3366FF"/>
                </a:gs>
              </a:gsLst>
              <a:path path="rect">
                <a:fillToRect t="100000" r="100000"/>
              </a:path>
            </a:gradFill>
            <a:ln w="38100">
              <a:solidFill>
                <a:srgbClr val="5F5F5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0">
                <a:latin typeface="+mn-lt"/>
                <a:ea typeface="HGP創英角ｺﾞｼｯｸUB" pitchFamily="50" charset="-128"/>
              </a:endParaRPr>
            </a:p>
          </p:txBody>
        </p:sp>
        <p:sp>
          <p:nvSpPr>
            <p:cNvPr id="48135" name="Oval 6"/>
            <p:cNvSpPr>
              <a:spLocks noChangeArrowheads="1"/>
            </p:cNvSpPr>
            <p:nvPr/>
          </p:nvSpPr>
          <p:spPr bwMode="auto">
            <a:xfrm>
              <a:off x="4931628" y="4120988"/>
              <a:ext cx="1905675" cy="1593379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9998"/>
                  </a:schemeClr>
                </a:gs>
                <a:gs pos="100000">
                  <a:srgbClr val="3366FF"/>
                </a:gs>
              </a:gsLst>
              <a:path path="rect">
                <a:fillToRect t="100000" r="100000"/>
              </a:path>
            </a:gradFill>
            <a:ln w="25400">
              <a:solidFill>
                <a:srgbClr val="777777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0">
                <a:latin typeface="+mn-lt"/>
                <a:ea typeface="HGP創英角ｺﾞｼｯｸUB" pitchFamily="50" charset="-128"/>
              </a:endParaRPr>
            </a:p>
          </p:txBody>
        </p:sp>
        <p:sp>
          <p:nvSpPr>
            <p:cNvPr id="48136" name="Oval 7"/>
            <p:cNvSpPr>
              <a:spLocks noChangeArrowheads="1"/>
            </p:cNvSpPr>
            <p:nvPr/>
          </p:nvSpPr>
          <p:spPr bwMode="auto">
            <a:xfrm>
              <a:off x="5521325" y="4502816"/>
              <a:ext cx="1270450" cy="99197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39998"/>
                  </a:schemeClr>
                </a:gs>
                <a:gs pos="100000">
                  <a:srgbClr val="3366FF"/>
                </a:gs>
              </a:gsLst>
              <a:path path="rect">
                <a:fillToRect t="100000" r="100000"/>
              </a:path>
            </a:gradFill>
            <a:ln w="1905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0">
                <a:latin typeface="+mn-lt"/>
                <a:ea typeface="HGP創英角ｺﾞｼｯｸUB" pitchFamily="50" charset="-128"/>
              </a:endParaRPr>
            </a:p>
          </p:txBody>
        </p:sp>
        <p:pic>
          <p:nvPicPr>
            <p:cNvPr id="48137" name="Picture 8" descr="technology_31"/>
            <p:cNvPicPr>
              <a:picLocks noChangeAspect="1" noChangeArrowheads="1"/>
            </p:cNvPicPr>
            <p:nvPr/>
          </p:nvPicPr>
          <p:blipFill>
            <a:blip r:embed="rId3" cstate="screen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067128" y="4370682"/>
              <a:ext cx="686173" cy="443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38" name="Picture 9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89886" y="4733079"/>
              <a:ext cx="640645" cy="41486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sp>
          <p:nvSpPr>
            <p:cNvPr id="48139" name="Text Box 10"/>
            <p:cNvSpPr txBox="1">
              <a:spLocks noChangeArrowheads="1"/>
            </p:cNvSpPr>
            <p:nvPr/>
          </p:nvSpPr>
          <p:spPr bwMode="auto">
            <a:xfrm>
              <a:off x="5940834" y="4627177"/>
              <a:ext cx="612461" cy="3691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i="1" u="sng" dirty="0">
                  <a:latin typeface="+mn-lt"/>
                  <a:ea typeface="HGP創英角ｺﾞｼｯｸUB" pitchFamily="50" charset="-128"/>
                </a:rPr>
                <a:t>Cell</a:t>
              </a:r>
            </a:p>
          </p:txBody>
        </p:sp>
        <p:pic>
          <p:nvPicPr>
            <p:cNvPr id="48140" name="Picture 11" descr="BatteryPack_EV_4_091013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15375" y="3753734"/>
              <a:ext cx="1270450" cy="820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41" name="Picture 12" descr="02small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52509" y="3004651"/>
              <a:ext cx="1379935" cy="889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8142" name="Text Box 13"/>
            <p:cNvSpPr txBox="1">
              <a:spLocks noChangeArrowheads="1"/>
            </p:cNvSpPr>
            <p:nvPr/>
          </p:nvSpPr>
          <p:spPr bwMode="auto">
            <a:xfrm>
              <a:off x="5566853" y="4192884"/>
              <a:ext cx="1010290" cy="3691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i="1" u="sng">
                  <a:latin typeface="+mn-lt"/>
                  <a:ea typeface="HGP創英角ｺﾞｼｯｸUB" pitchFamily="50" charset="-128"/>
                </a:rPr>
                <a:t>Module</a:t>
              </a:r>
            </a:p>
          </p:txBody>
        </p:sp>
        <p:sp>
          <p:nvSpPr>
            <p:cNvPr id="48143" name="Text Box 14"/>
            <p:cNvSpPr txBox="1">
              <a:spLocks noChangeArrowheads="1"/>
            </p:cNvSpPr>
            <p:nvPr/>
          </p:nvSpPr>
          <p:spPr bwMode="auto">
            <a:xfrm>
              <a:off x="4977156" y="3750819"/>
              <a:ext cx="718693" cy="3691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i="1" u="sng">
                  <a:latin typeface="+mn-lt"/>
                  <a:ea typeface="HGP創英角ｺﾞｼｯｸUB" pitchFamily="50" charset="-128"/>
                </a:rPr>
                <a:t>Pack</a:t>
              </a:r>
            </a:p>
          </p:txBody>
        </p:sp>
        <p:sp>
          <p:nvSpPr>
            <p:cNvPr id="48144" name="Text Box 15"/>
            <p:cNvSpPr txBox="1">
              <a:spLocks noChangeArrowheads="1"/>
            </p:cNvSpPr>
            <p:nvPr/>
          </p:nvSpPr>
          <p:spPr bwMode="auto">
            <a:xfrm>
              <a:off x="4478515" y="3048372"/>
              <a:ext cx="1011374" cy="3691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ja-JP" i="1" u="sng" dirty="0">
                  <a:latin typeface="+mn-lt"/>
                  <a:ea typeface="HGP創英角ｺﾞｼｯｸUB" pitchFamily="50" charset="-128"/>
                </a:rPr>
                <a:t>Vehicle</a:t>
              </a:r>
            </a:p>
          </p:txBody>
        </p:sp>
        <p:sp>
          <p:nvSpPr>
            <p:cNvPr id="48145" name="Oval 17"/>
            <p:cNvSpPr>
              <a:spLocks noChangeArrowheads="1"/>
            </p:cNvSpPr>
            <p:nvPr/>
          </p:nvSpPr>
          <p:spPr bwMode="auto">
            <a:xfrm>
              <a:off x="2616200" y="2916238"/>
              <a:ext cx="4357688" cy="3525837"/>
            </a:xfrm>
            <a:prstGeom prst="ellipse">
              <a:avLst/>
            </a:prstGeom>
            <a:noFill/>
            <a:ln w="50800">
              <a:solidFill>
                <a:srgbClr val="4D4D4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sz="1000">
                <a:latin typeface="+mn-lt"/>
                <a:ea typeface="HGP創英角ｺﾞｼｯｸUB" pitchFamily="50" charset="-128"/>
              </a:endParaRPr>
            </a:p>
          </p:txBody>
        </p:sp>
      </p:grpSp>
      <p:sp>
        <p:nvSpPr>
          <p:cNvPr id="1339410" name="AutoShape 18"/>
          <p:cNvSpPr>
            <a:spLocks noChangeArrowheads="1"/>
          </p:cNvSpPr>
          <p:nvPr/>
        </p:nvSpPr>
        <p:spPr bwMode="auto">
          <a:xfrm>
            <a:off x="257175" y="2667000"/>
            <a:ext cx="2300288" cy="3657600"/>
          </a:xfrm>
          <a:prstGeom prst="homePlate">
            <a:avLst>
              <a:gd name="adj" fmla="val 11907"/>
            </a:avLst>
          </a:prstGeom>
          <a:gradFill rotWithShape="1">
            <a:gsLst>
              <a:gs pos="0">
                <a:srgbClr val="FF7979"/>
              </a:gs>
              <a:gs pos="100000">
                <a:srgbClr val="FF7979">
                  <a:gamma/>
                  <a:tint val="33725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/>
            <a:endParaRPr lang="ja-JP" altLang="ja-JP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1339411" name="AutoShape 19"/>
          <p:cNvSpPr>
            <a:spLocks noChangeArrowheads="1"/>
          </p:cNvSpPr>
          <p:nvPr/>
        </p:nvSpPr>
        <p:spPr bwMode="auto">
          <a:xfrm>
            <a:off x="246063" y="4563940"/>
            <a:ext cx="2260600" cy="371475"/>
          </a:xfrm>
          <a:prstGeom prst="homePlate">
            <a:avLst>
              <a:gd name="adj" fmla="val 51906"/>
            </a:avLst>
          </a:prstGeom>
          <a:gradFill rotWithShape="1">
            <a:gsLst>
              <a:gs pos="0">
                <a:srgbClr val="333333">
                  <a:gamma/>
                  <a:tint val="80000"/>
                  <a:invGamma/>
                </a:srgbClr>
              </a:gs>
              <a:gs pos="100000">
                <a:srgbClr val="33333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endParaRPr lang="en-US" sz="100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48148" name="Text Box 21"/>
          <p:cNvSpPr txBox="1">
            <a:spLocks noChangeArrowheads="1"/>
          </p:cNvSpPr>
          <p:nvPr/>
        </p:nvSpPr>
        <p:spPr bwMode="auto">
          <a:xfrm>
            <a:off x="344488" y="4549652"/>
            <a:ext cx="130997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i="1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Electrical </a:t>
            </a:r>
          </a:p>
        </p:txBody>
      </p:sp>
      <p:sp>
        <p:nvSpPr>
          <p:cNvPr id="1339417" name="AutoShape 25"/>
          <p:cNvSpPr>
            <a:spLocks noChangeArrowheads="1"/>
          </p:cNvSpPr>
          <p:nvPr/>
        </p:nvSpPr>
        <p:spPr bwMode="auto">
          <a:xfrm>
            <a:off x="246063" y="3851275"/>
            <a:ext cx="2259012" cy="396875"/>
          </a:xfrm>
          <a:prstGeom prst="homePlate">
            <a:avLst>
              <a:gd name="adj" fmla="val 57579"/>
            </a:avLst>
          </a:prstGeom>
          <a:gradFill rotWithShape="1">
            <a:gsLst>
              <a:gs pos="0">
                <a:srgbClr val="5C5C5C"/>
              </a:gs>
              <a:gs pos="100000">
                <a:srgbClr val="33333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endParaRPr lang="en-US" sz="100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48150" name="Text Box 26"/>
          <p:cNvSpPr txBox="1">
            <a:spLocks noChangeArrowheads="1"/>
          </p:cNvSpPr>
          <p:nvPr/>
        </p:nvSpPr>
        <p:spPr bwMode="auto">
          <a:xfrm>
            <a:off x="355600" y="3845170"/>
            <a:ext cx="153439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i="1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Mechanical </a:t>
            </a:r>
          </a:p>
        </p:txBody>
      </p:sp>
      <p:sp>
        <p:nvSpPr>
          <p:cNvPr id="1339422" name="AutoShape 30"/>
          <p:cNvSpPr>
            <a:spLocks noChangeArrowheads="1"/>
          </p:cNvSpPr>
          <p:nvPr/>
        </p:nvSpPr>
        <p:spPr bwMode="auto">
          <a:xfrm>
            <a:off x="247650" y="5222875"/>
            <a:ext cx="2206625" cy="384175"/>
          </a:xfrm>
          <a:prstGeom prst="homePlate">
            <a:avLst>
              <a:gd name="adj" fmla="val 48999"/>
            </a:avLst>
          </a:prstGeom>
          <a:gradFill rotWithShape="1">
            <a:gsLst>
              <a:gs pos="0">
                <a:srgbClr val="333333">
                  <a:gamma/>
                  <a:tint val="80000"/>
                  <a:invGamma/>
                </a:srgbClr>
              </a:gs>
              <a:gs pos="100000">
                <a:srgbClr val="33333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lstStyle/>
          <a:p>
            <a:endParaRPr lang="en-US" sz="1000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48152" name="Text Box 34"/>
          <p:cNvSpPr txBox="1">
            <a:spLocks noChangeArrowheads="1"/>
          </p:cNvSpPr>
          <p:nvPr/>
        </p:nvSpPr>
        <p:spPr bwMode="auto">
          <a:xfrm>
            <a:off x="357188" y="5222875"/>
            <a:ext cx="113524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i="1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Thermal</a:t>
            </a:r>
          </a:p>
        </p:txBody>
      </p:sp>
      <p:sp>
        <p:nvSpPr>
          <p:cNvPr id="48153" name="Rectangle 25"/>
          <p:cNvSpPr>
            <a:spLocks noChangeArrowheads="1"/>
          </p:cNvSpPr>
          <p:nvPr/>
        </p:nvSpPr>
        <p:spPr bwMode="auto">
          <a:xfrm>
            <a:off x="381000" y="2667000"/>
            <a:ext cx="29257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r>
              <a:rPr lang="en-US" altLang="ja-JP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Potential hazardous</a:t>
            </a:r>
            <a:endParaRPr lang="en-US" altLang="ja-JP" sz="2400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  <a:p>
            <a:r>
              <a:rPr lang="en-US" altLang="ja-JP" sz="2400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 </a:t>
            </a:r>
            <a:r>
              <a:rPr lang="en-US" altLang="ja-JP" sz="24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events</a:t>
            </a:r>
            <a:endParaRPr lang="en-US" altLang="ja-JP" sz="2400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  <p:sp>
        <p:nvSpPr>
          <p:cNvPr id="48154" name="Text Box 26"/>
          <p:cNvSpPr txBox="1">
            <a:spLocks noChangeArrowheads="1"/>
          </p:cNvSpPr>
          <p:nvPr/>
        </p:nvSpPr>
        <p:spPr bwMode="auto">
          <a:xfrm>
            <a:off x="7696200" y="2246313"/>
            <a:ext cx="13803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en-US" altLang="ja-JP" sz="1600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Standards</a:t>
            </a:r>
          </a:p>
          <a:p>
            <a:r>
              <a:rPr lang="en-US" altLang="ja-JP" sz="1600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Regulations</a:t>
            </a:r>
          </a:p>
        </p:txBody>
      </p:sp>
      <p:sp>
        <p:nvSpPr>
          <p:cNvPr id="48155" name="Text Box 27"/>
          <p:cNvSpPr txBox="1">
            <a:spLocks noChangeArrowheads="1"/>
          </p:cNvSpPr>
          <p:nvPr/>
        </p:nvSpPr>
        <p:spPr bwMode="auto">
          <a:xfrm>
            <a:off x="7840484" y="3386138"/>
            <a:ext cx="1066318" cy="30777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en-US" altLang="ja-JP" sz="1400">
                <a:latin typeface="+mn-lt"/>
                <a:ea typeface="HGP創英角ｺﾞｼｯｸUB" pitchFamily="50" charset="-128"/>
              </a:rPr>
              <a:t>ECE R100</a:t>
            </a:r>
          </a:p>
        </p:txBody>
      </p:sp>
      <p:sp>
        <p:nvSpPr>
          <p:cNvPr id="48156" name="Text Box 28"/>
          <p:cNvSpPr txBox="1">
            <a:spLocks noChangeArrowheads="1"/>
          </p:cNvSpPr>
          <p:nvPr/>
        </p:nvSpPr>
        <p:spPr bwMode="auto">
          <a:xfrm>
            <a:off x="7900809" y="4797623"/>
            <a:ext cx="920445" cy="30777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en-US" altLang="ja-JP" sz="1400">
                <a:latin typeface="+mn-lt"/>
                <a:ea typeface="HGP創英角ｺﾞｼｯｸUB" pitchFamily="50" charset="-128"/>
              </a:rPr>
              <a:t>IEC/ISO</a:t>
            </a:r>
          </a:p>
        </p:txBody>
      </p:sp>
      <p:sp>
        <p:nvSpPr>
          <p:cNvPr id="48157" name="Text Box 29"/>
          <p:cNvSpPr txBox="1">
            <a:spLocks noChangeArrowheads="1"/>
          </p:cNvSpPr>
          <p:nvPr/>
        </p:nvSpPr>
        <p:spPr bwMode="auto">
          <a:xfrm>
            <a:off x="8117432" y="5254823"/>
            <a:ext cx="543610" cy="30777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en-US" altLang="ja-JP" sz="1400" dirty="0">
                <a:latin typeface="+mn-lt"/>
                <a:ea typeface="HGP創英角ｺﾞｼｯｸUB" pitchFamily="50" charset="-128"/>
              </a:rPr>
              <a:t>SAE</a:t>
            </a:r>
          </a:p>
        </p:txBody>
      </p:sp>
      <p:sp>
        <p:nvSpPr>
          <p:cNvPr id="48158" name="Text Box 30"/>
          <p:cNvSpPr txBox="1">
            <a:spLocks noChangeArrowheads="1"/>
          </p:cNvSpPr>
          <p:nvPr/>
        </p:nvSpPr>
        <p:spPr bwMode="auto">
          <a:xfrm>
            <a:off x="7837309" y="3952875"/>
            <a:ext cx="1099981" cy="30777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en-US" altLang="ja-JP" sz="1400">
                <a:latin typeface="+mn-lt"/>
                <a:ea typeface="HGP創英角ｺﾞｼｯｸUB" pitchFamily="50" charset="-128"/>
              </a:rPr>
              <a:t>UN §38.3</a:t>
            </a:r>
          </a:p>
        </p:txBody>
      </p:sp>
      <p:sp>
        <p:nvSpPr>
          <p:cNvPr id="48159" name="Text Box 31"/>
          <p:cNvSpPr txBox="1">
            <a:spLocks noChangeArrowheads="1"/>
          </p:cNvSpPr>
          <p:nvPr/>
        </p:nvSpPr>
        <p:spPr bwMode="auto">
          <a:xfrm>
            <a:off x="7830780" y="5715000"/>
            <a:ext cx="1107996" cy="30777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en-US" altLang="ja-JP" sz="1400" dirty="0">
                <a:latin typeface="+mn-lt"/>
                <a:ea typeface="HGP創英角ｺﾞｼｯｸUB" pitchFamily="50" charset="-128"/>
              </a:rPr>
              <a:t>JIS C8714</a:t>
            </a:r>
          </a:p>
        </p:txBody>
      </p:sp>
      <p:sp>
        <p:nvSpPr>
          <p:cNvPr id="48160" name="Text Box 32"/>
          <p:cNvSpPr txBox="1">
            <a:spLocks noChangeArrowheads="1"/>
          </p:cNvSpPr>
          <p:nvPr/>
        </p:nvSpPr>
        <p:spPr bwMode="auto">
          <a:xfrm>
            <a:off x="1634083" y="2205038"/>
            <a:ext cx="395813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kumimoji="0" lang="en-US" altLang="ja-JP" sz="2400" b="1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Safety </a:t>
            </a:r>
            <a:r>
              <a:rPr kumimoji="0" lang="en-US" altLang="ja-JP" sz="2400" b="1" dirty="0" smtClean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Shield </a:t>
            </a:r>
            <a:r>
              <a:rPr kumimoji="0" lang="en-US" altLang="ja-JP" sz="2400" b="1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C</a:t>
            </a:r>
            <a:r>
              <a:rPr kumimoji="0" lang="en-US" altLang="ja-JP" sz="2400" b="1" dirty="0" smtClean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oncept</a:t>
            </a:r>
            <a:endParaRPr kumimoji="0" lang="en-US" altLang="ja-JP" sz="2400" b="1" dirty="0">
              <a:solidFill>
                <a:schemeClr val="bg1"/>
              </a:solidFill>
              <a:latin typeface="+mn-lt"/>
              <a:ea typeface="HGP創英角ｺﾞｼｯｸUB" pitchFamily="50" charset="-128"/>
            </a:endParaRPr>
          </a:p>
        </p:txBody>
      </p:sp>
      <p:sp>
        <p:nvSpPr>
          <p:cNvPr id="48161" name="AutoShape 33"/>
          <p:cNvSpPr>
            <a:spLocks noChangeArrowheads="1"/>
          </p:cNvSpPr>
          <p:nvPr/>
        </p:nvSpPr>
        <p:spPr bwMode="auto">
          <a:xfrm>
            <a:off x="6641205" y="4139484"/>
            <a:ext cx="1276350" cy="857250"/>
          </a:xfrm>
          <a:prstGeom prst="rightArrow">
            <a:avLst>
              <a:gd name="adj1" fmla="val 71111"/>
              <a:gd name="adj2" fmla="val 5720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kumimoji="0" lang="en-US" altLang="ja-JP" sz="1600" b="1" dirty="0" smtClean="0">
                <a:solidFill>
                  <a:schemeClr val="tx2"/>
                </a:solidFill>
                <a:latin typeface="+mn-lt"/>
                <a:ea typeface="HGP創英角ｺﾞｼｯｸUB" pitchFamily="50" charset="-128"/>
              </a:rPr>
              <a:t>Applied</a:t>
            </a:r>
            <a:endParaRPr kumimoji="0" lang="en-US" altLang="ja-JP" sz="1600" b="1" dirty="0">
              <a:solidFill>
                <a:schemeClr val="tx2"/>
              </a:solidFill>
              <a:latin typeface="+mn-lt"/>
              <a:ea typeface="HGP創英角ｺﾞｼｯｸUB" pitchFamily="50" charset="-128"/>
            </a:endParaRPr>
          </a:p>
        </p:txBody>
      </p:sp>
      <p:sp>
        <p:nvSpPr>
          <p:cNvPr id="48162" name="Text Box 34"/>
          <p:cNvSpPr txBox="1">
            <a:spLocks noChangeArrowheads="1"/>
          </p:cNvSpPr>
          <p:nvPr/>
        </p:nvSpPr>
        <p:spPr bwMode="auto">
          <a:xfrm>
            <a:off x="2808288" y="5122863"/>
            <a:ext cx="2079625" cy="33655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kumimoji="0" lang="en-US" altLang="ja-JP" sz="1600" dirty="0">
                <a:solidFill>
                  <a:schemeClr val="tx2"/>
                </a:solidFill>
                <a:latin typeface="+mn-lt"/>
                <a:ea typeface="HGP創英角ｺﾞｼｯｸUB" pitchFamily="50" charset="-128"/>
              </a:rPr>
              <a:t>Protection design</a:t>
            </a:r>
          </a:p>
        </p:txBody>
      </p:sp>
      <p:sp>
        <p:nvSpPr>
          <p:cNvPr id="48163" name="Text Box 35"/>
          <p:cNvSpPr txBox="1">
            <a:spLocks noChangeArrowheads="1"/>
          </p:cNvSpPr>
          <p:nvPr/>
        </p:nvSpPr>
        <p:spPr bwMode="auto">
          <a:xfrm>
            <a:off x="5255899" y="5108575"/>
            <a:ext cx="2021515" cy="338554"/>
          </a:xfrm>
          <a:prstGeom prst="rect">
            <a:avLst/>
          </a:prstGeom>
          <a:solidFill>
            <a:srgbClr val="FF9933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kumimoji="0" lang="en-US" altLang="ja-JP" sz="1600">
                <a:solidFill>
                  <a:schemeClr val="tx2"/>
                </a:solidFill>
                <a:latin typeface="+mn-lt"/>
                <a:ea typeface="HGP創英角ｺﾞｼｯｸUB" pitchFamily="50" charset="-128"/>
              </a:rPr>
              <a:t>Resistance design</a:t>
            </a:r>
            <a:endParaRPr kumimoji="0" lang="en-US" altLang="ja-JP" sz="1200">
              <a:solidFill>
                <a:srgbClr val="FF0000"/>
              </a:solidFill>
              <a:latin typeface="+mn-lt"/>
              <a:ea typeface="HGP創英角ｺﾞｼｯｸUB" pitchFamily="50" charset="-128"/>
            </a:endParaRPr>
          </a:p>
        </p:txBody>
      </p:sp>
      <p:sp>
        <p:nvSpPr>
          <p:cNvPr id="48164" name="Text Box 36"/>
          <p:cNvSpPr txBox="1">
            <a:spLocks noChangeArrowheads="1"/>
          </p:cNvSpPr>
          <p:nvPr/>
        </p:nvSpPr>
        <p:spPr bwMode="auto">
          <a:xfrm>
            <a:off x="7876996" y="6223000"/>
            <a:ext cx="984565" cy="30777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en-US" altLang="ja-JP" sz="1400" dirty="0">
                <a:latin typeface="+mn-lt"/>
                <a:ea typeface="HGP創英角ｺﾞｼｯｸUB" pitchFamily="50" charset="-128"/>
              </a:rPr>
              <a:t>QC/T743</a:t>
            </a:r>
          </a:p>
        </p:txBody>
      </p:sp>
      <p:sp>
        <p:nvSpPr>
          <p:cNvPr id="48165" name="Text Box 37"/>
          <p:cNvSpPr txBox="1">
            <a:spLocks noChangeArrowheads="1"/>
          </p:cNvSpPr>
          <p:nvPr/>
        </p:nvSpPr>
        <p:spPr bwMode="auto">
          <a:xfrm>
            <a:off x="7956689" y="2892623"/>
            <a:ext cx="806311" cy="30777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>
            <a:spAutoFit/>
          </a:bodyPr>
          <a:lstStyle/>
          <a:p>
            <a:r>
              <a:rPr lang="en-US" altLang="ja-JP" sz="1400" dirty="0">
                <a:latin typeface="+mn-lt"/>
                <a:ea typeface="HGP創英角ｺﾞｼｯｸUB" pitchFamily="50" charset="-128"/>
              </a:rPr>
              <a:t>FMVSS</a:t>
            </a:r>
          </a:p>
        </p:txBody>
      </p:sp>
      <p:sp>
        <p:nvSpPr>
          <p:cNvPr id="48167" name="Rectangle 39"/>
          <p:cNvSpPr>
            <a:spLocks noChangeArrowheads="1"/>
          </p:cNvSpPr>
          <p:nvPr/>
        </p:nvSpPr>
        <p:spPr bwMode="auto">
          <a:xfrm>
            <a:off x="-11113" y="1035050"/>
            <a:ext cx="9290051" cy="11079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30000"/>
              </a:spcBef>
              <a:buClr>
                <a:srgbClr val="CC0000"/>
              </a:buClr>
              <a:buFont typeface="Wingdings" pitchFamily="2" charset="2"/>
              <a:buChar char="n"/>
            </a:pPr>
            <a:r>
              <a:rPr lang="en-US" altLang="ja-JP" sz="2000" dirty="0">
                <a:latin typeface="+mn-lt"/>
                <a:ea typeface="HGP創英角ｺﾞｼｯｸUB" pitchFamily="50" charset="-128"/>
              </a:rPr>
              <a:t>Vehicle, </a:t>
            </a: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battery </a:t>
            </a:r>
            <a:r>
              <a:rPr lang="en-US" altLang="ja-JP" sz="2000" dirty="0">
                <a:latin typeface="+mn-lt"/>
                <a:ea typeface="HGP創英角ｺﾞｼｯｸUB" pitchFamily="50" charset="-128"/>
              </a:rPr>
              <a:t>pack and </a:t>
            </a: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modules </a:t>
            </a:r>
            <a:r>
              <a:rPr lang="en-US" altLang="ja-JP" sz="2000" dirty="0">
                <a:latin typeface="+mn-lt"/>
                <a:ea typeface="HGP創英角ｺﾞｼｯｸUB" pitchFamily="50" charset="-128"/>
              </a:rPr>
              <a:t>are </a:t>
            </a: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designed to act as ‘barriers’ to potentially harmful events</a:t>
            </a:r>
            <a:endParaRPr lang="en-US" altLang="ja-JP" sz="2000" dirty="0">
              <a:latin typeface="+mn-lt"/>
              <a:ea typeface="HGP創英角ｺﾞｼｯｸUB" pitchFamily="50" charset="-128"/>
            </a:endParaRPr>
          </a:p>
          <a:p>
            <a:pPr marL="457200" indent="-457200">
              <a:spcBef>
                <a:spcPct val="30000"/>
              </a:spcBef>
              <a:buClr>
                <a:srgbClr val="CC0000"/>
              </a:buClr>
              <a:buFont typeface="Wingdings" pitchFamily="2" charset="2"/>
              <a:buChar char="n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Apply global </a:t>
            </a:r>
            <a:r>
              <a:rPr lang="en-US" altLang="ja-JP" sz="2000" dirty="0">
                <a:latin typeface="+mn-lt"/>
                <a:ea typeface="HGP創英角ｺﾞｼｯｸUB" pitchFamily="50" charset="-128"/>
              </a:rPr>
              <a:t>regulations and </a:t>
            </a: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standards</a:t>
            </a:r>
            <a:endParaRPr lang="en-US" altLang="ja-JP" sz="2000" dirty="0">
              <a:latin typeface="+mn-lt"/>
              <a:ea typeface="HGP創英角ｺﾞｼｯｸUB" pitchFamily="50" charset="-128"/>
            </a:endParaRPr>
          </a:p>
        </p:txBody>
      </p:sp>
      <p:sp>
        <p:nvSpPr>
          <p:cNvPr id="40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Battery Safety Design Concept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81654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BatteryPack_EV_7_09101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29113" y="2301875"/>
            <a:ext cx="2185987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1474788" y="1679575"/>
            <a:ext cx="6134100" cy="2108200"/>
          </a:xfrm>
          <a:prstGeom prst="triangle">
            <a:avLst>
              <a:gd name="adj" fmla="val 50000"/>
            </a:avLst>
          </a:prstGeom>
          <a:solidFill>
            <a:srgbClr val="6699FF">
              <a:alpha val="20000"/>
            </a:srgbClr>
          </a:solidFill>
          <a:ln w="28575" algn="ctr">
            <a:solidFill>
              <a:srgbClr val="6699FF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411163" y="3524250"/>
            <a:ext cx="2203450" cy="48101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ja-JP" sz="2000" b="1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Long life</a:t>
            </a:r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2592388" y="1374775"/>
            <a:ext cx="3808412" cy="7937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FF">
                  <a:gamma/>
                  <a:shade val="46275"/>
                  <a:invGamma/>
                </a:srgbClr>
              </a:gs>
              <a:gs pos="5000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ja-JP" b="1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High energy performance</a:t>
            </a:r>
          </a:p>
          <a:p>
            <a:pPr algn="ctr"/>
            <a:r>
              <a:rPr lang="en-US" altLang="ja-JP" sz="1400" b="1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(light weight and compact)</a:t>
            </a:r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3433763" y="3524250"/>
            <a:ext cx="2205037" cy="48101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ja-JP" sz="2000" b="1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Low cost</a:t>
            </a:r>
          </a:p>
        </p:txBody>
      </p:sp>
      <p:sp>
        <p:nvSpPr>
          <p:cNvPr id="39943" name="AutoShape 7"/>
          <p:cNvSpPr>
            <a:spLocks noChangeArrowheads="1"/>
          </p:cNvSpPr>
          <p:nvPr/>
        </p:nvSpPr>
        <p:spPr bwMode="auto">
          <a:xfrm>
            <a:off x="5969000" y="3524250"/>
            <a:ext cx="2870200" cy="48101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en-US" altLang="ja-JP" sz="2000" b="1" dirty="0" smtClean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Safety/Reliability</a:t>
            </a:r>
            <a:endParaRPr lang="en-US" altLang="ja-JP" sz="2000" b="1" dirty="0">
              <a:solidFill>
                <a:schemeClr val="bg1"/>
              </a:solidFill>
              <a:latin typeface="+mn-lt"/>
              <a:ea typeface="HGP創英角ｺﾞｼｯｸUB" pitchFamily="50" charset="-128"/>
            </a:endParaRPr>
          </a:p>
        </p:txBody>
      </p:sp>
      <p:pic>
        <p:nvPicPr>
          <p:cNvPr id="39944" name="Picture 8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25" y="2568575"/>
            <a:ext cx="1614488" cy="10715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1952073" y="2130425"/>
            <a:ext cx="51700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ja-JP" sz="2000" b="1" i="1">
                <a:latin typeface="+mn-lt"/>
                <a:ea typeface="HGP創英角ｺﾞｼｯｸUB" pitchFamily="50" charset="-128"/>
              </a:rPr>
              <a:t>Highly balanced total performance</a:t>
            </a:r>
          </a:p>
        </p:txBody>
      </p:sp>
      <p:sp>
        <p:nvSpPr>
          <p:cNvPr id="39947" name="Rectangle 11"/>
          <p:cNvSpPr>
            <a:spLocks noChangeArrowheads="1"/>
          </p:cNvSpPr>
          <p:nvPr/>
        </p:nvSpPr>
        <p:spPr bwMode="auto">
          <a:xfrm>
            <a:off x="1693863" y="4472454"/>
            <a:ext cx="592613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altLang="ja-JP" sz="2400" dirty="0">
                <a:latin typeface="+mn-lt"/>
                <a:ea typeface="HGP創英角ｺﾞｼｯｸUB" pitchFamily="50" charset="-128"/>
              </a:rPr>
              <a:t>Mechanical </a:t>
            </a:r>
            <a:r>
              <a:rPr lang="en-US" altLang="ja-JP" sz="2400" dirty="0" smtClean="0">
                <a:latin typeface="+mn-lt"/>
                <a:ea typeface="HGP創英角ｺﾞｼｯｸUB" pitchFamily="50" charset="-128"/>
              </a:rPr>
              <a:t>cell support</a:t>
            </a:r>
            <a:endParaRPr lang="en-US" altLang="ja-JP" sz="2400" dirty="0">
              <a:latin typeface="+mn-lt"/>
              <a:ea typeface="HGP創英角ｺﾞｼｯｸUB" pitchFamily="50" charset="-128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altLang="ja-JP" sz="2400" dirty="0">
                <a:latin typeface="+mn-lt"/>
                <a:ea typeface="HGP創英角ｺﾞｼｯｸUB" pitchFamily="50" charset="-128"/>
              </a:rPr>
              <a:t>Thermal management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altLang="ja-JP" sz="2400" dirty="0" smtClean="0">
                <a:latin typeface="+mn-lt"/>
                <a:ea typeface="HGP創英角ｺﾞｼｯｸUB" pitchFamily="50" charset="-128"/>
              </a:rPr>
              <a:t>Waterproof</a:t>
            </a:r>
            <a:endParaRPr lang="en-US" altLang="ja-JP" sz="2400" dirty="0">
              <a:latin typeface="+mn-lt"/>
              <a:ea typeface="HGP創英角ｺﾞｼｯｸUB" pitchFamily="50" charset="-128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altLang="ja-JP" sz="2400" dirty="0">
                <a:latin typeface="+mn-lt"/>
                <a:ea typeface="HGP創英角ｺﾞｼｯｸUB" pitchFamily="50" charset="-128"/>
              </a:rPr>
              <a:t>Insulation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altLang="ja-JP" sz="2400" dirty="0" smtClean="0">
                <a:latin typeface="+mn-lt"/>
                <a:ea typeface="HGP創英角ｺﾞｼｯｸUB" pitchFamily="50" charset="-128"/>
              </a:rPr>
              <a:t>Lay-out </a:t>
            </a:r>
            <a:r>
              <a:rPr lang="en-US" altLang="ja-JP" sz="2400" dirty="0">
                <a:latin typeface="+mn-lt"/>
                <a:ea typeface="HGP創英角ｺﾞｼｯｸUB" pitchFamily="50" charset="-128"/>
              </a:rPr>
              <a:t>versatility </a:t>
            </a:r>
            <a:r>
              <a:rPr lang="en-US" altLang="ja-JP" sz="2400" dirty="0" smtClean="0">
                <a:latin typeface="+mn-lt"/>
                <a:ea typeface="HGP創英角ｺﾞｼｯｸUB" pitchFamily="50" charset="-128"/>
              </a:rPr>
              <a:t>etc</a:t>
            </a:r>
            <a:r>
              <a:rPr lang="en-US" altLang="ja-JP" sz="2400" dirty="0">
                <a:latin typeface="+mn-lt"/>
                <a:ea typeface="HGP創英角ｺﾞｼｯｸUB" pitchFamily="50" charset="-128"/>
              </a:rPr>
              <a:t>.</a:t>
            </a:r>
          </a:p>
        </p:txBody>
      </p:sp>
      <p:sp>
        <p:nvSpPr>
          <p:cNvPr id="12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Module/Pack Design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25420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AutoShape 3"/>
          <p:cNvSpPr>
            <a:spLocks noChangeArrowheads="1"/>
          </p:cNvSpPr>
          <p:nvPr/>
        </p:nvSpPr>
        <p:spPr bwMode="auto">
          <a:xfrm rot="10800000">
            <a:off x="2027238" y="3224213"/>
            <a:ext cx="1520825" cy="6731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012" name="AutoShape 4"/>
          <p:cNvSpPr>
            <a:spLocks noChangeArrowheads="1"/>
          </p:cNvSpPr>
          <p:nvPr/>
        </p:nvSpPr>
        <p:spPr bwMode="auto">
          <a:xfrm rot="5400000">
            <a:off x="1115219" y="2634456"/>
            <a:ext cx="742950" cy="2128838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69850" y="1295400"/>
            <a:ext cx="8909050" cy="14157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30000"/>
              </a:spcBef>
              <a:buClr>
                <a:srgbClr val="CC0000"/>
              </a:buClr>
              <a:buFont typeface="Wingdings" pitchFamily="2" charset="2"/>
              <a:buChar char="n"/>
            </a:pPr>
            <a:r>
              <a:rPr lang="en-US" altLang="ja-JP" sz="2000" dirty="0">
                <a:latin typeface="+mn-lt"/>
                <a:ea typeface="HGP創英角ｺﾞｼｯｸUB" pitchFamily="50" charset="-128"/>
              </a:rPr>
              <a:t>Battery case is made from </a:t>
            </a: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steel to create a sealed structure </a:t>
            </a:r>
            <a:endParaRPr lang="en-US" altLang="ja-JP" sz="2000" dirty="0">
              <a:latin typeface="+mn-lt"/>
              <a:ea typeface="HGP創英角ｺﾞｼｯｸUB" pitchFamily="50" charset="-128"/>
            </a:endParaRPr>
          </a:p>
          <a:p>
            <a:pPr marL="457200" indent="-457200">
              <a:spcBef>
                <a:spcPct val="30000"/>
              </a:spcBef>
              <a:buClr>
                <a:srgbClr val="CC0000"/>
              </a:buClr>
              <a:buFont typeface="Wingdings" pitchFamily="2" charset="2"/>
              <a:buChar char="n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Pack uses a robust interior of metal fixtures to secure components; this helps maintain the </a:t>
            </a:r>
            <a:r>
              <a:rPr lang="en-US" altLang="ja-JP" sz="2000" dirty="0">
                <a:latin typeface="+mn-lt"/>
                <a:ea typeface="HGP創英角ｺﾞｼｯｸUB" pitchFamily="50" charset="-128"/>
              </a:rPr>
              <a:t>pack </a:t>
            </a: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structure </a:t>
            </a:r>
            <a:r>
              <a:rPr lang="en-US" altLang="ja-JP" sz="2000" dirty="0">
                <a:latin typeface="+mn-lt"/>
                <a:ea typeface="HGP創英角ｺﾞｼｯｸUB" pitchFamily="50" charset="-128"/>
              </a:rPr>
              <a:t>in case of </a:t>
            </a: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accident or fire</a:t>
            </a:r>
            <a:r>
              <a:rPr lang="en-US" altLang="ja-JP" sz="2000" dirty="0">
                <a:latin typeface="+mn-lt"/>
                <a:ea typeface="HGP創英角ｺﾞｼｯｸUB" pitchFamily="50" charset="-128"/>
              </a:rPr>
              <a:t>.</a:t>
            </a:r>
          </a:p>
        </p:txBody>
      </p:sp>
      <p:sp>
        <p:nvSpPr>
          <p:cNvPr id="8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LEAF Battery Structure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011487"/>
            <a:ext cx="4286250" cy="323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95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009464"/>
            <a:ext cx="4029075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3513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 cstate="screen"/>
          <a:srcRect t="20583"/>
          <a:stretch>
            <a:fillRect/>
          </a:stretch>
        </p:blipFill>
        <p:spPr bwMode="auto">
          <a:xfrm>
            <a:off x="838200" y="1990725"/>
            <a:ext cx="74676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5257800" y="1320800"/>
            <a:ext cx="2341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31775" indent="-231775">
              <a:lnSpc>
                <a:spcPct val="80000"/>
              </a:lnSpc>
              <a:spcBef>
                <a:spcPct val="20000"/>
              </a:spcBef>
            </a:pPr>
            <a:r>
              <a:rPr lang="en-US" altLang="ja-JP" sz="1600">
                <a:latin typeface="+mn-lt"/>
                <a:ea typeface="HGP創英角ｺﾞｼｯｸUB" pitchFamily="50" charset="-128"/>
              </a:rPr>
              <a:t>test time: 1 hour</a:t>
            </a:r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2667000" y="6162675"/>
            <a:ext cx="38100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31775" indent="-231775">
              <a:lnSpc>
                <a:spcPct val="80000"/>
              </a:lnSpc>
              <a:spcBef>
                <a:spcPct val="20000"/>
              </a:spcBef>
            </a:pPr>
            <a:r>
              <a:rPr lang="en-US" altLang="ja-JP" sz="2400" dirty="0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No leak into the Pack</a:t>
            </a:r>
          </a:p>
        </p:txBody>
      </p:sp>
      <p:grpSp>
        <p:nvGrpSpPr>
          <p:cNvPr id="2" name="Group 6"/>
          <p:cNvGrpSpPr>
            <a:grpSpLocks noChangeAspect="1"/>
          </p:cNvGrpSpPr>
          <p:nvPr/>
        </p:nvGrpSpPr>
        <p:grpSpPr bwMode="auto">
          <a:xfrm>
            <a:off x="893763" y="1219200"/>
            <a:ext cx="4241800" cy="504825"/>
            <a:chOff x="1383" y="3521"/>
            <a:chExt cx="2466" cy="318"/>
          </a:xfrm>
        </p:grpSpPr>
        <p:sp>
          <p:nvSpPr>
            <p:cNvPr id="60423" name="AutoShape 7"/>
            <p:cNvSpPr>
              <a:spLocks noChangeAspect="1" noChangeArrowheads="1" noTextEdit="1"/>
            </p:cNvSpPr>
            <p:nvPr/>
          </p:nvSpPr>
          <p:spPr bwMode="auto">
            <a:xfrm>
              <a:off x="1383" y="3521"/>
              <a:ext cx="2466" cy="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24" name="Rectangle 8"/>
            <p:cNvSpPr>
              <a:spLocks noChangeArrowheads="1"/>
            </p:cNvSpPr>
            <p:nvPr/>
          </p:nvSpPr>
          <p:spPr bwMode="auto">
            <a:xfrm>
              <a:off x="1392" y="3536"/>
              <a:ext cx="2256" cy="288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938" y="3602"/>
              <a:ext cx="906" cy="222"/>
              <a:chOff x="1938" y="3602"/>
              <a:chExt cx="906" cy="222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1938" y="3674"/>
                <a:ext cx="906" cy="72"/>
                <a:chOff x="1938" y="3674"/>
                <a:chExt cx="906" cy="72"/>
              </a:xfrm>
            </p:grpSpPr>
            <p:sp>
              <p:nvSpPr>
                <p:cNvPr id="60427" name="Rectangle 11"/>
                <p:cNvSpPr>
                  <a:spLocks noChangeArrowheads="1"/>
                </p:cNvSpPr>
                <p:nvPr/>
              </p:nvSpPr>
              <p:spPr bwMode="auto">
                <a:xfrm>
                  <a:off x="1938" y="3674"/>
                  <a:ext cx="906" cy="72"/>
                </a:xfrm>
                <a:prstGeom prst="rect">
                  <a:avLst/>
                </a:prstGeom>
                <a:solidFill>
                  <a:srgbClr val="FFFF6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428" name="Rectangle 12"/>
                <p:cNvSpPr>
                  <a:spLocks noChangeArrowheads="1"/>
                </p:cNvSpPr>
                <p:nvPr/>
              </p:nvSpPr>
              <p:spPr bwMode="auto">
                <a:xfrm>
                  <a:off x="1938" y="3674"/>
                  <a:ext cx="906" cy="72"/>
                </a:xfrm>
                <a:prstGeom prst="rect">
                  <a:avLst/>
                </a:prstGeom>
                <a:noFill/>
                <a:ln w="9525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5" name="Group 13"/>
              <p:cNvGrpSpPr>
                <a:grpSpLocks/>
              </p:cNvGrpSpPr>
              <p:nvPr/>
            </p:nvGrpSpPr>
            <p:grpSpPr bwMode="auto">
              <a:xfrm>
                <a:off x="1938" y="3752"/>
                <a:ext cx="906" cy="72"/>
                <a:chOff x="1938" y="3752"/>
                <a:chExt cx="906" cy="72"/>
              </a:xfrm>
            </p:grpSpPr>
            <p:sp>
              <p:nvSpPr>
                <p:cNvPr id="60430" name="Rectangle 14"/>
                <p:cNvSpPr>
                  <a:spLocks noChangeArrowheads="1"/>
                </p:cNvSpPr>
                <p:nvPr/>
              </p:nvSpPr>
              <p:spPr bwMode="auto">
                <a:xfrm>
                  <a:off x="1938" y="3752"/>
                  <a:ext cx="906" cy="72"/>
                </a:xfrm>
                <a:prstGeom prst="rect">
                  <a:avLst/>
                </a:prstGeom>
                <a:solidFill>
                  <a:srgbClr val="FFFF6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431" name="Rectangle 15"/>
                <p:cNvSpPr>
                  <a:spLocks noChangeArrowheads="1"/>
                </p:cNvSpPr>
                <p:nvPr/>
              </p:nvSpPr>
              <p:spPr bwMode="auto">
                <a:xfrm>
                  <a:off x="1938" y="3752"/>
                  <a:ext cx="906" cy="72"/>
                </a:xfrm>
                <a:prstGeom prst="rect">
                  <a:avLst/>
                </a:prstGeom>
                <a:noFill/>
                <a:ln w="9525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616" y="3602"/>
                <a:ext cx="228" cy="72"/>
                <a:chOff x="2616" y="3602"/>
                <a:chExt cx="228" cy="72"/>
              </a:xfrm>
            </p:grpSpPr>
            <p:sp>
              <p:nvSpPr>
                <p:cNvPr id="60433" name="Rectangle 17"/>
                <p:cNvSpPr>
                  <a:spLocks noChangeArrowheads="1"/>
                </p:cNvSpPr>
                <p:nvPr/>
              </p:nvSpPr>
              <p:spPr bwMode="auto">
                <a:xfrm>
                  <a:off x="2616" y="3602"/>
                  <a:ext cx="228" cy="72"/>
                </a:xfrm>
                <a:prstGeom prst="rect">
                  <a:avLst/>
                </a:prstGeom>
                <a:solidFill>
                  <a:srgbClr val="FFFF6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434" name="Rectangle 18"/>
                <p:cNvSpPr>
                  <a:spLocks noChangeArrowheads="1"/>
                </p:cNvSpPr>
                <p:nvPr/>
              </p:nvSpPr>
              <p:spPr bwMode="auto">
                <a:xfrm>
                  <a:off x="2616" y="3602"/>
                  <a:ext cx="228" cy="72"/>
                </a:xfrm>
                <a:prstGeom prst="rect">
                  <a:avLst/>
                </a:prstGeom>
                <a:noFill/>
                <a:ln w="9525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19"/>
              <p:cNvGrpSpPr>
                <a:grpSpLocks/>
              </p:cNvGrpSpPr>
              <p:nvPr/>
            </p:nvGrpSpPr>
            <p:grpSpPr bwMode="auto">
              <a:xfrm>
                <a:off x="2424" y="3632"/>
                <a:ext cx="126" cy="42"/>
                <a:chOff x="2424" y="3632"/>
                <a:chExt cx="126" cy="42"/>
              </a:xfrm>
            </p:grpSpPr>
            <p:sp>
              <p:nvSpPr>
                <p:cNvPr id="60436" name="Rectangle 20"/>
                <p:cNvSpPr>
                  <a:spLocks noChangeArrowheads="1"/>
                </p:cNvSpPr>
                <p:nvPr/>
              </p:nvSpPr>
              <p:spPr bwMode="auto">
                <a:xfrm>
                  <a:off x="2424" y="3632"/>
                  <a:ext cx="126" cy="42"/>
                </a:xfrm>
                <a:prstGeom prst="rect">
                  <a:avLst/>
                </a:prstGeom>
                <a:solidFill>
                  <a:srgbClr val="FFFF66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0437" name="Rectangle 21"/>
                <p:cNvSpPr>
                  <a:spLocks noChangeArrowheads="1"/>
                </p:cNvSpPr>
                <p:nvPr/>
              </p:nvSpPr>
              <p:spPr bwMode="auto">
                <a:xfrm>
                  <a:off x="2424" y="3632"/>
                  <a:ext cx="126" cy="42"/>
                </a:xfrm>
                <a:prstGeom prst="rect">
                  <a:avLst/>
                </a:prstGeom>
                <a:noFill/>
                <a:ln w="9525" cap="rnd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60438" name="Line 22"/>
            <p:cNvSpPr>
              <a:spLocks noChangeShapeType="1"/>
            </p:cNvSpPr>
            <p:nvPr/>
          </p:nvSpPr>
          <p:spPr bwMode="auto">
            <a:xfrm>
              <a:off x="1386" y="3830"/>
              <a:ext cx="2454" cy="1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39" name="Line 23"/>
            <p:cNvSpPr>
              <a:spLocks noChangeShapeType="1"/>
            </p:cNvSpPr>
            <p:nvPr/>
          </p:nvSpPr>
          <p:spPr bwMode="auto">
            <a:xfrm>
              <a:off x="2850" y="3536"/>
              <a:ext cx="273" cy="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40" name="Line 24"/>
            <p:cNvSpPr>
              <a:spLocks noChangeShapeType="1"/>
            </p:cNvSpPr>
            <p:nvPr/>
          </p:nvSpPr>
          <p:spPr bwMode="auto">
            <a:xfrm>
              <a:off x="2850" y="3752"/>
              <a:ext cx="273" cy="0"/>
            </a:xfrm>
            <a:prstGeom prst="line">
              <a:avLst/>
            </a:prstGeom>
            <a:noFill/>
            <a:ln w="9525" cap="rnd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441" name="Freeform 25"/>
            <p:cNvSpPr>
              <a:spLocks noEditPoints="1"/>
            </p:cNvSpPr>
            <p:nvPr/>
          </p:nvSpPr>
          <p:spPr bwMode="auto">
            <a:xfrm>
              <a:off x="2964" y="3530"/>
              <a:ext cx="48" cy="222"/>
            </a:xfrm>
            <a:custGeom>
              <a:avLst/>
              <a:gdLst/>
              <a:ahLst/>
              <a:cxnLst>
                <a:cxn ang="0">
                  <a:pos x="54" y="521"/>
                </a:cxn>
                <a:cxn ang="0">
                  <a:pos x="54" y="72"/>
                </a:cxn>
                <a:cxn ang="0">
                  <a:pos x="64" y="61"/>
                </a:cxn>
                <a:cxn ang="0">
                  <a:pos x="75" y="72"/>
                </a:cxn>
                <a:cxn ang="0">
                  <a:pos x="75" y="521"/>
                </a:cxn>
                <a:cxn ang="0">
                  <a:pos x="64" y="532"/>
                </a:cxn>
                <a:cxn ang="0">
                  <a:pos x="54" y="521"/>
                </a:cxn>
                <a:cxn ang="0">
                  <a:pos x="128" y="464"/>
                </a:cxn>
                <a:cxn ang="0">
                  <a:pos x="64" y="592"/>
                </a:cxn>
                <a:cxn ang="0">
                  <a:pos x="0" y="464"/>
                </a:cxn>
                <a:cxn ang="0">
                  <a:pos x="128" y="464"/>
                </a:cxn>
                <a:cxn ang="0">
                  <a:pos x="0" y="128"/>
                </a:cxn>
                <a:cxn ang="0">
                  <a:pos x="64" y="0"/>
                </a:cxn>
                <a:cxn ang="0">
                  <a:pos x="128" y="128"/>
                </a:cxn>
                <a:cxn ang="0">
                  <a:pos x="0" y="128"/>
                </a:cxn>
              </a:cxnLst>
              <a:rect l="0" t="0" r="r" b="b"/>
              <a:pathLst>
                <a:path w="128" h="592">
                  <a:moveTo>
                    <a:pt x="54" y="521"/>
                  </a:moveTo>
                  <a:lnTo>
                    <a:pt x="54" y="72"/>
                  </a:lnTo>
                  <a:cubicBezTo>
                    <a:pt x="54" y="66"/>
                    <a:pt x="59" y="61"/>
                    <a:pt x="64" y="61"/>
                  </a:cubicBezTo>
                  <a:cubicBezTo>
                    <a:pt x="70" y="61"/>
                    <a:pt x="75" y="66"/>
                    <a:pt x="75" y="72"/>
                  </a:cubicBezTo>
                  <a:lnTo>
                    <a:pt x="75" y="521"/>
                  </a:lnTo>
                  <a:cubicBezTo>
                    <a:pt x="75" y="527"/>
                    <a:pt x="70" y="532"/>
                    <a:pt x="64" y="532"/>
                  </a:cubicBezTo>
                  <a:cubicBezTo>
                    <a:pt x="59" y="532"/>
                    <a:pt x="54" y="527"/>
                    <a:pt x="54" y="521"/>
                  </a:cubicBezTo>
                  <a:close/>
                  <a:moveTo>
                    <a:pt x="128" y="464"/>
                  </a:moveTo>
                  <a:lnTo>
                    <a:pt x="64" y="592"/>
                  </a:lnTo>
                  <a:lnTo>
                    <a:pt x="0" y="464"/>
                  </a:lnTo>
                  <a:lnTo>
                    <a:pt x="128" y="464"/>
                  </a:lnTo>
                  <a:close/>
                  <a:moveTo>
                    <a:pt x="0" y="128"/>
                  </a:moveTo>
                  <a:lnTo>
                    <a:pt x="64" y="0"/>
                  </a:lnTo>
                  <a:lnTo>
                    <a:pt x="128" y="128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FF0000"/>
            </a:solidFill>
            <a:ln w="9525" cap="flat">
              <a:solidFill>
                <a:srgbClr val="FF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Immersion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39730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67" name="Rectangle 39"/>
          <p:cNvSpPr>
            <a:spLocks noChangeArrowheads="1"/>
          </p:cNvSpPr>
          <p:nvPr/>
        </p:nvSpPr>
        <p:spPr bwMode="auto">
          <a:xfrm>
            <a:off x="446087" y="1254204"/>
            <a:ext cx="7859713" cy="53245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ct val="30000"/>
              </a:spcBef>
              <a:buClr>
                <a:srgbClr val="CC0000"/>
              </a:buClr>
              <a:buFont typeface="Wingdings" pitchFamily="2" charset="2"/>
              <a:buChar char="n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The LEAF battery management system performs continuous self diagnostics by monitoring:</a:t>
            </a:r>
          </a:p>
          <a:p>
            <a:pPr marL="914400" lvl="1" indent="-457200">
              <a:spcBef>
                <a:spcPct val="3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Individual cell voltage</a:t>
            </a:r>
          </a:p>
          <a:p>
            <a:pPr marL="914400" lvl="1" indent="-457200">
              <a:spcBef>
                <a:spcPct val="3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State of charge</a:t>
            </a:r>
          </a:p>
          <a:p>
            <a:pPr marL="914400" lvl="1" indent="-457200">
              <a:spcBef>
                <a:spcPct val="3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Battery temperature</a:t>
            </a:r>
          </a:p>
          <a:p>
            <a:pPr marL="914400" lvl="1" indent="-457200">
              <a:spcBef>
                <a:spcPct val="3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Battery pack hardware conditions</a:t>
            </a:r>
          </a:p>
          <a:p>
            <a:pPr marL="457200" indent="-457200">
              <a:spcBef>
                <a:spcPct val="30000"/>
              </a:spcBef>
              <a:buClr>
                <a:srgbClr val="CC0000"/>
              </a:buClr>
              <a:buFont typeface="Wingdings" pitchFamily="2" charset="2"/>
              <a:buChar char="n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BMS optimizes conditions to provide power on demand</a:t>
            </a:r>
          </a:p>
          <a:p>
            <a:pPr marL="457200" indent="-457200">
              <a:spcBef>
                <a:spcPct val="30000"/>
              </a:spcBef>
              <a:buClr>
                <a:srgbClr val="CC0000"/>
              </a:buClr>
              <a:buFont typeface="Wingdings" pitchFamily="2" charset="2"/>
              <a:buChar char="n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BMS responds to unexpected conditions by going to failsafe mode or complete shut down depending on the circumstances; examples:</a:t>
            </a:r>
          </a:p>
          <a:p>
            <a:pPr marL="914400" lvl="1" indent="-457200">
              <a:spcBef>
                <a:spcPct val="3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Overcharging</a:t>
            </a:r>
          </a:p>
          <a:p>
            <a:pPr marL="914400" lvl="1" indent="-457200">
              <a:spcBef>
                <a:spcPct val="3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Over-temp</a:t>
            </a:r>
          </a:p>
          <a:p>
            <a:pPr marL="914400" lvl="1" indent="-457200">
              <a:spcBef>
                <a:spcPct val="3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Cell failure</a:t>
            </a:r>
          </a:p>
          <a:p>
            <a:pPr marL="914400" lvl="1" indent="-457200">
              <a:spcBef>
                <a:spcPct val="30000"/>
              </a:spcBef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Crash</a:t>
            </a:r>
          </a:p>
        </p:txBody>
      </p:sp>
      <p:sp>
        <p:nvSpPr>
          <p:cNvPr id="4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Battery Management System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06867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Box 47"/>
          <p:cNvSpPr txBox="1">
            <a:spLocks noChangeArrowheads="1"/>
          </p:cNvSpPr>
          <p:nvPr/>
        </p:nvSpPr>
        <p:spPr bwMode="auto">
          <a:xfrm>
            <a:off x="533400" y="1828800"/>
            <a:ext cx="8077200" cy="16804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accent2"/>
                </a:solidFill>
                <a:latin typeface="+mn-lt"/>
                <a:ea typeface="HGP創英角ｺﾞｼｯｸUB" pitchFamily="50" charset="-128"/>
              </a:rPr>
              <a:t>1.</a:t>
            </a:r>
            <a:r>
              <a:rPr kumimoji="0" lang="en-US" altLang="ja-JP" sz="2400" dirty="0">
                <a:latin typeface="+mn-lt"/>
                <a:ea typeface="HGP創英角ｺﾞｼｯｸUB" pitchFamily="50" charset="-128"/>
              </a:rPr>
              <a:t>  </a:t>
            </a:r>
            <a:r>
              <a:rPr kumimoji="0" lang="en-US" altLang="ja-JP" sz="2400" dirty="0" smtClean="0">
                <a:latin typeface="+mn-lt"/>
                <a:ea typeface="HGP創英角ｺﾞｼｯｸUB" pitchFamily="50" charset="-128"/>
              </a:rPr>
              <a:t>LEAF Overview</a:t>
            </a:r>
            <a:endParaRPr kumimoji="0" lang="en-US" altLang="ja-JP" sz="2400" dirty="0">
              <a:latin typeface="+mn-lt"/>
              <a:ea typeface="HGP創英角ｺﾞｼｯｸUB" pitchFamily="50" charset="-128"/>
            </a:endParaRPr>
          </a:p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accent2"/>
                </a:solidFill>
                <a:latin typeface="+mn-lt"/>
                <a:ea typeface="HGP創英角ｺﾞｼｯｸUB" pitchFamily="50" charset="-128"/>
              </a:rPr>
              <a:t>2.</a:t>
            </a:r>
            <a:r>
              <a:rPr kumimoji="0" lang="en-US" altLang="ja-JP" sz="2400" dirty="0">
                <a:latin typeface="+mn-lt"/>
                <a:ea typeface="HGP創英角ｺﾞｼｯｸUB" pitchFamily="50" charset="-128"/>
              </a:rPr>
              <a:t>  </a:t>
            </a:r>
            <a:r>
              <a:rPr kumimoji="0" lang="en-US" altLang="ja-JP" sz="2400" dirty="0" smtClean="0">
                <a:latin typeface="+mn-lt"/>
                <a:ea typeface="HGP創英角ｺﾞｼｯｸUB" pitchFamily="50" charset="-128"/>
              </a:rPr>
              <a:t>Lithium Battery Development at Nissan</a:t>
            </a:r>
            <a:endParaRPr kumimoji="0" lang="en-US" altLang="ja-JP" sz="2400" dirty="0">
              <a:latin typeface="+mn-lt"/>
              <a:ea typeface="HGP創英角ｺﾞｼｯｸUB" pitchFamily="50" charset="-128"/>
            </a:endParaRPr>
          </a:p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accent2"/>
                </a:solidFill>
                <a:latin typeface="+mn-lt"/>
                <a:ea typeface="HGP創英角ｺﾞｼｯｸUB" pitchFamily="50" charset="-128"/>
              </a:rPr>
              <a:t>3.</a:t>
            </a:r>
            <a:r>
              <a:rPr kumimoji="0" lang="en-US" altLang="ja-JP" sz="2400" dirty="0">
                <a:latin typeface="+mn-lt"/>
                <a:ea typeface="HGP創英角ｺﾞｼｯｸUB" pitchFamily="50" charset="-128"/>
              </a:rPr>
              <a:t>  </a:t>
            </a:r>
            <a:r>
              <a:rPr kumimoji="0" lang="en-US" altLang="ja-JP" sz="2400" dirty="0" smtClean="0">
                <a:latin typeface="+mn-lt"/>
                <a:ea typeface="HGP創英角ｺﾞｼｯｸUB" pitchFamily="50" charset="-128"/>
              </a:rPr>
              <a:t>Lithium Battery System Design and Safety</a:t>
            </a:r>
            <a:endParaRPr kumimoji="0" lang="en-US" altLang="ja-JP" sz="2400" dirty="0">
              <a:latin typeface="+mn-lt"/>
              <a:ea typeface="HGP創英角ｺﾞｼｯｸUB" pitchFamily="50" charset="-128"/>
            </a:endParaRPr>
          </a:p>
        </p:txBody>
      </p:sp>
      <p:sp>
        <p:nvSpPr>
          <p:cNvPr id="62" name="Rectangle 58"/>
          <p:cNvSpPr>
            <a:spLocks noChangeArrowheads="1"/>
          </p:cNvSpPr>
          <p:nvPr/>
        </p:nvSpPr>
        <p:spPr bwMode="auto">
          <a:xfrm>
            <a:off x="3597275" y="228600"/>
            <a:ext cx="5546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Agenda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53988" y="1066800"/>
            <a:ext cx="8847137" cy="1098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73050" indent="-273050">
              <a:spcBef>
                <a:spcPct val="30000"/>
              </a:spcBef>
              <a:buClr>
                <a:srgbClr val="CC0000"/>
              </a:buClr>
              <a:buFont typeface="Wingdings" pitchFamily="2" charset="2"/>
              <a:buChar char="n"/>
            </a:pPr>
            <a:r>
              <a:rPr lang="en-US" altLang="ja-JP" sz="2000" dirty="0">
                <a:latin typeface="+mn-lt"/>
                <a:ea typeface="HGP創英角ｺﾞｼｯｸUB" pitchFamily="50" charset="-128"/>
              </a:rPr>
              <a:t>High voltage circuit is initially open and activated only when control system is </a:t>
            </a: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correct</a:t>
            </a:r>
            <a:endParaRPr lang="en-US" altLang="ja-JP" sz="2000" dirty="0">
              <a:latin typeface="+mn-lt"/>
              <a:ea typeface="HGP創英角ｺﾞｼｯｸUB" pitchFamily="50" charset="-128"/>
            </a:endParaRPr>
          </a:p>
          <a:p>
            <a:pPr marL="273050" indent="-273050">
              <a:spcBef>
                <a:spcPct val="30000"/>
              </a:spcBef>
              <a:buClr>
                <a:srgbClr val="CC0000"/>
              </a:buClr>
              <a:buFont typeface="Wingdings" pitchFamily="2" charset="2"/>
              <a:buChar char="n"/>
            </a:pPr>
            <a:r>
              <a:rPr lang="en-US" altLang="ja-JP" sz="2000" dirty="0">
                <a:latin typeface="+mn-lt"/>
                <a:ea typeface="HGP創英角ｺﾞｼｯｸUB" pitchFamily="50" charset="-128"/>
              </a:rPr>
              <a:t>Main RLY is cut off when detecting vehicle </a:t>
            </a: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crash</a:t>
            </a:r>
            <a:endParaRPr lang="en-US" altLang="ja-JP" sz="2000" dirty="0">
              <a:latin typeface="+mn-lt"/>
              <a:ea typeface="HGP創英角ｺﾞｼｯｸUB" pitchFamily="50" charset="-128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803182" y="2210387"/>
            <a:ext cx="6795659" cy="4410428"/>
            <a:chOff x="400" y="981"/>
            <a:chExt cx="4954" cy="3215"/>
          </a:xfrm>
        </p:grpSpPr>
        <p:sp>
          <p:nvSpPr>
            <p:cNvPr id="44037" name="Rectangle 5"/>
            <p:cNvSpPr>
              <a:spLocks noChangeArrowheads="1"/>
            </p:cNvSpPr>
            <p:nvPr/>
          </p:nvSpPr>
          <p:spPr bwMode="auto">
            <a:xfrm>
              <a:off x="802" y="3045"/>
              <a:ext cx="1004" cy="393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38" name="Rectangle 6"/>
            <p:cNvSpPr>
              <a:spLocks noChangeArrowheads="1"/>
            </p:cNvSpPr>
            <p:nvPr/>
          </p:nvSpPr>
          <p:spPr bwMode="auto">
            <a:xfrm>
              <a:off x="734" y="3640"/>
              <a:ext cx="827" cy="420"/>
            </a:xfrm>
            <a:prstGeom prst="rect">
              <a:avLst/>
            </a:prstGeom>
            <a:solidFill>
              <a:srgbClr val="DDDDDD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39" name="Freeform 7"/>
            <p:cNvSpPr>
              <a:spLocks/>
            </p:cNvSpPr>
            <p:nvPr/>
          </p:nvSpPr>
          <p:spPr bwMode="auto">
            <a:xfrm>
              <a:off x="1262" y="2330"/>
              <a:ext cx="1024" cy="559"/>
            </a:xfrm>
            <a:custGeom>
              <a:avLst/>
              <a:gdLst/>
              <a:ahLst/>
              <a:cxnLst>
                <a:cxn ang="0">
                  <a:pos x="1101" y="153"/>
                </a:cxn>
                <a:cxn ang="0">
                  <a:pos x="1101" y="0"/>
                </a:cxn>
                <a:cxn ang="0">
                  <a:pos x="0" y="0"/>
                </a:cxn>
                <a:cxn ang="0">
                  <a:pos x="0" y="559"/>
                </a:cxn>
                <a:cxn ang="0">
                  <a:pos x="1109" y="559"/>
                </a:cxn>
                <a:cxn ang="0">
                  <a:pos x="1109" y="424"/>
                </a:cxn>
              </a:cxnLst>
              <a:rect l="0" t="0" r="r" b="b"/>
              <a:pathLst>
                <a:path w="1109" h="559">
                  <a:moveTo>
                    <a:pt x="1101" y="153"/>
                  </a:moveTo>
                  <a:lnTo>
                    <a:pt x="1101" y="0"/>
                  </a:lnTo>
                  <a:lnTo>
                    <a:pt x="0" y="0"/>
                  </a:lnTo>
                  <a:lnTo>
                    <a:pt x="0" y="559"/>
                  </a:lnTo>
                  <a:lnTo>
                    <a:pt x="1109" y="559"/>
                  </a:lnTo>
                  <a:lnTo>
                    <a:pt x="1109" y="424"/>
                  </a:lnTo>
                </a:path>
              </a:pathLst>
            </a:custGeom>
            <a:solidFill>
              <a:srgbClr val="DDDDDD"/>
            </a:solidFill>
            <a:ln w="28575" cap="flat" cmpd="sng">
              <a:solidFill>
                <a:srgbClr val="5F5F5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40" name="Freeform 8"/>
            <p:cNvSpPr>
              <a:spLocks/>
            </p:cNvSpPr>
            <p:nvPr/>
          </p:nvSpPr>
          <p:spPr bwMode="auto">
            <a:xfrm>
              <a:off x="2792" y="1002"/>
              <a:ext cx="2472" cy="2795"/>
            </a:xfrm>
            <a:custGeom>
              <a:avLst/>
              <a:gdLst/>
              <a:ahLst/>
              <a:cxnLst>
                <a:cxn ang="0">
                  <a:pos x="1" y="1427"/>
                </a:cxn>
                <a:cxn ang="0">
                  <a:pos x="0" y="0"/>
                </a:cxn>
                <a:cxn ang="0">
                  <a:pos x="2678" y="0"/>
                </a:cxn>
                <a:cxn ang="0">
                  <a:pos x="2678" y="2751"/>
                </a:cxn>
                <a:cxn ang="0">
                  <a:pos x="0" y="2751"/>
                </a:cxn>
                <a:cxn ang="0">
                  <a:pos x="1" y="1691"/>
                </a:cxn>
              </a:cxnLst>
              <a:rect l="0" t="0" r="r" b="b"/>
              <a:pathLst>
                <a:path w="2678" h="2751">
                  <a:moveTo>
                    <a:pt x="1" y="1427"/>
                  </a:moveTo>
                  <a:lnTo>
                    <a:pt x="0" y="0"/>
                  </a:lnTo>
                  <a:lnTo>
                    <a:pt x="2678" y="0"/>
                  </a:lnTo>
                  <a:lnTo>
                    <a:pt x="2678" y="2751"/>
                  </a:lnTo>
                  <a:lnTo>
                    <a:pt x="0" y="2751"/>
                  </a:lnTo>
                  <a:lnTo>
                    <a:pt x="1" y="1691"/>
                  </a:lnTo>
                </a:path>
              </a:pathLst>
            </a:custGeom>
            <a:solidFill>
              <a:srgbClr val="DDDDDD"/>
            </a:solidFill>
            <a:ln w="28575" cap="flat" cmpd="sng">
              <a:solidFill>
                <a:srgbClr val="5F5F5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41" name="AutoShape 9"/>
            <p:cNvSpPr>
              <a:spLocks noChangeArrowheads="1"/>
            </p:cNvSpPr>
            <p:nvPr/>
          </p:nvSpPr>
          <p:spPr bwMode="auto">
            <a:xfrm>
              <a:off x="981" y="991"/>
              <a:ext cx="1000" cy="21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2" name="Rectangle 10"/>
            <p:cNvSpPr>
              <a:spLocks noChangeArrowheads="1"/>
            </p:cNvSpPr>
            <p:nvPr/>
          </p:nvSpPr>
          <p:spPr bwMode="auto">
            <a:xfrm>
              <a:off x="820" y="3716"/>
              <a:ext cx="679" cy="256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3" name="Rectangle 11"/>
            <p:cNvSpPr>
              <a:spLocks noChangeArrowheads="1"/>
            </p:cNvSpPr>
            <p:nvPr/>
          </p:nvSpPr>
          <p:spPr bwMode="auto">
            <a:xfrm>
              <a:off x="2149" y="3007"/>
              <a:ext cx="399" cy="25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4" name="Rectangle 12"/>
            <p:cNvSpPr>
              <a:spLocks noChangeArrowheads="1"/>
            </p:cNvSpPr>
            <p:nvPr/>
          </p:nvSpPr>
          <p:spPr bwMode="auto">
            <a:xfrm>
              <a:off x="1724" y="2487"/>
              <a:ext cx="399" cy="256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5" name="Oval 13"/>
            <p:cNvSpPr>
              <a:spLocks noChangeAspect="1" noChangeArrowheads="1"/>
            </p:cNvSpPr>
            <p:nvPr/>
          </p:nvSpPr>
          <p:spPr bwMode="auto">
            <a:xfrm>
              <a:off x="1306" y="2433"/>
              <a:ext cx="332" cy="360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6" name="Text Box 14"/>
            <p:cNvSpPr txBox="1">
              <a:spLocks noChangeArrowheads="1"/>
            </p:cNvSpPr>
            <p:nvPr/>
          </p:nvSpPr>
          <p:spPr bwMode="auto">
            <a:xfrm>
              <a:off x="1259" y="2501"/>
              <a:ext cx="430" cy="1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1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Motor</a:t>
              </a:r>
            </a:p>
          </p:txBody>
        </p:sp>
        <p:sp>
          <p:nvSpPr>
            <p:cNvPr id="44047" name="Text Box 15"/>
            <p:cNvSpPr txBox="1">
              <a:spLocks noChangeArrowheads="1"/>
            </p:cNvSpPr>
            <p:nvPr/>
          </p:nvSpPr>
          <p:spPr bwMode="auto">
            <a:xfrm>
              <a:off x="1667" y="2519"/>
              <a:ext cx="518" cy="1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0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Inverter</a:t>
              </a:r>
            </a:p>
          </p:txBody>
        </p:sp>
        <p:sp>
          <p:nvSpPr>
            <p:cNvPr id="44048" name="Oval 16"/>
            <p:cNvSpPr>
              <a:spLocks noChangeArrowheads="1"/>
            </p:cNvSpPr>
            <p:nvPr/>
          </p:nvSpPr>
          <p:spPr bwMode="auto">
            <a:xfrm>
              <a:off x="2230" y="3143"/>
              <a:ext cx="74" cy="80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49" name="Oval 17"/>
            <p:cNvSpPr>
              <a:spLocks noChangeArrowheads="1"/>
            </p:cNvSpPr>
            <p:nvPr/>
          </p:nvSpPr>
          <p:spPr bwMode="auto">
            <a:xfrm>
              <a:off x="2393" y="3143"/>
              <a:ext cx="73" cy="80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50" name="Line 18"/>
            <p:cNvSpPr>
              <a:spLocks noChangeShapeType="1"/>
            </p:cNvSpPr>
            <p:nvPr/>
          </p:nvSpPr>
          <p:spPr bwMode="auto">
            <a:xfrm>
              <a:off x="2238" y="3099"/>
              <a:ext cx="2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51" name="Text Box 19"/>
            <p:cNvSpPr txBox="1">
              <a:spLocks noChangeArrowheads="1"/>
            </p:cNvSpPr>
            <p:nvPr/>
          </p:nvSpPr>
          <p:spPr bwMode="auto">
            <a:xfrm>
              <a:off x="1975" y="2869"/>
              <a:ext cx="678" cy="1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0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Charge RLY</a:t>
              </a:r>
            </a:p>
          </p:txBody>
        </p:sp>
        <p:sp>
          <p:nvSpPr>
            <p:cNvPr id="44052" name="Rectangle 20"/>
            <p:cNvSpPr>
              <a:spLocks noChangeArrowheads="1"/>
            </p:cNvSpPr>
            <p:nvPr/>
          </p:nvSpPr>
          <p:spPr bwMode="auto">
            <a:xfrm>
              <a:off x="3209" y="2381"/>
              <a:ext cx="398" cy="25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53" name="Oval 21"/>
            <p:cNvSpPr>
              <a:spLocks noChangeArrowheads="1"/>
            </p:cNvSpPr>
            <p:nvPr/>
          </p:nvSpPr>
          <p:spPr bwMode="auto">
            <a:xfrm>
              <a:off x="3290" y="2517"/>
              <a:ext cx="74" cy="80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54" name="Oval 22"/>
            <p:cNvSpPr>
              <a:spLocks noChangeArrowheads="1"/>
            </p:cNvSpPr>
            <p:nvPr/>
          </p:nvSpPr>
          <p:spPr bwMode="auto">
            <a:xfrm>
              <a:off x="3452" y="2517"/>
              <a:ext cx="74" cy="80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55" name="Line 23"/>
            <p:cNvSpPr>
              <a:spLocks noChangeShapeType="1"/>
            </p:cNvSpPr>
            <p:nvPr/>
          </p:nvSpPr>
          <p:spPr bwMode="auto">
            <a:xfrm>
              <a:off x="3297" y="2467"/>
              <a:ext cx="22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56" name="Text Box 24"/>
            <p:cNvSpPr txBox="1">
              <a:spLocks noChangeArrowheads="1"/>
            </p:cNvSpPr>
            <p:nvPr/>
          </p:nvSpPr>
          <p:spPr bwMode="auto">
            <a:xfrm>
              <a:off x="3070" y="2228"/>
              <a:ext cx="689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9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Bat Main RLY</a:t>
              </a:r>
            </a:p>
          </p:txBody>
        </p:sp>
        <p:sp>
          <p:nvSpPr>
            <p:cNvPr id="44057" name="Text Box 25"/>
            <p:cNvSpPr txBox="1">
              <a:spLocks noChangeArrowheads="1"/>
            </p:cNvSpPr>
            <p:nvPr/>
          </p:nvSpPr>
          <p:spPr bwMode="auto">
            <a:xfrm>
              <a:off x="760" y="3760"/>
              <a:ext cx="789" cy="1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0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Quick charger</a:t>
              </a:r>
            </a:p>
          </p:txBody>
        </p:sp>
        <p:sp>
          <p:nvSpPr>
            <p:cNvPr id="44058" name="Rectangle 26"/>
            <p:cNvSpPr>
              <a:spLocks noChangeArrowheads="1"/>
            </p:cNvSpPr>
            <p:nvPr/>
          </p:nvSpPr>
          <p:spPr bwMode="auto">
            <a:xfrm>
              <a:off x="1589" y="3594"/>
              <a:ext cx="398" cy="25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59" name="Oval 27"/>
            <p:cNvSpPr>
              <a:spLocks noChangeArrowheads="1"/>
            </p:cNvSpPr>
            <p:nvPr/>
          </p:nvSpPr>
          <p:spPr bwMode="auto">
            <a:xfrm>
              <a:off x="1670" y="3730"/>
              <a:ext cx="74" cy="80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60" name="Oval 28"/>
            <p:cNvSpPr>
              <a:spLocks noChangeArrowheads="1"/>
            </p:cNvSpPr>
            <p:nvPr/>
          </p:nvSpPr>
          <p:spPr bwMode="auto">
            <a:xfrm>
              <a:off x="1832" y="3730"/>
              <a:ext cx="74" cy="80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61" name="Line 29"/>
            <p:cNvSpPr>
              <a:spLocks noChangeShapeType="1"/>
            </p:cNvSpPr>
            <p:nvPr/>
          </p:nvSpPr>
          <p:spPr bwMode="auto">
            <a:xfrm>
              <a:off x="1677" y="3686"/>
              <a:ext cx="22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62" name="Text Box 30"/>
            <p:cNvSpPr txBox="1">
              <a:spLocks noChangeArrowheads="1"/>
            </p:cNvSpPr>
            <p:nvPr/>
          </p:nvSpPr>
          <p:spPr bwMode="auto">
            <a:xfrm>
              <a:off x="1287" y="3438"/>
              <a:ext cx="794" cy="1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0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Q/Charge RLY</a:t>
              </a:r>
            </a:p>
          </p:txBody>
        </p:sp>
        <p:sp>
          <p:nvSpPr>
            <p:cNvPr id="44063" name="Rectangle 31"/>
            <p:cNvSpPr>
              <a:spLocks noChangeArrowheads="1"/>
            </p:cNvSpPr>
            <p:nvPr/>
          </p:nvSpPr>
          <p:spPr bwMode="auto">
            <a:xfrm>
              <a:off x="3209" y="3052"/>
              <a:ext cx="398" cy="256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64" name="Oval 32"/>
            <p:cNvSpPr>
              <a:spLocks noChangeArrowheads="1"/>
            </p:cNvSpPr>
            <p:nvPr/>
          </p:nvSpPr>
          <p:spPr bwMode="auto">
            <a:xfrm>
              <a:off x="3290" y="3188"/>
              <a:ext cx="74" cy="80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65" name="Oval 33"/>
            <p:cNvSpPr>
              <a:spLocks noChangeArrowheads="1"/>
            </p:cNvSpPr>
            <p:nvPr/>
          </p:nvSpPr>
          <p:spPr bwMode="auto">
            <a:xfrm>
              <a:off x="3452" y="3188"/>
              <a:ext cx="74" cy="80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66" name="Line 34"/>
            <p:cNvSpPr>
              <a:spLocks noChangeShapeType="1"/>
            </p:cNvSpPr>
            <p:nvPr/>
          </p:nvSpPr>
          <p:spPr bwMode="auto">
            <a:xfrm>
              <a:off x="3297" y="3138"/>
              <a:ext cx="22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67" name="Text Box 35"/>
            <p:cNvSpPr txBox="1">
              <a:spLocks noChangeArrowheads="1"/>
            </p:cNvSpPr>
            <p:nvPr/>
          </p:nvSpPr>
          <p:spPr bwMode="auto">
            <a:xfrm>
              <a:off x="3059" y="2890"/>
              <a:ext cx="689" cy="1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9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Bat Main RLY</a:t>
              </a:r>
            </a:p>
          </p:txBody>
        </p:sp>
        <p:sp>
          <p:nvSpPr>
            <p:cNvPr id="44068" name="Rectangle 36"/>
            <p:cNvSpPr>
              <a:spLocks noChangeArrowheads="1"/>
            </p:cNvSpPr>
            <p:nvPr/>
          </p:nvSpPr>
          <p:spPr bwMode="auto">
            <a:xfrm>
              <a:off x="745" y="1497"/>
              <a:ext cx="1304" cy="343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69" name="Text Box 37"/>
            <p:cNvSpPr txBox="1">
              <a:spLocks noChangeArrowheads="1"/>
            </p:cNvSpPr>
            <p:nvPr/>
          </p:nvSpPr>
          <p:spPr bwMode="auto">
            <a:xfrm>
              <a:off x="745" y="1478"/>
              <a:ext cx="1316" cy="38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kumimoji="0" lang="en-US" altLang="ja-JP" sz="14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Vehicle control module (VCM)</a:t>
              </a:r>
            </a:p>
          </p:txBody>
        </p:sp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4031" y="2409"/>
              <a:ext cx="59" cy="304"/>
              <a:chOff x="3624" y="1624"/>
              <a:chExt cx="64" cy="304"/>
            </a:xfrm>
          </p:grpSpPr>
          <p:sp>
            <p:nvSpPr>
              <p:cNvPr id="44071" name="Line 39"/>
              <p:cNvSpPr>
                <a:spLocks noChangeShapeType="1"/>
              </p:cNvSpPr>
              <p:nvPr/>
            </p:nvSpPr>
            <p:spPr bwMode="auto">
              <a:xfrm>
                <a:off x="3624" y="1624"/>
                <a:ext cx="0" cy="3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72" name="Line 40"/>
              <p:cNvSpPr>
                <a:spLocks noChangeShapeType="1"/>
              </p:cNvSpPr>
              <p:nvPr/>
            </p:nvSpPr>
            <p:spPr bwMode="auto">
              <a:xfrm>
                <a:off x="3688" y="1688"/>
                <a:ext cx="0" cy="1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41"/>
            <p:cNvGrpSpPr>
              <a:grpSpLocks/>
            </p:cNvGrpSpPr>
            <p:nvPr/>
          </p:nvGrpSpPr>
          <p:grpSpPr bwMode="auto">
            <a:xfrm>
              <a:off x="4157" y="2409"/>
              <a:ext cx="59" cy="304"/>
              <a:chOff x="3624" y="1624"/>
              <a:chExt cx="64" cy="304"/>
            </a:xfrm>
          </p:grpSpPr>
          <p:sp>
            <p:nvSpPr>
              <p:cNvPr id="44074" name="Line 42"/>
              <p:cNvSpPr>
                <a:spLocks noChangeShapeType="1"/>
              </p:cNvSpPr>
              <p:nvPr/>
            </p:nvSpPr>
            <p:spPr bwMode="auto">
              <a:xfrm>
                <a:off x="3624" y="1624"/>
                <a:ext cx="0" cy="3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75" name="Line 43"/>
              <p:cNvSpPr>
                <a:spLocks noChangeShapeType="1"/>
              </p:cNvSpPr>
              <p:nvPr/>
            </p:nvSpPr>
            <p:spPr bwMode="auto">
              <a:xfrm>
                <a:off x="3688" y="1688"/>
                <a:ext cx="0" cy="1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4607" y="2409"/>
              <a:ext cx="59" cy="304"/>
              <a:chOff x="3624" y="1624"/>
              <a:chExt cx="64" cy="304"/>
            </a:xfrm>
          </p:grpSpPr>
          <p:sp>
            <p:nvSpPr>
              <p:cNvPr id="44077" name="Line 45"/>
              <p:cNvSpPr>
                <a:spLocks noChangeShapeType="1"/>
              </p:cNvSpPr>
              <p:nvPr/>
            </p:nvSpPr>
            <p:spPr bwMode="auto">
              <a:xfrm>
                <a:off x="3624" y="1624"/>
                <a:ext cx="0" cy="3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78" name="Line 46"/>
              <p:cNvSpPr>
                <a:spLocks noChangeShapeType="1"/>
              </p:cNvSpPr>
              <p:nvPr/>
            </p:nvSpPr>
            <p:spPr bwMode="auto">
              <a:xfrm>
                <a:off x="3688" y="1688"/>
                <a:ext cx="0" cy="1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" name="Group 47"/>
            <p:cNvGrpSpPr>
              <a:grpSpLocks/>
            </p:cNvGrpSpPr>
            <p:nvPr/>
          </p:nvGrpSpPr>
          <p:grpSpPr bwMode="auto">
            <a:xfrm>
              <a:off x="4733" y="2409"/>
              <a:ext cx="59" cy="304"/>
              <a:chOff x="3624" y="1624"/>
              <a:chExt cx="64" cy="304"/>
            </a:xfrm>
          </p:grpSpPr>
          <p:sp>
            <p:nvSpPr>
              <p:cNvPr id="44080" name="Line 48"/>
              <p:cNvSpPr>
                <a:spLocks noChangeShapeType="1"/>
              </p:cNvSpPr>
              <p:nvPr/>
            </p:nvSpPr>
            <p:spPr bwMode="auto">
              <a:xfrm>
                <a:off x="3624" y="1624"/>
                <a:ext cx="0" cy="3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081" name="Line 49"/>
              <p:cNvSpPr>
                <a:spLocks noChangeShapeType="1"/>
              </p:cNvSpPr>
              <p:nvPr/>
            </p:nvSpPr>
            <p:spPr bwMode="auto">
              <a:xfrm>
                <a:off x="3688" y="1688"/>
                <a:ext cx="0" cy="17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4082" name="Rectangle 50"/>
            <p:cNvSpPr>
              <a:spLocks noChangeArrowheads="1"/>
            </p:cNvSpPr>
            <p:nvPr/>
          </p:nvSpPr>
          <p:spPr bwMode="auto">
            <a:xfrm>
              <a:off x="4341" y="2449"/>
              <a:ext cx="141" cy="192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83" name="Line 51"/>
            <p:cNvSpPr>
              <a:spLocks noChangeShapeType="1"/>
            </p:cNvSpPr>
            <p:nvPr/>
          </p:nvSpPr>
          <p:spPr bwMode="auto">
            <a:xfrm flipH="1">
              <a:off x="4349" y="2457"/>
              <a:ext cx="125" cy="1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84" name="Line 52"/>
            <p:cNvSpPr>
              <a:spLocks noChangeShapeType="1"/>
            </p:cNvSpPr>
            <p:nvPr/>
          </p:nvSpPr>
          <p:spPr bwMode="auto">
            <a:xfrm>
              <a:off x="4341" y="2449"/>
              <a:ext cx="141" cy="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85" name="Line 53"/>
            <p:cNvSpPr>
              <a:spLocks noChangeShapeType="1"/>
            </p:cNvSpPr>
            <p:nvPr/>
          </p:nvSpPr>
          <p:spPr bwMode="auto">
            <a:xfrm flipV="1">
              <a:off x="4408" y="2345"/>
              <a:ext cx="0" cy="1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86" name="Line 54"/>
            <p:cNvSpPr>
              <a:spLocks noChangeShapeType="1"/>
            </p:cNvSpPr>
            <p:nvPr/>
          </p:nvSpPr>
          <p:spPr bwMode="auto">
            <a:xfrm>
              <a:off x="4341" y="2337"/>
              <a:ext cx="12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87" name="Line 55"/>
            <p:cNvSpPr>
              <a:spLocks noChangeShapeType="1"/>
            </p:cNvSpPr>
            <p:nvPr/>
          </p:nvSpPr>
          <p:spPr bwMode="auto">
            <a:xfrm>
              <a:off x="1632" y="2559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88" name="Line 56"/>
            <p:cNvSpPr>
              <a:spLocks noChangeShapeType="1"/>
            </p:cNvSpPr>
            <p:nvPr/>
          </p:nvSpPr>
          <p:spPr bwMode="auto">
            <a:xfrm>
              <a:off x="1632" y="2618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89" name="Line 57"/>
            <p:cNvSpPr>
              <a:spLocks noChangeShapeType="1"/>
            </p:cNvSpPr>
            <p:nvPr/>
          </p:nvSpPr>
          <p:spPr bwMode="auto">
            <a:xfrm>
              <a:off x="1632" y="2677"/>
              <a:ext cx="8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90" name="Line 58"/>
            <p:cNvSpPr>
              <a:spLocks noChangeShapeType="1"/>
            </p:cNvSpPr>
            <p:nvPr/>
          </p:nvSpPr>
          <p:spPr bwMode="auto">
            <a:xfrm>
              <a:off x="2132" y="2567"/>
              <a:ext cx="11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91" name="Line 59"/>
            <p:cNvSpPr>
              <a:spLocks noChangeShapeType="1"/>
            </p:cNvSpPr>
            <p:nvPr/>
          </p:nvSpPr>
          <p:spPr bwMode="auto">
            <a:xfrm>
              <a:off x="2132" y="2669"/>
              <a:ext cx="8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92" name="Line 60"/>
            <p:cNvSpPr>
              <a:spLocks noChangeShapeType="1"/>
            </p:cNvSpPr>
            <p:nvPr/>
          </p:nvSpPr>
          <p:spPr bwMode="auto">
            <a:xfrm>
              <a:off x="2231" y="2483"/>
              <a:ext cx="94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93" name="Line 61"/>
            <p:cNvSpPr>
              <a:spLocks noChangeShapeType="1"/>
            </p:cNvSpPr>
            <p:nvPr/>
          </p:nvSpPr>
          <p:spPr bwMode="auto">
            <a:xfrm>
              <a:off x="2231" y="2754"/>
              <a:ext cx="94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94" name="Freeform 62"/>
            <p:cNvSpPr>
              <a:spLocks/>
            </p:cNvSpPr>
            <p:nvPr/>
          </p:nvSpPr>
          <p:spPr bwMode="auto">
            <a:xfrm>
              <a:off x="2993" y="2669"/>
              <a:ext cx="297" cy="5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76"/>
                </a:cxn>
                <a:cxn ang="0">
                  <a:pos x="331" y="576"/>
                </a:cxn>
              </a:cxnLst>
              <a:rect l="0" t="0" r="r" b="b"/>
              <a:pathLst>
                <a:path w="331" h="576">
                  <a:moveTo>
                    <a:pt x="0" y="0"/>
                  </a:moveTo>
                  <a:lnTo>
                    <a:pt x="0" y="576"/>
                  </a:lnTo>
                  <a:lnTo>
                    <a:pt x="331" y="576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95" name="Rectangle 63"/>
            <p:cNvSpPr>
              <a:spLocks noChangeArrowheads="1"/>
            </p:cNvSpPr>
            <p:nvPr/>
          </p:nvSpPr>
          <p:spPr bwMode="auto">
            <a:xfrm>
              <a:off x="3111" y="2059"/>
              <a:ext cx="602" cy="1407"/>
            </a:xfrm>
            <a:prstGeom prst="rect">
              <a:avLst/>
            </a:prstGeom>
            <a:noFill/>
            <a:ln w="28575" algn="ctr">
              <a:solidFill>
                <a:srgbClr val="5F5F5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096" name="Line 64"/>
            <p:cNvSpPr>
              <a:spLocks noChangeShapeType="1"/>
            </p:cNvSpPr>
            <p:nvPr/>
          </p:nvSpPr>
          <p:spPr bwMode="auto">
            <a:xfrm>
              <a:off x="3523" y="2561"/>
              <a:ext cx="4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97" name="Line 65"/>
            <p:cNvSpPr>
              <a:spLocks noChangeShapeType="1"/>
            </p:cNvSpPr>
            <p:nvPr/>
          </p:nvSpPr>
          <p:spPr bwMode="auto">
            <a:xfrm>
              <a:off x="4098" y="2561"/>
              <a:ext cx="6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98" name="Line 66"/>
            <p:cNvSpPr>
              <a:spLocks noChangeShapeType="1"/>
            </p:cNvSpPr>
            <p:nvPr/>
          </p:nvSpPr>
          <p:spPr bwMode="auto">
            <a:xfrm>
              <a:off x="4224" y="2561"/>
              <a:ext cx="12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099" name="Line 67"/>
            <p:cNvSpPr>
              <a:spLocks noChangeShapeType="1"/>
            </p:cNvSpPr>
            <p:nvPr/>
          </p:nvSpPr>
          <p:spPr bwMode="auto">
            <a:xfrm>
              <a:off x="4478" y="2561"/>
              <a:ext cx="12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00" name="Line 68"/>
            <p:cNvSpPr>
              <a:spLocks noChangeShapeType="1"/>
            </p:cNvSpPr>
            <p:nvPr/>
          </p:nvSpPr>
          <p:spPr bwMode="auto">
            <a:xfrm>
              <a:off x="4662" y="2561"/>
              <a:ext cx="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01" name="Freeform 69"/>
            <p:cNvSpPr>
              <a:spLocks/>
            </p:cNvSpPr>
            <p:nvPr/>
          </p:nvSpPr>
          <p:spPr bwMode="auto">
            <a:xfrm>
              <a:off x="3523" y="2561"/>
              <a:ext cx="1409" cy="676"/>
            </a:xfrm>
            <a:custGeom>
              <a:avLst/>
              <a:gdLst/>
              <a:ahLst/>
              <a:cxnLst>
                <a:cxn ang="0">
                  <a:pos x="1390" y="0"/>
                </a:cxn>
                <a:cxn ang="0">
                  <a:pos x="1536" y="0"/>
                </a:cxn>
                <a:cxn ang="0">
                  <a:pos x="1536" y="704"/>
                </a:cxn>
                <a:cxn ang="0">
                  <a:pos x="0" y="704"/>
                </a:cxn>
              </a:cxnLst>
              <a:rect l="0" t="0" r="r" b="b"/>
              <a:pathLst>
                <a:path w="1536" h="704">
                  <a:moveTo>
                    <a:pt x="1390" y="0"/>
                  </a:moveTo>
                  <a:lnTo>
                    <a:pt x="1536" y="0"/>
                  </a:lnTo>
                  <a:lnTo>
                    <a:pt x="1536" y="704"/>
                  </a:lnTo>
                  <a:lnTo>
                    <a:pt x="0" y="704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02" name="Rectangle 70"/>
            <p:cNvSpPr>
              <a:spLocks noChangeArrowheads="1"/>
            </p:cNvSpPr>
            <p:nvPr/>
          </p:nvSpPr>
          <p:spPr bwMode="auto">
            <a:xfrm>
              <a:off x="3558" y="1497"/>
              <a:ext cx="1141" cy="256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03" name="Text Box 71"/>
            <p:cNvSpPr txBox="1">
              <a:spLocks noChangeArrowheads="1"/>
            </p:cNvSpPr>
            <p:nvPr/>
          </p:nvSpPr>
          <p:spPr bwMode="auto">
            <a:xfrm>
              <a:off x="3918" y="1520"/>
              <a:ext cx="424" cy="22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40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BMS</a:t>
              </a:r>
            </a:p>
          </p:txBody>
        </p:sp>
        <p:sp>
          <p:nvSpPr>
            <p:cNvPr id="44104" name="AutoShape 72"/>
            <p:cNvSpPr>
              <a:spLocks/>
            </p:cNvSpPr>
            <p:nvPr/>
          </p:nvSpPr>
          <p:spPr bwMode="auto">
            <a:xfrm rot="5400000" flipH="1">
              <a:off x="4332" y="1838"/>
              <a:ext cx="130" cy="853"/>
            </a:xfrm>
            <a:prstGeom prst="rightBrace">
              <a:avLst>
                <a:gd name="adj1" fmla="val 5467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05" name="AutoShape 73"/>
            <p:cNvSpPr>
              <a:spLocks noChangeArrowheads="1"/>
            </p:cNvSpPr>
            <p:nvPr/>
          </p:nvSpPr>
          <p:spPr bwMode="auto">
            <a:xfrm flipV="1">
              <a:off x="4319" y="1797"/>
              <a:ext cx="146" cy="372"/>
            </a:xfrm>
            <a:prstGeom prst="upArrow">
              <a:avLst>
                <a:gd name="adj1" fmla="val 43167"/>
                <a:gd name="adj2" fmla="val 79446"/>
              </a:avLst>
            </a:prstGeom>
            <a:solidFill>
              <a:srgbClr val="66CCFF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06" name="Text Box 74"/>
            <p:cNvSpPr txBox="1">
              <a:spLocks noChangeArrowheads="1"/>
            </p:cNvSpPr>
            <p:nvPr/>
          </p:nvSpPr>
          <p:spPr bwMode="auto">
            <a:xfrm>
              <a:off x="3553" y="1777"/>
              <a:ext cx="1801" cy="3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20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Check each (96 cells) voltage</a:t>
              </a:r>
            </a:p>
            <a:p>
              <a:pPr algn="ctr"/>
              <a:r>
                <a:rPr kumimoji="0" lang="en-US" altLang="ja-JP" sz="120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and total voltage</a:t>
              </a:r>
            </a:p>
          </p:txBody>
        </p:sp>
        <p:sp>
          <p:nvSpPr>
            <p:cNvPr id="44107" name="Line 75"/>
            <p:cNvSpPr>
              <a:spLocks noChangeShapeType="1"/>
            </p:cNvSpPr>
            <p:nvPr/>
          </p:nvSpPr>
          <p:spPr bwMode="auto">
            <a:xfrm flipH="1">
              <a:off x="2063" y="1624"/>
              <a:ext cx="147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08" name="Text Box 76"/>
            <p:cNvSpPr txBox="1">
              <a:spLocks noChangeArrowheads="1"/>
            </p:cNvSpPr>
            <p:nvPr/>
          </p:nvSpPr>
          <p:spPr bwMode="auto">
            <a:xfrm>
              <a:off x="2165" y="1414"/>
              <a:ext cx="1256" cy="22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4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Request RLY CUT</a:t>
              </a:r>
            </a:p>
          </p:txBody>
        </p:sp>
        <p:sp>
          <p:nvSpPr>
            <p:cNvPr id="44109" name="Freeform 77"/>
            <p:cNvSpPr>
              <a:spLocks/>
            </p:cNvSpPr>
            <p:nvPr/>
          </p:nvSpPr>
          <p:spPr bwMode="auto">
            <a:xfrm>
              <a:off x="1517" y="1830"/>
              <a:ext cx="1897" cy="415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50"/>
                </a:cxn>
                <a:cxn ang="0">
                  <a:pos x="2055" y="150"/>
                </a:cxn>
                <a:cxn ang="0">
                  <a:pos x="2055" y="415"/>
                </a:cxn>
              </a:cxnLst>
              <a:rect l="0" t="0" r="r" b="b"/>
              <a:pathLst>
                <a:path w="2055" h="415">
                  <a:moveTo>
                    <a:pt x="1" y="0"/>
                  </a:moveTo>
                  <a:lnTo>
                    <a:pt x="0" y="150"/>
                  </a:lnTo>
                  <a:lnTo>
                    <a:pt x="2055" y="150"/>
                  </a:lnTo>
                  <a:lnTo>
                    <a:pt x="2055" y="415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10" name="Text Box 78"/>
            <p:cNvSpPr txBox="1">
              <a:spLocks noChangeArrowheads="1"/>
            </p:cNvSpPr>
            <p:nvPr/>
          </p:nvSpPr>
          <p:spPr bwMode="auto">
            <a:xfrm>
              <a:off x="1932" y="1785"/>
              <a:ext cx="1209" cy="22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4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Cut off Main RLY</a:t>
              </a:r>
            </a:p>
          </p:txBody>
        </p:sp>
        <p:sp>
          <p:nvSpPr>
            <p:cNvPr id="44111" name="Text Box 79"/>
            <p:cNvSpPr txBox="1">
              <a:spLocks noChangeArrowheads="1"/>
            </p:cNvSpPr>
            <p:nvPr/>
          </p:nvSpPr>
          <p:spPr bwMode="auto">
            <a:xfrm>
              <a:off x="981" y="981"/>
              <a:ext cx="960" cy="22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400" b="1" dirty="0">
                  <a:solidFill>
                    <a:srgbClr val="FF0000"/>
                  </a:solidFill>
                  <a:latin typeface="+mn-lt"/>
                  <a:ea typeface="HGP創英角ｺﾞｼｯｸUB" pitchFamily="50" charset="-128"/>
                </a:rPr>
                <a:t>A/B sensor</a:t>
              </a:r>
            </a:p>
          </p:txBody>
        </p:sp>
        <p:sp>
          <p:nvSpPr>
            <p:cNvPr id="44112" name="Text Box 80"/>
            <p:cNvSpPr txBox="1">
              <a:spLocks noChangeArrowheads="1"/>
            </p:cNvSpPr>
            <p:nvPr/>
          </p:nvSpPr>
          <p:spPr bwMode="auto">
            <a:xfrm>
              <a:off x="1480" y="1179"/>
              <a:ext cx="644" cy="33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2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Request</a:t>
              </a:r>
            </a:p>
            <a:p>
              <a:pPr algn="ctr"/>
              <a:r>
                <a:rPr kumimoji="0" lang="en-US" altLang="ja-JP" sz="12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 RLY CUT</a:t>
              </a:r>
            </a:p>
          </p:txBody>
        </p:sp>
        <p:sp>
          <p:nvSpPr>
            <p:cNvPr id="44113" name="Line 81"/>
            <p:cNvSpPr>
              <a:spLocks noChangeShapeType="1"/>
            </p:cNvSpPr>
            <p:nvPr/>
          </p:nvSpPr>
          <p:spPr bwMode="auto">
            <a:xfrm>
              <a:off x="1508" y="1216"/>
              <a:ext cx="0" cy="25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14" name="Text Box 82"/>
            <p:cNvSpPr txBox="1">
              <a:spLocks noChangeArrowheads="1"/>
            </p:cNvSpPr>
            <p:nvPr/>
          </p:nvSpPr>
          <p:spPr bwMode="auto">
            <a:xfrm>
              <a:off x="2767" y="3438"/>
              <a:ext cx="1426" cy="22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400" b="1" dirty="0">
                  <a:solidFill>
                    <a:srgbClr val="FF0000"/>
                  </a:solidFill>
                  <a:latin typeface="+mn-lt"/>
                  <a:ea typeface="HGP創英角ｺﾞｼｯｸUB" pitchFamily="50" charset="-128"/>
                </a:rPr>
                <a:t>Normal Open RLY</a:t>
              </a:r>
            </a:p>
          </p:txBody>
        </p:sp>
        <p:sp>
          <p:nvSpPr>
            <p:cNvPr id="44115" name="Line 83"/>
            <p:cNvSpPr>
              <a:spLocks noChangeShapeType="1"/>
            </p:cNvSpPr>
            <p:nvPr/>
          </p:nvSpPr>
          <p:spPr bwMode="auto">
            <a:xfrm>
              <a:off x="2732" y="2479"/>
              <a:ext cx="111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16" name="Line 84"/>
            <p:cNvSpPr>
              <a:spLocks noChangeShapeType="1"/>
            </p:cNvSpPr>
            <p:nvPr/>
          </p:nvSpPr>
          <p:spPr bwMode="auto">
            <a:xfrm>
              <a:off x="2732" y="2737"/>
              <a:ext cx="111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17" name="Freeform 85"/>
            <p:cNvSpPr>
              <a:spLocks/>
            </p:cNvSpPr>
            <p:nvPr/>
          </p:nvSpPr>
          <p:spPr bwMode="auto">
            <a:xfrm>
              <a:off x="2465" y="2570"/>
              <a:ext cx="152" cy="607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110" y="750"/>
                </a:cxn>
                <a:cxn ang="0">
                  <a:pos x="0" y="750"/>
                </a:cxn>
              </a:cxnLst>
              <a:rect l="0" t="0" r="r" b="b"/>
              <a:pathLst>
                <a:path w="110" h="750">
                  <a:moveTo>
                    <a:pt x="110" y="0"/>
                  </a:moveTo>
                  <a:lnTo>
                    <a:pt x="110" y="750"/>
                  </a:lnTo>
                  <a:lnTo>
                    <a:pt x="0" y="75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oval" w="sm" len="sm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18" name="Line 86"/>
            <p:cNvSpPr>
              <a:spLocks noChangeShapeType="1"/>
            </p:cNvSpPr>
            <p:nvPr/>
          </p:nvSpPr>
          <p:spPr bwMode="auto">
            <a:xfrm flipH="1">
              <a:off x="1742" y="3177"/>
              <a:ext cx="479" cy="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19" name="Line 87"/>
            <p:cNvSpPr>
              <a:spLocks noChangeShapeType="1"/>
            </p:cNvSpPr>
            <p:nvPr/>
          </p:nvSpPr>
          <p:spPr bwMode="auto">
            <a:xfrm>
              <a:off x="1773" y="3148"/>
              <a:ext cx="94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20" name="Line 88"/>
            <p:cNvSpPr>
              <a:spLocks noChangeShapeType="1"/>
            </p:cNvSpPr>
            <p:nvPr/>
          </p:nvSpPr>
          <p:spPr bwMode="auto">
            <a:xfrm>
              <a:off x="1773" y="3344"/>
              <a:ext cx="94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21" name="Freeform 89"/>
            <p:cNvSpPr>
              <a:spLocks/>
            </p:cNvSpPr>
            <p:nvPr/>
          </p:nvSpPr>
          <p:spPr bwMode="auto">
            <a:xfrm>
              <a:off x="1726" y="2670"/>
              <a:ext cx="976" cy="632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110" y="750"/>
                </a:cxn>
                <a:cxn ang="0">
                  <a:pos x="0" y="750"/>
                </a:cxn>
              </a:cxnLst>
              <a:rect l="0" t="0" r="r" b="b"/>
              <a:pathLst>
                <a:path w="110" h="750">
                  <a:moveTo>
                    <a:pt x="110" y="0"/>
                  </a:moveTo>
                  <a:lnTo>
                    <a:pt x="110" y="750"/>
                  </a:lnTo>
                  <a:lnTo>
                    <a:pt x="0" y="75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oval" w="sm" len="sm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22" name="Rectangle 90"/>
            <p:cNvSpPr>
              <a:spLocks noChangeArrowheads="1"/>
            </p:cNvSpPr>
            <p:nvPr/>
          </p:nvSpPr>
          <p:spPr bwMode="auto">
            <a:xfrm>
              <a:off x="860" y="3110"/>
              <a:ext cx="872" cy="256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23" name="Line 91"/>
            <p:cNvSpPr>
              <a:spLocks noChangeShapeType="1"/>
            </p:cNvSpPr>
            <p:nvPr/>
          </p:nvSpPr>
          <p:spPr bwMode="auto">
            <a:xfrm>
              <a:off x="1526" y="3732"/>
              <a:ext cx="94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24" name="Line 92"/>
            <p:cNvSpPr>
              <a:spLocks noChangeShapeType="1"/>
            </p:cNvSpPr>
            <p:nvPr/>
          </p:nvSpPr>
          <p:spPr bwMode="auto">
            <a:xfrm>
              <a:off x="1526" y="3928"/>
              <a:ext cx="94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25" name="Freeform 93"/>
            <p:cNvSpPr>
              <a:spLocks/>
            </p:cNvSpPr>
            <p:nvPr/>
          </p:nvSpPr>
          <p:spPr bwMode="auto">
            <a:xfrm>
              <a:off x="1897" y="3178"/>
              <a:ext cx="144" cy="595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110" y="750"/>
                </a:cxn>
                <a:cxn ang="0">
                  <a:pos x="0" y="750"/>
                </a:cxn>
              </a:cxnLst>
              <a:rect l="0" t="0" r="r" b="b"/>
              <a:pathLst>
                <a:path w="110" h="750">
                  <a:moveTo>
                    <a:pt x="110" y="0"/>
                  </a:moveTo>
                  <a:lnTo>
                    <a:pt x="110" y="750"/>
                  </a:lnTo>
                  <a:lnTo>
                    <a:pt x="0" y="75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oval" w="sm" len="sm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26" name="Freeform 94"/>
            <p:cNvSpPr>
              <a:spLocks/>
            </p:cNvSpPr>
            <p:nvPr/>
          </p:nvSpPr>
          <p:spPr bwMode="auto">
            <a:xfrm>
              <a:off x="1488" y="3302"/>
              <a:ext cx="630" cy="573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110" y="750"/>
                </a:cxn>
                <a:cxn ang="0">
                  <a:pos x="0" y="750"/>
                </a:cxn>
              </a:cxnLst>
              <a:rect l="0" t="0" r="r" b="b"/>
              <a:pathLst>
                <a:path w="110" h="750">
                  <a:moveTo>
                    <a:pt x="110" y="0"/>
                  </a:moveTo>
                  <a:lnTo>
                    <a:pt x="110" y="750"/>
                  </a:lnTo>
                  <a:lnTo>
                    <a:pt x="0" y="75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oval" w="sm" len="sm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27" name="Freeform 95"/>
            <p:cNvSpPr>
              <a:spLocks/>
            </p:cNvSpPr>
            <p:nvPr/>
          </p:nvSpPr>
          <p:spPr bwMode="auto">
            <a:xfrm>
              <a:off x="738" y="3627"/>
              <a:ext cx="820" cy="96"/>
            </a:xfrm>
            <a:custGeom>
              <a:avLst/>
              <a:gdLst/>
              <a:ahLst/>
              <a:cxnLst>
                <a:cxn ang="0">
                  <a:pos x="888" y="96"/>
                </a:cxn>
                <a:cxn ang="0">
                  <a:pos x="888" y="0"/>
                </a:cxn>
                <a:cxn ang="0">
                  <a:pos x="0" y="0"/>
                </a:cxn>
                <a:cxn ang="0">
                  <a:pos x="0" y="96"/>
                </a:cxn>
              </a:cxnLst>
              <a:rect l="0" t="0" r="r" b="b"/>
              <a:pathLst>
                <a:path w="888" h="96">
                  <a:moveTo>
                    <a:pt x="888" y="96"/>
                  </a:moveTo>
                  <a:lnTo>
                    <a:pt x="888" y="0"/>
                  </a:lnTo>
                  <a:lnTo>
                    <a:pt x="0" y="0"/>
                  </a:lnTo>
                  <a:lnTo>
                    <a:pt x="0" y="96"/>
                  </a:lnTo>
                </a:path>
              </a:pathLst>
            </a:custGeom>
            <a:noFill/>
            <a:ln w="28575" cap="flat" cmpd="sng">
              <a:solidFill>
                <a:srgbClr val="5F5F5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28" name="Freeform 96"/>
            <p:cNvSpPr>
              <a:spLocks/>
            </p:cNvSpPr>
            <p:nvPr/>
          </p:nvSpPr>
          <p:spPr bwMode="auto">
            <a:xfrm flipV="1">
              <a:off x="738" y="3947"/>
              <a:ext cx="820" cy="112"/>
            </a:xfrm>
            <a:custGeom>
              <a:avLst/>
              <a:gdLst/>
              <a:ahLst/>
              <a:cxnLst>
                <a:cxn ang="0">
                  <a:pos x="888" y="96"/>
                </a:cxn>
                <a:cxn ang="0">
                  <a:pos x="888" y="0"/>
                </a:cxn>
                <a:cxn ang="0">
                  <a:pos x="0" y="0"/>
                </a:cxn>
                <a:cxn ang="0">
                  <a:pos x="0" y="96"/>
                </a:cxn>
              </a:cxnLst>
              <a:rect l="0" t="0" r="r" b="b"/>
              <a:pathLst>
                <a:path w="888" h="96">
                  <a:moveTo>
                    <a:pt x="888" y="96"/>
                  </a:moveTo>
                  <a:lnTo>
                    <a:pt x="888" y="0"/>
                  </a:lnTo>
                  <a:lnTo>
                    <a:pt x="0" y="0"/>
                  </a:lnTo>
                  <a:lnTo>
                    <a:pt x="0" y="96"/>
                  </a:lnTo>
                </a:path>
              </a:pathLst>
            </a:custGeom>
            <a:noFill/>
            <a:ln w="28575" cap="flat" cmpd="sng">
              <a:solidFill>
                <a:srgbClr val="5F5F5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29" name="Line 97"/>
            <p:cNvSpPr>
              <a:spLocks noChangeShapeType="1"/>
            </p:cNvSpPr>
            <p:nvPr/>
          </p:nvSpPr>
          <p:spPr bwMode="auto">
            <a:xfrm>
              <a:off x="691" y="3732"/>
              <a:ext cx="95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30" name="Line 98"/>
            <p:cNvSpPr>
              <a:spLocks noChangeShapeType="1"/>
            </p:cNvSpPr>
            <p:nvPr/>
          </p:nvSpPr>
          <p:spPr bwMode="auto">
            <a:xfrm>
              <a:off x="691" y="3928"/>
              <a:ext cx="95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31" name="Line 99"/>
            <p:cNvSpPr>
              <a:spLocks noChangeShapeType="1"/>
            </p:cNvSpPr>
            <p:nvPr/>
          </p:nvSpPr>
          <p:spPr bwMode="auto">
            <a:xfrm flipH="1">
              <a:off x="620" y="3771"/>
              <a:ext cx="18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32" name="Line 100"/>
            <p:cNvSpPr>
              <a:spLocks noChangeShapeType="1"/>
            </p:cNvSpPr>
            <p:nvPr/>
          </p:nvSpPr>
          <p:spPr bwMode="auto">
            <a:xfrm flipH="1">
              <a:off x="620" y="3883"/>
              <a:ext cx="18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33" name="Rectangle 101"/>
            <p:cNvSpPr>
              <a:spLocks noChangeArrowheads="1"/>
            </p:cNvSpPr>
            <p:nvPr/>
          </p:nvSpPr>
          <p:spPr bwMode="auto">
            <a:xfrm>
              <a:off x="539" y="3723"/>
              <a:ext cx="89" cy="2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34" name="Line 102"/>
            <p:cNvSpPr>
              <a:spLocks noChangeShapeType="1"/>
            </p:cNvSpPr>
            <p:nvPr/>
          </p:nvSpPr>
          <p:spPr bwMode="auto">
            <a:xfrm flipH="1">
              <a:off x="1493" y="3774"/>
              <a:ext cx="174" cy="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35" name="Text Box 103"/>
            <p:cNvSpPr txBox="1">
              <a:spLocks noChangeArrowheads="1"/>
            </p:cNvSpPr>
            <p:nvPr/>
          </p:nvSpPr>
          <p:spPr bwMode="auto">
            <a:xfrm>
              <a:off x="400" y="3904"/>
              <a:ext cx="389" cy="2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00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Input</a:t>
              </a:r>
            </a:p>
            <a:p>
              <a:pPr algn="ctr"/>
              <a:r>
                <a:rPr kumimoji="0" lang="en-US" altLang="ja-JP" sz="100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AC</a:t>
              </a:r>
            </a:p>
          </p:txBody>
        </p:sp>
        <p:sp>
          <p:nvSpPr>
            <p:cNvPr id="44136" name="Freeform 104"/>
            <p:cNvSpPr>
              <a:spLocks/>
            </p:cNvSpPr>
            <p:nvPr/>
          </p:nvSpPr>
          <p:spPr bwMode="auto">
            <a:xfrm>
              <a:off x="810" y="3039"/>
              <a:ext cx="1003" cy="96"/>
            </a:xfrm>
            <a:custGeom>
              <a:avLst/>
              <a:gdLst/>
              <a:ahLst/>
              <a:cxnLst>
                <a:cxn ang="0">
                  <a:pos x="888" y="96"/>
                </a:cxn>
                <a:cxn ang="0">
                  <a:pos x="888" y="0"/>
                </a:cxn>
                <a:cxn ang="0">
                  <a:pos x="0" y="0"/>
                </a:cxn>
                <a:cxn ang="0">
                  <a:pos x="0" y="96"/>
                </a:cxn>
              </a:cxnLst>
              <a:rect l="0" t="0" r="r" b="b"/>
              <a:pathLst>
                <a:path w="888" h="96">
                  <a:moveTo>
                    <a:pt x="888" y="96"/>
                  </a:moveTo>
                  <a:lnTo>
                    <a:pt x="888" y="0"/>
                  </a:lnTo>
                  <a:lnTo>
                    <a:pt x="0" y="0"/>
                  </a:lnTo>
                  <a:lnTo>
                    <a:pt x="0" y="96"/>
                  </a:lnTo>
                </a:path>
              </a:pathLst>
            </a:custGeom>
            <a:noFill/>
            <a:ln w="28575" cap="flat" cmpd="sng">
              <a:solidFill>
                <a:srgbClr val="5F5F5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37" name="Freeform 105"/>
            <p:cNvSpPr>
              <a:spLocks/>
            </p:cNvSpPr>
            <p:nvPr/>
          </p:nvSpPr>
          <p:spPr bwMode="auto">
            <a:xfrm flipV="1">
              <a:off x="810" y="3339"/>
              <a:ext cx="1003" cy="96"/>
            </a:xfrm>
            <a:custGeom>
              <a:avLst/>
              <a:gdLst/>
              <a:ahLst/>
              <a:cxnLst>
                <a:cxn ang="0">
                  <a:pos x="888" y="96"/>
                </a:cxn>
                <a:cxn ang="0">
                  <a:pos x="888" y="0"/>
                </a:cxn>
                <a:cxn ang="0">
                  <a:pos x="0" y="0"/>
                </a:cxn>
                <a:cxn ang="0">
                  <a:pos x="0" y="96"/>
                </a:cxn>
              </a:cxnLst>
              <a:rect l="0" t="0" r="r" b="b"/>
              <a:pathLst>
                <a:path w="888" h="96">
                  <a:moveTo>
                    <a:pt x="888" y="96"/>
                  </a:moveTo>
                  <a:lnTo>
                    <a:pt x="888" y="0"/>
                  </a:lnTo>
                  <a:lnTo>
                    <a:pt x="0" y="0"/>
                  </a:lnTo>
                  <a:lnTo>
                    <a:pt x="0" y="96"/>
                  </a:lnTo>
                </a:path>
              </a:pathLst>
            </a:custGeom>
            <a:noFill/>
            <a:ln w="28575" cap="flat" cmpd="sng">
              <a:solidFill>
                <a:srgbClr val="5F5F5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38" name="Line 106"/>
            <p:cNvSpPr>
              <a:spLocks noChangeShapeType="1"/>
            </p:cNvSpPr>
            <p:nvPr/>
          </p:nvSpPr>
          <p:spPr bwMode="auto">
            <a:xfrm>
              <a:off x="747" y="3138"/>
              <a:ext cx="94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39" name="Line 107"/>
            <p:cNvSpPr>
              <a:spLocks noChangeShapeType="1"/>
            </p:cNvSpPr>
            <p:nvPr/>
          </p:nvSpPr>
          <p:spPr bwMode="auto">
            <a:xfrm>
              <a:off x="747" y="3334"/>
              <a:ext cx="94" cy="0"/>
            </a:xfrm>
            <a:prstGeom prst="line">
              <a:avLst/>
            </a:prstGeom>
            <a:noFill/>
            <a:ln w="28575">
              <a:solidFill>
                <a:srgbClr val="5F5F5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40" name="Line 108"/>
            <p:cNvSpPr>
              <a:spLocks noChangeShapeType="1"/>
            </p:cNvSpPr>
            <p:nvPr/>
          </p:nvSpPr>
          <p:spPr bwMode="auto">
            <a:xfrm flipH="1">
              <a:off x="676" y="3177"/>
              <a:ext cx="1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41" name="Line 109"/>
            <p:cNvSpPr>
              <a:spLocks noChangeShapeType="1"/>
            </p:cNvSpPr>
            <p:nvPr/>
          </p:nvSpPr>
          <p:spPr bwMode="auto">
            <a:xfrm flipH="1">
              <a:off x="676" y="3289"/>
              <a:ext cx="1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142" name="Rectangle 110"/>
            <p:cNvSpPr>
              <a:spLocks noChangeArrowheads="1"/>
            </p:cNvSpPr>
            <p:nvPr/>
          </p:nvSpPr>
          <p:spPr bwMode="auto">
            <a:xfrm>
              <a:off x="594" y="3129"/>
              <a:ext cx="89" cy="2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43" name="Text Box 111"/>
            <p:cNvSpPr txBox="1">
              <a:spLocks noChangeArrowheads="1"/>
            </p:cNvSpPr>
            <p:nvPr/>
          </p:nvSpPr>
          <p:spPr bwMode="auto">
            <a:xfrm>
              <a:off x="456" y="3310"/>
              <a:ext cx="389" cy="2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00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Input</a:t>
              </a:r>
            </a:p>
            <a:p>
              <a:pPr algn="ctr"/>
              <a:r>
                <a:rPr kumimoji="0" lang="en-US" altLang="ja-JP" sz="100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AC</a:t>
              </a:r>
            </a:p>
          </p:txBody>
        </p:sp>
        <p:sp>
          <p:nvSpPr>
            <p:cNvPr id="44144" name="Freeform 112"/>
            <p:cNvSpPr>
              <a:spLocks/>
            </p:cNvSpPr>
            <p:nvPr/>
          </p:nvSpPr>
          <p:spPr bwMode="auto">
            <a:xfrm>
              <a:off x="3151" y="2564"/>
              <a:ext cx="504" cy="2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28"/>
                </a:cxn>
                <a:cxn ang="0">
                  <a:pos x="570" y="228"/>
                </a:cxn>
                <a:cxn ang="0">
                  <a:pos x="570" y="0"/>
                </a:cxn>
              </a:cxnLst>
              <a:rect l="0" t="0" r="r" b="b"/>
              <a:pathLst>
                <a:path w="570" h="228">
                  <a:moveTo>
                    <a:pt x="0" y="0"/>
                  </a:moveTo>
                  <a:lnTo>
                    <a:pt x="0" y="228"/>
                  </a:lnTo>
                  <a:lnTo>
                    <a:pt x="570" y="228"/>
                  </a:lnTo>
                  <a:lnTo>
                    <a:pt x="570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113"/>
            <p:cNvGrpSpPr>
              <a:grpSpLocks/>
            </p:cNvGrpSpPr>
            <p:nvPr/>
          </p:nvGrpSpPr>
          <p:grpSpPr bwMode="auto">
            <a:xfrm>
              <a:off x="3445" y="2749"/>
              <a:ext cx="126" cy="70"/>
              <a:chOff x="2610" y="1803"/>
              <a:chExt cx="329" cy="168"/>
            </a:xfrm>
          </p:grpSpPr>
          <p:sp>
            <p:nvSpPr>
              <p:cNvPr id="44146" name="Rectangle 114"/>
              <p:cNvSpPr>
                <a:spLocks noChangeArrowheads="1"/>
              </p:cNvSpPr>
              <p:nvPr/>
            </p:nvSpPr>
            <p:spPr bwMode="auto">
              <a:xfrm>
                <a:off x="2610" y="1806"/>
                <a:ext cx="318" cy="138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8" name="Group 115"/>
              <p:cNvGrpSpPr>
                <a:grpSpLocks/>
              </p:cNvGrpSpPr>
              <p:nvPr/>
            </p:nvGrpSpPr>
            <p:grpSpPr bwMode="auto">
              <a:xfrm>
                <a:off x="2610" y="1803"/>
                <a:ext cx="329" cy="168"/>
                <a:chOff x="2514" y="1811"/>
                <a:chExt cx="256" cy="130"/>
              </a:xfrm>
            </p:grpSpPr>
            <p:sp>
              <p:nvSpPr>
                <p:cNvPr id="44148" name="Oval 116"/>
                <p:cNvSpPr>
                  <a:spLocks noChangeArrowheads="1"/>
                </p:cNvSpPr>
                <p:nvPr/>
              </p:nvSpPr>
              <p:spPr bwMode="auto">
                <a:xfrm>
                  <a:off x="2514" y="1861"/>
                  <a:ext cx="80" cy="80"/>
                </a:xfrm>
                <a:prstGeom prst="ellipse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49" name="Oval 117"/>
                <p:cNvSpPr>
                  <a:spLocks noChangeArrowheads="1"/>
                </p:cNvSpPr>
                <p:nvPr/>
              </p:nvSpPr>
              <p:spPr bwMode="auto">
                <a:xfrm>
                  <a:off x="2690" y="1861"/>
                  <a:ext cx="80" cy="80"/>
                </a:xfrm>
                <a:prstGeom prst="ellipse">
                  <a:avLst/>
                </a:prstGeom>
                <a:solidFill>
                  <a:schemeClr val="bg1"/>
                </a:solidFill>
                <a:ln w="9525" algn="ctr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150" name="Line 118"/>
                <p:cNvSpPr>
                  <a:spLocks noChangeShapeType="1"/>
                </p:cNvSpPr>
                <p:nvPr/>
              </p:nvSpPr>
              <p:spPr bwMode="auto">
                <a:xfrm>
                  <a:off x="2522" y="1811"/>
                  <a:ext cx="248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9" name="Group 119"/>
            <p:cNvGrpSpPr>
              <a:grpSpLocks/>
            </p:cNvGrpSpPr>
            <p:nvPr/>
          </p:nvGrpSpPr>
          <p:grpSpPr bwMode="auto">
            <a:xfrm>
              <a:off x="3255" y="2758"/>
              <a:ext cx="99" cy="66"/>
              <a:chOff x="2574" y="1896"/>
              <a:chExt cx="108" cy="66"/>
            </a:xfrm>
          </p:grpSpPr>
          <p:sp>
            <p:nvSpPr>
              <p:cNvPr id="44152" name="Rectangle 120"/>
              <p:cNvSpPr>
                <a:spLocks noChangeArrowheads="1"/>
              </p:cNvSpPr>
              <p:nvPr/>
            </p:nvSpPr>
            <p:spPr bwMode="auto">
              <a:xfrm>
                <a:off x="2574" y="1896"/>
                <a:ext cx="108" cy="66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153" name="Freeform 121"/>
              <p:cNvSpPr>
                <a:spLocks/>
              </p:cNvSpPr>
              <p:nvPr/>
            </p:nvSpPr>
            <p:spPr bwMode="auto">
              <a:xfrm>
                <a:off x="2589" y="1902"/>
                <a:ext cx="78" cy="60"/>
              </a:xfrm>
              <a:custGeom>
                <a:avLst/>
                <a:gdLst/>
                <a:ahLst/>
                <a:cxnLst>
                  <a:cxn ang="0">
                    <a:pos x="78" y="33"/>
                  </a:cxn>
                  <a:cxn ang="0">
                    <a:pos x="60" y="0"/>
                  </a:cxn>
                  <a:cxn ang="0">
                    <a:pos x="51" y="60"/>
                  </a:cxn>
                  <a:cxn ang="0">
                    <a:pos x="27" y="2"/>
                  </a:cxn>
                  <a:cxn ang="0">
                    <a:pos x="22" y="60"/>
                  </a:cxn>
                  <a:cxn ang="0">
                    <a:pos x="0" y="30"/>
                  </a:cxn>
                </a:cxnLst>
                <a:rect l="0" t="0" r="r" b="b"/>
                <a:pathLst>
                  <a:path w="78" h="60">
                    <a:moveTo>
                      <a:pt x="78" y="33"/>
                    </a:moveTo>
                    <a:lnTo>
                      <a:pt x="60" y="0"/>
                    </a:lnTo>
                    <a:lnTo>
                      <a:pt x="51" y="60"/>
                    </a:lnTo>
                    <a:lnTo>
                      <a:pt x="27" y="2"/>
                    </a:lnTo>
                    <a:lnTo>
                      <a:pt x="22" y="60"/>
                    </a:lnTo>
                    <a:lnTo>
                      <a:pt x="0" y="30"/>
                    </a:lnTo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22"/>
            <p:cNvGrpSpPr>
              <a:grpSpLocks/>
            </p:cNvGrpSpPr>
            <p:nvPr/>
          </p:nvGrpSpPr>
          <p:grpSpPr bwMode="auto">
            <a:xfrm>
              <a:off x="3574" y="3150"/>
              <a:ext cx="170" cy="178"/>
              <a:chOff x="5040" y="3344"/>
              <a:chExt cx="184" cy="178"/>
            </a:xfrm>
          </p:grpSpPr>
          <p:sp>
            <p:nvSpPr>
              <p:cNvPr id="44155" name="Oval 123"/>
              <p:cNvSpPr>
                <a:spLocks noChangeArrowheads="1"/>
              </p:cNvSpPr>
              <p:nvPr/>
            </p:nvSpPr>
            <p:spPr bwMode="auto">
              <a:xfrm>
                <a:off x="5088" y="3384"/>
                <a:ext cx="88" cy="88"/>
              </a:xfrm>
              <a:prstGeom prst="ellipse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156" name="Text Box 124"/>
              <p:cNvSpPr txBox="1">
                <a:spLocks noChangeArrowheads="1"/>
              </p:cNvSpPr>
              <p:nvPr/>
            </p:nvSpPr>
            <p:spPr bwMode="auto">
              <a:xfrm>
                <a:off x="5040" y="3344"/>
                <a:ext cx="184" cy="17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0" lang="en-US" altLang="ja-JP" sz="1000">
                    <a:solidFill>
                      <a:schemeClr val="tx2"/>
                    </a:solidFill>
                    <a:latin typeface="HGP創英角ｺﾞｼｯｸUB" pitchFamily="50" charset="-128"/>
                    <a:ea typeface="HGP創英角ｺﾞｼｯｸUB" pitchFamily="50" charset="-128"/>
                  </a:rPr>
                  <a:t>A</a:t>
                </a:r>
              </a:p>
            </p:txBody>
          </p:sp>
        </p:grpSp>
        <p:sp>
          <p:nvSpPr>
            <p:cNvPr id="44157" name="Text Box 125"/>
            <p:cNvSpPr txBox="1">
              <a:spLocks noChangeArrowheads="1"/>
            </p:cNvSpPr>
            <p:nvPr/>
          </p:nvSpPr>
          <p:spPr bwMode="auto">
            <a:xfrm>
              <a:off x="3425" y="1047"/>
              <a:ext cx="1336" cy="26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0" lang="en-US" altLang="ja-JP" b="1" i="1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ea typeface="HGP創英角ｺﾞｼｯｸUB" pitchFamily="50" charset="-128"/>
                </a:rPr>
                <a:t>Battery pack</a:t>
              </a:r>
            </a:p>
          </p:txBody>
        </p:sp>
        <p:sp>
          <p:nvSpPr>
            <p:cNvPr id="44158" name="Text Box 126"/>
            <p:cNvSpPr txBox="1">
              <a:spLocks noChangeArrowheads="1"/>
            </p:cNvSpPr>
            <p:nvPr/>
          </p:nvSpPr>
          <p:spPr bwMode="auto">
            <a:xfrm>
              <a:off x="803" y="3143"/>
              <a:ext cx="962" cy="17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kumimoji="0" lang="en-US" altLang="ja-JP" sz="1000" dirty="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On board charger</a:t>
              </a:r>
            </a:p>
          </p:txBody>
        </p:sp>
        <p:sp>
          <p:nvSpPr>
            <p:cNvPr id="44159" name="Text Box 127"/>
            <p:cNvSpPr txBox="1">
              <a:spLocks noChangeArrowheads="1"/>
            </p:cNvSpPr>
            <p:nvPr/>
          </p:nvSpPr>
          <p:spPr bwMode="auto">
            <a:xfrm>
              <a:off x="4202" y="2698"/>
              <a:ext cx="604" cy="22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0" lang="en-US" altLang="ja-JP" sz="140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SD/SW</a:t>
              </a:r>
            </a:p>
          </p:txBody>
        </p:sp>
        <p:sp>
          <p:nvSpPr>
            <p:cNvPr id="44160" name="Text Box 128"/>
            <p:cNvSpPr txBox="1">
              <a:spLocks noChangeArrowheads="1"/>
            </p:cNvSpPr>
            <p:nvPr/>
          </p:nvSpPr>
          <p:spPr bwMode="auto">
            <a:xfrm>
              <a:off x="3282" y="3274"/>
              <a:ext cx="344" cy="22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kumimoji="0" lang="en-US" altLang="ja-JP" sz="1400">
                  <a:solidFill>
                    <a:schemeClr val="tx2"/>
                  </a:solidFill>
                  <a:latin typeface="+mn-lt"/>
                  <a:ea typeface="HGP創英角ｺﾞｼｯｸUB" pitchFamily="50" charset="-128"/>
                </a:rPr>
                <a:t>J/B</a:t>
              </a:r>
            </a:p>
          </p:txBody>
        </p:sp>
      </p:grpSp>
      <p:sp>
        <p:nvSpPr>
          <p:cNvPr id="129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High Voltage Circuit Diagram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75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74"/>
          <p:cNvSpPr txBox="1">
            <a:spLocks noChangeArrowheads="1"/>
          </p:cNvSpPr>
          <p:nvPr/>
        </p:nvSpPr>
        <p:spPr bwMode="auto">
          <a:xfrm>
            <a:off x="331788" y="1123950"/>
            <a:ext cx="889158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Clr>
                <a:srgbClr val="CC0000"/>
              </a:buClr>
              <a:buFont typeface="Wingdings" pitchFamily="2" charset="2"/>
              <a:buChar char="n"/>
            </a:pP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 Impact safety </a:t>
            </a:r>
            <a:r>
              <a:rPr kumimoji="0" lang="en-US" altLang="ja-JP" sz="2000" dirty="0" smtClean="0">
                <a:latin typeface="+mn-lt"/>
                <a:ea typeface="HGP創英角ｺﾞｼｯｸUB" pitchFamily="50" charset="-128"/>
              </a:rPr>
              <a:t>concepts</a:t>
            </a:r>
            <a:endParaRPr kumimoji="0" lang="en-US" altLang="ja-JP" sz="2000" dirty="0">
              <a:latin typeface="+mn-lt"/>
              <a:ea typeface="HGP創英角ｺﾞｼｯｸUB" pitchFamily="50" charset="-128"/>
            </a:endParaRP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688804" y="1838325"/>
            <a:ext cx="7704137" cy="4562475"/>
            <a:chOff x="451" y="984"/>
            <a:chExt cx="4853" cy="2874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5" name="AutoShape 20"/>
            <p:cNvSpPr>
              <a:spLocks noChangeArrowheads="1"/>
            </p:cNvSpPr>
            <p:nvPr/>
          </p:nvSpPr>
          <p:spPr bwMode="auto">
            <a:xfrm>
              <a:off x="451" y="984"/>
              <a:ext cx="2385" cy="2874"/>
            </a:xfrm>
            <a:prstGeom prst="roundRect">
              <a:avLst>
                <a:gd name="adj" fmla="val 4815"/>
              </a:avLst>
            </a:prstGeom>
            <a:solidFill>
              <a:srgbClr val="C0C0C0"/>
            </a:solidFill>
            <a:ln w="9525">
              <a:noFill/>
              <a:round/>
              <a:headEnd/>
              <a:tailEnd/>
            </a:ln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kumimoji="0" lang="ja-JP" altLang="en-US" sz="2400" b="1">
                <a:solidFill>
                  <a:srgbClr val="FF0000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6" name="AutoShape 21"/>
            <p:cNvSpPr>
              <a:spLocks noChangeArrowheads="1"/>
            </p:cNvSpPr>
            <p:nvPr/>
          </p:nvSpPr>
          <p:spPr bwMode="auto">
            <a:xfrm>
              <a:off x="2919" y="984"/>
              <a:ext cx="2385" cy="2874"/>
            </a:xfrm>
            <a:prstGeom prst="roundRect">
              <a:avLst>
                <a:gd name="adj" fmla="val 4815"/>
              </a:avLst>
            </a:prstGeom>
            <a:solidFill>
              <a:srgbClr val="6BC400">
                <a:alpha val="63136"/>
              </a:srgbClr>
            </a:solidFill>
            <a:ln w="9525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kumimoji="0" lang="ja-JP" altLang="en-US" sz="2400" b="1">
                <a:solidFill>
                  <a:srgbClr val="FF0000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</p:grpSp>
      <p:sp>
        <p:nvSpPr>
          <p:cNvPr id="50181" name="AutoShape 26"/>
          <p:cNvSpPr>
            <a:spLocks noChangeArrowheads="1"/>
          </p:cNvSpPr>
          <p:nvPr/>
        </p:nvSpPr>
        <p:spPr bwMode="auto">
          <a:xfrm>
            <a:off x="4756150" y="4013200"/>
            <a:ext cx="3487738" cy="2159000"/>
          </a:xfrm>
          <a:prstGeom prst="roundRect">
            <a:avLst>
              <a:gd name="adj" fmla="val 4815"/>
            </a:avLst>
          </a:prstGeom>
          <a:solidFill>
            <a:schemeClr val="bg1">
              <a:alpha val="49019"/>
            </a:schemeClr>
          </a:soli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endParaRPr kumimoji="0" lang="en-US" altLang="ja-JP" sz="2400" b="1">
              <a:solidFill>
                <a:srgbClr val="FF00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pPr algn="ctr">
              <a:spcBef>
                <a:spcPct val="50000"/>
              </a:spcBef>
            </a:pPr>
            <a:endParaRPr kumimoji="0" lang="en-US" altLang="ja-JP" sz="2400" b="1">
              <a:solidFill>
                <a:srgbClr val="FF00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pPr algn="ctr">
              <a:spcBef>
                <a:spcPct val="50000"/>
              </a:spcBef>
            </a:pPr>
            <a:endParaRPr kumimoji="0" lang="en-US" altLang="ja-JP" sz="2400" b="1">
              <a:solidFill>
                <a:srgbClr val="FF00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pPr algn="ctr">
              <a:spcBef>
                <a:spcPct val="50000"/>
              </a:spcBef>
            </a:pPr>
            <a:endParaRPr kumimoji="0" lang="en-US" altLang="ja-JP" sz="2400" b="1">
              <a:solidFill>
                <a:srgbClr val="FF00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50182" name="AutoShape 24"/>
          <p:cNvSpPr>
            <a:spLocks noChangeArrowheads="1"/>
          </p:cNvSpPr>
          <p:nvPr/>
        </p:nvSpPr>
        <p:spPr bwMode="auto">
          <a:xfrm>
            <a:off x="928688" y="4013200"/>
            <a:ext cx="3414712" cy="2159000"/>
          </a:xfrm>
          <a:prstGeom prst="roundRect">
            <a:avLst>
              <a:gd name="adj" fmla="val 4815"/>
            </a:avLst>
          </a:prstGeom>
          <a:solidFill>
            <a:schemeClr val="bg1">
              <a:alpha val="50195"/>
            </a:schemeClr>
          </a:solidFill>
          <a:ln w="9525">
            <a:noFill/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endParaRPr kumimoji="0" lang="en-US" altLang="ja-JP" sz="2400" b="1">
              <a:solidFill>
                <a:srgbClr val="FF00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pPr algn="ctr">
              <a:spcBef>
                <a:spcPct val="50000"/>
              </a:spcBef>
            </a:pPr>
            <a:endParaRPr kumimoji="0" lang="en-US" altLang="ja-JP" sz="2400" b="1">
              <a:solidFill>
                <a:srgbClr val="FF00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pPr algn="ctr">
              <a:spcBef>
                <a:spcPct val="50000"/>
              </a:spcBef>
            </a:pPr>
            <a:endParaRPr kumimoji="0" lang="en-US" altLang="ja-JP" sz="2400" b="1">
              <a:solidFill>
                <a:srgbClr val="FF00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  <a:p>
            <a:pPr algn="ctr">
              <a:spcBef>
                <a:spcPct val="50000"/>
              </a:spcBef>
            </a:pPr>
            <a:endParaRPr kumimoji="0" lang="en-US" altLang="ja-JP" sz="2400" b="1">
              <a:solidFill>
                <a:srgbClr val="FF00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3559" name="AutoShape 67"/>
          <p:cNvSpPr>
            <a:spLocks noChangeArrowheads="1"/>
          </p:cNvSpPr>
          <p:nvPr/>
        </p:nvSpPr>
        <p:spPr bwMode="auto">
          <a:xfrm>
            <a:off x="1482725" y="1952625"/>
            <a:ext cx="2197100" cy="317500"/>
          </a:xfrm>
          <a:prstGeom prst="roundRect">
            <a:avLst>
              <a:gd name="adj" fmla="val 50000"/>
            </a:avLst>
          </a:prstGeom>
          <a:solidFill>
            <a:srgbClr val="808080"/>
          </a:solidFill>
          <a:ln w="6350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0" lang="en-US" altLang="ja-JP" sz="240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ICE</a:t>
            </a:r>
          </a:p>
        </p:txBody>
      </p:sp>
      <p:sp>
        <p:nvSpPr>
          <p:cNvPr id="23560" name="AutoShape 67"/>
          <p:cNvSpPr>
            <a:spLocks noChangeArrowheads="1"/>
          </p:cNvSpPr>
          <p:nvPr/>
        </p:nvSpPr>
        <p:spPr bwMode="auto">
          <a:xfrm>
            <a:off x="5402263" y="1952625"/>
            <a:ext cx="2197100" cy="317500"/>
          </a:xfrm>
          <a:prstGeom prst="roundRect">
            <a:avLst>
              <a:gd name="adj" fmla="val 50000"/>
            </a:avLst>
          </a:prstGeom>
          <a:solidFill>
            <a:srgbClr val="657FFF"/>
          </a:solidFill>
          <a:ln w="6350">
            <a:solidFill>
              <a:srgbClr val="6BC4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0" lang="en-US" altLang="ja-JP" sz="240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EV</a:t>
            </a:r>
          </a:p>
        </p:txBody>
      </p:sp>
      <p:sp>
        <p:nvSpPr>
          <p:cNvPr id="23561" name="AutoShape 67"/>
          <p:cNvSpPr>
            <a:spLocks noChangeArrowheads="1"/>
          </p:cNvSpPr>
          <p:nvPr/>
        </p:nvSpPr>
        <p:spPr bwMode="auto">
          <a:xfrm>
            <a:off x="838200" y="2438400"/>
            <a:ext cx="7413625" cy="1219200"/>
          </a:xfrm>
          <a:prstGeom prst="roundRect">
            <a:avLst>
              <a:gd name="adj" fmla="val 7292"/>
            </a:avLst>
          </a:prstGeom>
          <a:solidFill>
            <a:srgbClr val="CCFFCC"/>
          </a:solidFill>
          <a:ln w="1587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0" lang="en-US" altLang="ja-JP" sz="2000" b="1">
                <a:solidFill>
                  <a:srgbClr val="0000CC"/>
                </a:solidFill>
                <a:latin typeface="+mn-lt"/>
                <a:ea typeface="HGP創英角ｺﾞｼｯｸUB" pitchFamily="50" charset="-128"/>
              </a:rPr>
              <a:t>Passenger Protection</a:t>
            </a:r>
          </a:p>
          <a:p>
            <a:pPr algn="ctr"/>
            <a:endParaRPr kumimoji="0" lang="en-US" altLang="ja-JP" sz="800" b="1">
              <a:solidFill>
                <a:srgbClr val="0000CC"/>
              </a:solidFill>
              <a:latin typeface="+mn-lt"/>
              <a:ea typeface="HGP創英角ｺﾞｼｯｸUB" pitchFamily="50" charset="-128"/>
            </a:endParaRPr>
          </a:p>
          <a:p>
            <a:pPr algn="ctr"/>
            <a:r>
              <a:rPr kumimoji="0" lang="en-US" altLang="ja-JP" sz="1600" b="1">
                <a:latin typeface="+mn-lt"/>
                <a:ea typeface="HGP創英角ｺﾞｼｯｸUB" pitchFamily="50" charset="-128"/>
              </a:rPr>
              <a:t>Body deformation control</a:t>
            </a:r>
          </a:p>
          <a:p>
            <a:pPr algn="ctr"/>
            <a:r>
              <a:rPr kumimoji="0" lang="en-US" altLang="ja-JP" sz="1600" b="1">
                <a:latin typeface="+mn-lt"/>
                <a:ea typeface="HGP創英角ｺﾞｼｯｸUB" pitchFamily="50" charset="-128"/>
              </a:rPr>
              <a:t>Optimization of restraint systems</a:t>
            </a:r>
          </a:p>
        </p:txBody>
      </p:sp>
      <p:pic>
        <p:nvPicPr>
          <p:cNvPr id="50186" name="Picture 22" descr="DSC_0048"/>
          <p:cNvPicPr>
            <a:picLocks noChangeAspect="1" noChangeArrowheads="1"/>
          </p:cNvPicPr>
          <p:nvPr/>
        </p:nvPicPr>
        <p:blipFill>
          <a:blip r:embed="rId3" cstate="screen">
            <a:lum bright="12000" contrast="12000"/>
          </a:blip>
          <a:srcRect/>
          <a:stretch>
            <a:fillRect/>
          </a:stretch>
        </p:blipFill>
        <p:spPr bwMode="auto">
          <a:xfrm>
            <a:off x="1033463" y="2603500"/>
            <a:ext cx="1354137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7" name="Picture 2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731000" y="2538413"/>
            <a:ext cx="1301750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4" name="テキスト ボックス 21"/>
          <p:cNvSpPr txBox="1">
            <a:spLocks noChangeArrowheads="1"/>
          </p:cNvSpPr>
          <p:nvPr/>
        </p:nvSpPr>
        <p:spPr bwMode="auto">
          <a:xfrm>
            <a:off x="838200" y="4073525"/>
            <a:ext cx="3505200" cy="1092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en-US" altLang="ja-JP" sz="1500">
                <a:solidFill>
                  <a:srgbClr val="0000CC"/>
                </a:solidFill>
                <a:latin typeface="+mn-lt"/>
                <a:ea typeface="HGP創英角ｺﾞｼｯｸUB" pitchFamily="50" charset="-128"/>
              </a:rPr>
              <a:t>Prevention of secondary accident</a:t>
            </a:r>
          </a:p>
          <a:p>
            <a:pPr algn="ctr">
              <a:spcBef>
                <a:spcPct val="50000"/>
              </a:spcBef>
            </a:pPr>
            <a:r>
              <a:rPr kumimoji="0" lang="en-US" altLang="ja-JP" sz="2000" b="1">
                <a:latin typeface="+mn-lt"/>
                <a:ea typeface="HGP創英角ｺﾞｼｯｸUB" pitchFamily="50" charset="-128"/>
              </a:rPr>
              <a:t>Protection of fuel system</a:t>
            </a:r>
          </a:p>
        </p:txBody>
      </p:sp>
      <p:sp>
        <p:nvSpPr>
          <p:cNvPr id="23565" name="テキスト ボックス 22"/>
          <p:cNvSpPr txBox="1">
            <a:spLocks noChangeArrowheads="1"/>
          </p:cNvSpPr>
          <p:nvPr/>
        </p:nvSpPr>
        <p:spPr bwMode="auto">
          <a:xfrm>
            <a:off x="4640263" y="4073525"/>
            <a:ext cx="368300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en-US" altLang="ja-JP" sz="1500">
                <a:solidFill>
                  <a:srgbClr val="0000CC"/>
                </a:solidFill>
                <a:latin typeface="+mn-lt"/>
                <a:ea typeface="HGP創英角ｺﾞｼｯｸUB" pitchFamily="50" charset="-128"/>
              </a:rPr>
              <a:t>Prevention of secondary accident</a:t>
            </a:r>
          </a:p>
          <a:p>
            <a:pPr algn="ctr">
              <a:spcBef>
                <a:spcPct val="50000"/>
              </a:spcBef>
            </a:pPr>
            <a:r>
              <a:rPr kumimoji="0" lang="en-US" altLang="ja-JP" sz="2000" b="1">
                <a:latin typeface="+mn-lt"/>
                <a:ea typeface="HGP創英角ｺﾞｼｯｸUB" pitchFamily="50" charset="-128"/>
              </a:rPr>
              <a:t>Protection of high voltage system</a:t>
            </a:r>
          </a:p>
        </p:txBody>
      </p:sp>
      <p:sp>
        <p:nvSpPr>
          <p:cNvPr id="19" name="AutoShape 67"/>
          <p:cNvSpPr>
            <a:spLocks noChangeArrowheads="1"/>
          </p:cNvSpPr>
          <p:nvPr/>
        </p:nvSpPr>
        <p:spPr bwMode="auto">
          <a:xfrm>
            <a:off x="4856163" y="5397500"/>
            <a:ext cx="3292475" cy="3175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rgbClr val="589A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0" lang="en-US" altLang="ja-JP" sz="1400" b="1">
                <a:solidFill>
                  <a:srgbClr val="6BC400"/>
                </a:solidFill>
                <a:latin typeface="+mn-lt"/>
                <a:ea typeface="HGP創英角ｺﾞｼｯｸUB" pitchFamily="50" charset="-128"/>
              </a:rPr>
              <a:t>Triple Protection Structure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4862513" y="5778500"/>
            <a:ext cx="3286125" cy="3175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6350">
            <a:solidFill>
              <a:srgbClr val="589A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kumimoji="0" lang="en-US" altLang="ja-JP" sz="1400" b="1">
                <a:solidFill>
                  <a:srgbClr val="6BC400"/>
                </a:solidFill>
                <a:latin typeface="+mn-lt"/>
                <a:ea typeface="HGP創英角ｺﾞｼｯｸUB" pitchFamily="50" charset="-128"/>
              </a:rPr>
              <a:t>Triple Electric Safety System</a:t>
            </a:r>
          </a:p>
        </p:txBody>
      </p:sp>
      <p:sp>
        <p:nvSpPr>
          <p:cNvPr id="18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EV Safety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775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3034" y="2225566"/>
            <a:ext cx="5200650" cy="412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03" name="Text Box 74"/>
          <p:cNvSpPr txBox="1">
            <a:spLocks noChangeArrowheads="1"/>
          </p:cNvSpPr>
          <p:nvPr/>
        </p:nvSpPr>
        <p:spPr bwMode="auto">
          <a:xfrm>
            <a:off x="331788" y="1047750"/>
            <a:ext cx="889158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Clr>
                <a:srgbClr val="CC0000"/>
              </a:buClr>
              <a:buFont typeface="Wingdings" pitchFamily="2" charset="2"/>
              <a:buChar char="n"/>
            </a:pP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 Triple electric safety system</a:t>
            </a:r>
          </a:p>
        </p:txBody>
      </p: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4886325" y="3546475"/>
            <a:ext cx="3660775" cy="2084388"/>
            <a:chOff x="3078" y="1974"/>
            <a:chExt cx="2306" cy="1313"/>
          </a:xfrm>
        </p:grpSpPr>
        <p:grpSp>
          <p:nvGrpSpPr>
            <p:cNvPr id="4" name="Group 48"/>
            <p:cNvGrpSpPr>
              <a:grpSpLocks/>
            </p:cNvGrpSpPr>
            <p:nvPr/>
          </p:nvGrpSpPr>
          <p:grpSpPr bwMode="auto">
            <a:xfrm rot="-221830">
              <a:off x="3078" y="1974"/>
              <a:ext cx="986" cy="858"/>
              <a:chOff x="3046" y="2006"/>
              <a:chExt cx="986" cy="858"/>
            </a:xfrm>
          </p:grpSpPr>
          <p:sp>
            <p:nvSpPr>
              <p:cNvPr id="54280" name="Line 33"/>
              <p:cNvSpPr>
                <a:spLocks noChangeShapeType="1"/>
              </p:cNvSpPr>
              <p:nvPr/>
            </p:nvSpPr>
            <p:spPr bwMode="auto">
              <a:xfrm flipH="1" flipV="1">
                <a:off x="3311" y="2272"/>
                <a:ext cx="721" cy="592"/>
              </a:xfrm>
              <a:prstGeom prst="line">
                <a:avLst/>
              </a:prstGeom>
              <a:noFill/>
              <a:ln w="22225">
                <a:solidFill>
                  <a:srgbClr val="DB01FF"/>
                </a:solidFill>
                <a:round/>
                <a:headEnd type="none" w="med" len="lg"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281" name="Oval 35"/>
              <p:cNvSpPr>
                <a:spLocks noChangeAspect="1" noChangeArrowheads="1"/>
              </p:cNvSpPr>
              <p:nvPr/>
            </p:nvSpPr>
            <p:spPr bwMode="auto">
              <a:xfrm rot="2768044">
                <a:off x="3046" y="2006"/>
                <a:ext cx="317" cy="317"/>
              </a:xfrm>
              <a:prstGeom prst="ellipse">
                <a:avLst/>
              </a:prstGeom>
              <a:noFill/>
              <a:ln w="28575">
                <a:solidFill>
                  <a:srgbClr val="DB01FF"/>
                </a:solidFill>
                <a:round/>
                <a:headEnd type="none" w="med" len="lg"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kumimoji="0" lang="en-US" sz="2400" b="1">
                  <a:solidFill>
                    <a:srgbClr val="FF0000"/>
                  </a:solidFill>
                  <a:latin typeface="HGP創英角ｺﾞｼｯｸUB" pitchFamily="50" charset="-128"/>
                  <a:ea typeface="HGP創英角ｺﾞｼｯｸUB" pitchFamily="50" charset="-128"/>
                </a:endParaRPr>
              </a:p>
            </p:txBody>
          </p:sp>
        </p:grpSp>
        <p:sp>
          <p:nvSpPr>
            <p:cNvPr id="54282" name="AutoShape 6"/>
            <p:cNvSpPr>
              <a:spLocks noChangeAspect="1" noChangeArrowheads="1"/>
            </p:cNvSpPr>
            <p:nvPr/>
          </p:nvSpPr>
          <p:spPr bwMode="auto">
            <a:xfrm>
              <a:off x="3752" y="2764"/>
              <a:ext cx="1550" cy="523"/>
            </a:xfrm>
            <a:prstGeom prst="roundRect">
              <a:avLst>
                <a:gd name="adj" fmla="val 5102"/>
              </a:avLst>
            </a:prstGeom>
            <a:solidFill>
              <a:schemeClr val="bg1"/>
            </a:solidFill>
            <a:ln w="28575">
              <a:solidFill>
                <a:srgbClr val="6BC4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54283" name="Rectangle 59"/>
            <p:cNvSpPr>
              <a:spLocks noChangeArrowheads="1"/>
            </p:cNvSpPr>
            <p:nvPr/>
          </p:nvSpPr>
          <p:spPr bwMode="auto">
            <a:xfrm>
              <a:off x="3967" y="2812"/>
              <a:ext cx="1417" cy="444"/>
            </a:xfrm>
            <a:prstGeom prst="rect">
              <a:avLst/>
            </a:prstGeom>
            <a:noFill/>
            <a:ln w="19050">
              <a:noFill/>
              <a:miter lim="800000"/>
              <a:headEnd type="none" w="med" len="lg"/>
              <a:tailEnd/>
            </a:ln>
          </p:spPr>
          <p:txBody>
            <a:bodyPr/>
            <a:lstStyle/>
            <a:p>
              <a:pPr>
                <a:tabLst>
                  <a:tab pos="203200" algn="l"/>
                </a:tabLst>
              </a:pPr>
              <a:r>
                <a:rPr kumimoji="0" lang="en-US" altLang="ja-JP" sz="1300" b="1" dirty="0">
                  <a:latin typeface="+mn-lt"/>
                  <a:ea typeface="HGP創英角ｺﾞｼｯｸUB" pitchFamily="50" charset="-128"/>
                </a:rPr>
                <a:t>Prevent high-voltage electric leakage with fuses in battery</a:t>
              </a:r>
            </a:p>
          </p:txBody>
        </p:sp>
        <p:grpSp>
          <p:nvGrpSpPr>
            <p:cNvPr id="5" name="Group 36"/>
            <p:cNvGrpSpPr>
              <a:grpSpLocks/>
            </p:cNvGrpSpPr>
            <p:nvPr/>
          </p:nvGrpSpPr>
          <p:grpSpPr bwMode="auto">
            <a:xfrm>
              <a:off x="3838" y="2823"/>
              <a:ext cx="136" cy="144"/>
              <a:chOff x="763" y="1386"/>
              <a:chExt cx="136" cy="144"/>
            </a:xfrm>
          </p:grpSpPr>
          <p:sp>
            <p:nvSpPr>
              <p:cNvPr id="54285" name="Oval 32"/>
              <p:cNvSpPr>
                <a:spLocks noChangeArrowheads="1"/>
              </p:cNvSpPr>
              <p:nvPr/>
            </p:nvSpPr>
            <p:spPr bwMode="auto">
              <a:xfrm>
                <a:off x="763" y="1391"/>
                <a:ext cx="136" cy="136"/>
              </a:xfrm>
              <a:prstGeom prst="ellipse">
                <a:avLst/>
              </a:prstGeom>
              <a:solidFill>
                <a:srgbClr val="13A2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kumimoji="0" lang="en-US" sz="2400" b="1">
                  <a:solidFill>
                    <a:srgbClr val="FF0000"/>
                  </a:solidFill>
                  <a:latin typeface="HGP創英角ｺﾞｼｯｸUB" pitchFamily="50" charset="-128"/>
                  <a:ea typeface="HGP創英角ｺﾞｼｯｸUB" pitchFamily="50" charset="-128"/>
                </a:endParaRPr>
              </a:p>
            </p:txBody>
          </p:sp>
          <p:sp>
            <p:nvSpPr>
              <p:cNvPr id="54286" name="Text Box 33"/>
              <p:cNvSpPr txBox="1">
                <a:spLocks noChangeArrowheads="1"/>
              </p:cNvSpPr>
              <p:nvPr/>
            </p:nvSpPr>
            <p:spPr bwMode="auto">
              <a:xfrm>
                <a:off x="767" y="1386"/>
                <a:ext cx="128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36000" tIns="0" rIns="36000" bIns="0" anchor="ctr">
                <a:spAutoFit/>
              </a:bodyPr>
              <a:lstStyle/>
              <a:p>
                <a:pPr algn="ctr"/>
                <a:r>
                  <a:rPr kumimoji="0" lang="en-US" altLang="ja-JP" sz="1500" b="1">
                    <a:solidFill>
                      <a:schemeClr val="bg1"/>
                    </a:solidFill>
                    <a:latin typeface="HGP創英角ｺﾞｼｯｸUB" pitchFamily="50" charset="-128"/>
                    <a:ea typeface="HGP創英角ｺﾞｼｯｸUB" pitchFamily="50" charset="-128"/>
                  </a:rPr>
                  <a:t>3</a:t>
                </a:r>
              </a:p>
            </p:txBody>
          </p:sp>
        </p:grpSp>
      </p:grpSp>
      <p:sp>
        <p:nvSpPr>
          <p:cNvPr id="54287" name="Rectangle 59"/>
          <p:cNvSpPr>
            <a:spLocks noChangeArrowheads="1"/>
          </p:cNvSpPr>
          <p:nvPr/>
        </p:nvSpPr>
        <p:spPr bwMode="auto">
          <a:xfrm>
            <a:off x="4506913" y="4305300"/>
            <a:ext cx="1081087" cy="374650"/>
          </a:xfrm>
          <a:prstGeom prst="rect">
            <a:avLst/>
          </a:prstGeom>
          <a:noFill/>
          <a:ln w="19050">
            <a:noFill/>
            <a:miter lim="800000"/>
            <a:headEnd type="none" w="med" len="lg"/>
            <a:tailEnd/>
          </a:ln>
        </p:spPr>
        <p:txBody>
          <a:bodyPr/>
          <a:lstStyle/>
          <a:p>
            <a:pPr>
              <a:lnSpc>
                <a:spcPct val="80000"/>
              </a:lnSpc>
              <a:tabLst>
                <a:tab pos="203200" algn="l"/>
              </a:tabLst>
            </a:pPr>
            <a:r>
              <a:rPr kumimoji="0" lang="en-US" altLang="ja-JP" sz="1300" b="1">
                <a:latin typeface="HGP創英角ｺﾞｼｯｸUB" pitchFamily="50" charset="-128"/>
                <a:ea typeface="HGP創英角ｺﾞｼｯｸUB" pitchFamily="50" charset="-128"/>
              </a:rPr>
              <a:t>Battery pack</a:t>
            </a:r>
          </a:p>
        </p:txBody>
      </p:sp>
      <p:grpSp>
        <p:nvGrpSpPr>
          <p:cNvPr id="6" name="図形グループ 48"/>
          <p:cNvGrpSpPr>
            <a:grpSpLocks/>
          </p:cNvGrpSpPr>
          <p:nvPr/>
        </p:nvGrpSpPr>
        <p:grpSpPr bwMode="auto">
          <a:xfrm>
            <a:off x="4011613" y="4289425"/>
            <a:ext cx="3592512" cy="2416175"/>
            <a:chOff x="4011613" y="3876675"/>
            <a:chExt cx="3592512" cy="2416176"/>
          </a:xfrm>
        </p:grpSpPr>
        <p:sp>
          <p:nvSpPr>
            <p:cNvPr id="54289" name="Oval 34"/>
            <p:cNvSpPr>
              <a:spLocks noChangeAspect="1" noChangeArrowheads="1"/>
            </p:cNvSpPr>
            <p:nvPr/>
          </p:nvSpPr>
          <p:spPr bwMode="auto">
            <a:xfrm rot="2924734">
              <a:off x="4011613" y="3876675"/>
              <a:ext cx="503238" cy="503237"/>
            </a:xfrm>
            <a:prstGeom prst="ellipse">
              <a:avLst/>
            </a:prstGeom>
            <a:noFill/>
            <a:ln w="28575">
              <a:solidFill>
                <a:srgbClr val="000099"/>
              </a:solidFill>
              <a:round/>
              <a:headEnd type="none" w="med" len="lg"/>
              <a:tailEnd/>
            </a:ln>
          </p:spPr>
          <p:txBody>
            <a:bodyPr rot="10800000" vert="eaVert"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54290" name="Line 36"/>
            <p:cNvSpPr>
              <a:spLocks noChangeShapeType="1"/>
            </p:cNvSpPr>
            <p:nvPr/>
          </p:nvSpPr>
          <p:spPr bwMode="auto">
            <a:xfrm flipH="1" flipV="1">
              <a:off x="4406900" y="4343400"/>
              <a:ext cx="635000" cy="1181100"/>
            </a:xfrm>
            <a:prstGeom prst="line">
              <a:avLst/>
            </a:prstGeom>
            <a:noFill/>
            <a:ln w="22225">
              <a:solidFill>
                <a:srgbClr val="000099"/>
              </a:solidFill>
              <a:round/>
              <a:headEnd type="none" w="med" len="lg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91" name="AutoShape 6"/>
            <p:cNvSpPr>
              <a:spLocks noChangeAspect="1" noChangeArrowheads="1"/>
            </p:cNvSpPr>
            <p:nvPr/>
          </p:nvSpPr>
          <p:spPr bwMode="auto">
            <a:xfrm>
              <a:off x="4724400" y="5459413"/>
              <a:ext cx="2879725" cy="677863"/>
            </a:xfrm>
            <a:prstGeom prst="roundRect">
              <a:avLst>
                <a:gd name="adj" fmla="val 5102"/>
              </a:avLst>
            </a:prstGeom>
            <a:solidFill>
              <a:schemeClr val="bg1"/>
            </a:solidFill>
            <a:ln w="28575">
              <a:solidFill>
                <a:srgbClr val="6BC4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54292" name="Rectangle 31"/>
            <p:cNvSpPr>
              <a:spLocks noChangeArrowheads="1"/>
            </p:cNvSpPr>
            <p:nvPr/>
          </p:nvSpPr>
          <p:spPr bwMode="auto">
            <a:xfrm>
              <a:off x="5076825" y="5567363"/>
              <a:ext cx="2505075" cy="725488"/>
            </a:xfrm>
            <a:prstGeom prst="rect">
              <a:avLst/>
            </a:prstGeom>
            <a:noFill/>
            <a:ln w="19050">
              <a:noFill/>
              <a:miter lim="800000"/>
              <a:headEnd type="none" w="med" len="lg"/>
              <a:tailEnd/>
            </a:ln>
          </p:spPr>
          <p:txBody>
            <a:bodyPr/>
            <a:lstStyle/>
            <a:p>
              <a:pPr>
                <a:tabLst>
                  <a:tab pos="266700" algn="l"/>
                </a:tabLst>
              </a:pPr>
              <a:r>
                <a:rPr kumimoji="0" lang="en-US" altLang="ja-JP" sz="1300" b="1" dirty="0">
                  <a:latin typeface="+mn-lt"/>
                  <a:ea typeface="HGP創英角ｺﾞｼｯｸUB" pitchFamily="50" charset="-128"/>
                </a:rPr>
                <a:t>Cut off high voltage with impact detection system</a:t>
              </a:r>
            </a:p>
          </p:txBody>
        </p:sp>
        <p:grpSp>
          <p:nvGrpSpPr>
            <p:cNvPr id="7" name="Group 35"/>
            <p:cNvGrpSpPr>
              <a:grpSpLocks/>
            </p:cNvGrpSpPr>
            <p:nvPr/>
          </p:nvGrpSpPr>
          <p:grpSpPr bwMode="auto">
            <a:xfrm>
              <a:off x="4883150" y="5583240"/>
              <a:ext cx="215900" cy="228600"/>
              <a:chOff x="627" y="1250"/>
              <a:chExt cx="136" cy="144"/>
            </a:xfrm>
          </p:grpSpPr>
          <p:sp>
            <p:nvSpPr>
              <p:cNvPr id="54294" name="Oval 32"/>
              <p:cNvSpPr>
                <a:spLocks noChangeArrowheads="1"/>
              </p:cNvSpPr>
              <p:nvPr/>
            </p:nvSpPr>
            <p:spPr bwMode="auto">
              <a:xfrm>
                <a:off x="627" y="1255"/>
                <a:ext cx="136" cy="136"/>
              </a:xfrm>
              <a:prstGeom prst="ellipse">
                <a:avLst/>
              </a:prstGeom>
              <a:solidFill>
                <a:srgbClr val="13A2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kumimoji="0" lang="en-US" sz="2400" b="1">
                  <a:solidFill>
                    <a:srgbClr val="FF0000"/>
                  </a:solidFill>
                  <a:latin typeface="HGP創英角ｺﾞｼｯｸUB" pitchFamily="50" charset="-128"/>
                  <a:ea typeface="HGP創英角ｺﾞｼｯｸUB" pitchFamily="50" charset="-128"/>
                </a:endParaRPr>
              </a:p>
            </p:txBody>
          </p:sp>
          <p:sp>
            <p:nvSpPr>
              <p:cNvPr id="54295" name="Text Box 33"/>
              <p:cNvSpPr txBox="1">
                <a:spLocks noChangeArrowheads="1"/>
              </p:cNvSpPr>
              <p:nvPr/>
            </p:nvSpPr>
            <p:spPr bwMode="auto">
              <a:xfrm>
                <a:off x="631" y="1250"/>
                <a:ext cx="128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36000" tIns="0" rIns="36000" bIns="0" anchor="ctr">
                <a:spAutoFit/>
              </a:bodyPr>
              <a:lstStyle/>
              <a:p>
                <a:pPr algn="ctr"/>
                <a:r>
                  <a:rPr kumimoji="0" lang="en-US" altLang="ja-JP" sz="1500" b="1">
                    <a:solidFill>
                      <a:schemeClr val="bg1"/>
                    </a:solidFill>
                    <a:latin typeface="HGP創英角ｺﾞｼｯｸUB" pitchFamily="50" charset="-128"/>
                    <a:ea typeface="HGP創英角ｺﾞｼｯｸUB" pitchFamily="50" charset="-128"/>
                  </a:rPr>
                  <a:t>2</a:t>
                </a:r>
              </a:p>
            </p:txBody>
          </p:sp>
        </p:grpSp>
      </p:grpSp>
      <p:grpSp>
        <p:nvGrpSpPr>
          <p:cNvPr id="8" name="図形グループ 36"/>
          <p:cNvGrpSpPr>
            <a:grpSpLocks/>
          </p:cNvGrpSpPr>
          <p:nvPr/>
        </p:nvGrpSpPr>
        <p:grpSpPr bwMode="auto">
          <a:xfrm>
            <a:off x="736600" y="1612900"/>
            <a:ext cx="4872038" cy="4038600"/>
            <a:chOff x="736599" y="1200149"/>
            <a:chExt cx="4872039" cy="4038601"/>
          </a:xfrm>
        </p:grpSpPr>
        <p:sp>
          <p:nvSpPr>
            <p:cNvPr id="54297" name="Oval 26"/>
            <p:cNvSpPr>
              <a:spLocks noChangeArrowheads="1"/>
            </p:cNvSpPr>
            <p:nvPr/>
          </p:nvSpPr>
          <p:spPr bwMode="auto">
            <a:xfrm rot="3359728">
              <a:off x="3808413" y="2990850"/>
              <a:ext cx="1800225" cy="180022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 type="none" w="med" len="lg"/>
              <a:tailEnd/>
            </a:ln>
          </p:spPr>
          <p:txBody>
            <a:bodyPr rot="10800000" vert="eaVert"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54298" name="Line 24"/>
            <p:cNvSpPr>
              <a:spLocks noChangeShapeType="1"/>
            </p:cNvSpPr>
            <p:nvPr/>
          </p:nvSpPr>
          <p:spPr bwMode="auto">
            <a:xfrm flipH="1">
              <a:off x="2862263" y="1882775"/>
              <a:ext cx="15875" cy="222091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 type="none" w="med" len="lg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299" name="Oval 25"/>
            <p:cNvSpPr>
              <a:spLocks noChangeArrowheads="1"/>
            </p:cNvSpPr>
            <p:nvPr/>
          </p:nvSpPr>
          <p:spPr bwMode="auto">
            <a:xfrm rot="1430056">
              <a:off x="2327275" y="4105275"/>
              <a:ext cx="1133475" cy="1133475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 type="none" w="med" len="lg"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54300" name="Line 27"/>
            <p:cNvSpPr>
              <a:spLocks noChangeShapeType="1"/>
            </p:cNvSpPr>
            <p:nvPr/>
          </p:nvSpPr>
          <p:spPr bwMode="auto">
            <a:xfrm>
              <a:off x="2876550" y="1895475"/>
              <a:ext cx="1160463" cy="139065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 type="none" w="med" len="lg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301" name="Oval 28"/>
            <p:cNvSpPr>
              <a:spLocks noChangeAspect="1" noChangeArrowheads="1"/>
            </p:cNvSpPr>
            <p:nvPr/>
          </p:nvSpPr>
          <p:spPr bwMode="auto">
            <a:xfrm rot="1430056">
              <a:off x="4970463" y="2481263"/>
              <a:ext cx="611188" cy="611188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 type="none" w="med" len="lg"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54302" name="Line 29"/>
            <p:cNvSpPr>
              <a:spLocks noChangeShapeType="1"/>
            </p:cNvSpPr>
            <p:nvPr/>
          </p:nvSpPr>
          <p:spPr bwMode="auto">
            <a:xfrm>
              <a:off x="2874963" y="1892300"/>
              <a:ext cx="2106613" cy="79692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 type="none" w="med" len="lg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303" name="AutoShape 6"/>
            <p:cNvSpPr>
              <a:spLocks noChangeAspect="1" noChangeArrowheads="1"/>
            </p:cNvSpPr>
            <p:nvPr/>
          </p:nvSpPr>
          <p:spPr bwMode="auto">
            <a:xfrm>
              <a:off x="736599" y="1200149"/>
              <a:ext cx="3985200" cy="862324"/>
            </a:xfrm>
            <a:prstGeom prst="roundRect">
              <a:avLst>
                <a:gd name="adj" fmla="val 5102"/>
              </a:avLst>
            </a:prstGeom>
            <a:solidFill>
              <a:schemeClr val="bg1"/>
            </a:solidFill>
            <a:ln w="28575">
              <a:solidFill>
                <a:srgbClr val="6BC4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54304" name="Rectangle 30"/>
            <p:cNvSpPr>
              <a:spLocks noChangeArrowheads="1"/>
            </p:cNvSpPr>
            <p:nvPr/>
          </p:nvSpPr>
          <p:spPr bwMode="auto">
            <a:xfrm>
              <a:off x="1054100" y="1281113"/>
              <a:ext cx="3732213" cy="576263"/>
            </a:xfrm>
            <a:prstGeom prst="rect">
              <a:avLst/>
            </a:prstGeom>
            <a:noFill/>
            <a:ln w="19050">
              <a:noFill/>
              <a:miter lim="800000"/>
              <a:headEnd type="none" w="med" len="lg"/>
              <a:tailEnd/>
            </a:ln>
          </p:spPr>
          <p:txBody>
            <a:bodyPr/>
            <a:lstStyle/>
            <a:p>
              <a:pPr>
                <a:tabLst>
                  <a:tab pos="215900" algn="l"/>
                </a:tabLst>
              </a:pPr>
              <a:r>
                <a:rPr kumimoji="0" lang="en-US" altLang="ja-JP" sz="1300" b="1" dirty="0">
                  <a:latin typeface="+mn-lt"/>
                  <a:ea typeface="HGP創英角ｺﾞｼｯｸUB" pitchFamily="50" charset="-128"/>
                </a:rPr>
                <a:t>Cabin is structurally separated from high-voltage electric system with EV dedicated body and optimized layout</a:t>
              </a:r>
            </a:p>
          </p:txBody>
        </p:sp>
        <p:grpSp>
          <p:nvGrpSpPr>
            <p:cNvPr id="9" name="Group 34"/>
            <p:cNvGrpSpPr>
              <a:grpSpLocks/>
            </p:cNvGrpSpPr>
            <p:nvPr/>
          </p:nvGrpSpPr>
          <p:grpSpPr bwMode="auto">
            <a:xfrm>
              <a:off x="858838" y="1308102"/>
              <a:ext cx="215900" cy="228600"/>
              <a:chOff x="491" y="1116"/>
              <a:chExt cx="136" cy="144"/>
            </a:xfrm>
          </p:grpSpPr>
          <p:sp>
            <p:nvSpPr>
              <p:cNvPr id="54306" name="Oval 32"/>
              <p:cNvSpPr>
                <a:spLocks noChangeArrowheads="1"/>
              </p:cNvSpPr>
              <p:nvPr/>
            </p:nvSpPr>
            <p:spPr bwMode="auto">
              <a:xfrm>
                <a:off x="491" y="1119"/>
                <a:ext cx="136" cy="136"/>
              </a:xfrm>
              <a:prstGeom prst="ellipse">
                <a:avLst/>
              </a:prstGeom>
              <a:solidFill>
                <a:srgbClr val="13A2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kumimoji="0" lang="en-US" sz="2400" b="1">
                  <a:solidFill>
                    <a:srgbClr val="FF0000"/>
                  </a:solidFill>
                  <a:latin typeface="HGP創英角ｺﾞｼｯｸUB" pitchFamily="50" charset="-128"/>
                  <a:ea typeface="HGP創英角ｺﾞｼｯｸUB" pitchFamily="50" charset="-128"/>
                </a:endParaRPr>
              </a:p>
            </p:txBody>
          </p:sp>
          <p:sp>
            <p:nvSpPr>
              <p:cNvPr id="54307" name="Text Box 33"/>
              <p:cNvSpPr txBox="1">
                <a:spLocks noChangeArrowheads="1"/>
              </p:cNvSpPr>
              <p:nvPr/>
            </p:nvSpPr>
            <p:spPr bwMode="auto">
              <a:xfrm>
                <a:off x="493" y="1116"/>
                <a:ext cx="128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36000" tIns="0" rIns="36000" bIns="0" anchor="ctr">
                <a:spAutoFit/>
              </a:bodyPr>
              <a:lstStyle/>
              <a:p>
                <a:pPr algn="ctr"/>
                <a:r>
                  <a:rPr kumimoji="0" lang="en-US" altLang="ja-JP" sz="1500" b="1">
                    <a:solidFill>
                      <a:schemeClr val="bg1"/>
                    </a:solidFill>
                    <a:latin typeface="HGP創英角ｺﾞｼｯｸUB" pitchFamily="50" charset="-128"/>
                    <a:ea typeface="HGP創英角ｺﾞｼｯｸUB" pitchFamily="50" charset="-128"/>
                  </a:rPr>
                  <a:t>1</a:t>
                </a:r>
              </a:p>
            </p:txBody>
          </p:sp>
        </p:grpSp>
      </p:grpSp>
      <p:grpSp>
        <p:nvGrpSpPr>
          <p:cNvPr id="10" name="図形グループ 37"/>
          <p:cNvGrpSpPr>
            <a:grpSpLocks/>
          </p:cNvGrpSpPr>
          <p:nvPr/>
        </p:nvGrpSpPr>
        <p:grpSpPr bwMode="auto">
          <a:xfrm>
            <a:off x="2327275" y="2295525"/>
            <a:ext cx="3281363" cy="3355975"/>
            <a:chOff x="2682874" y="2416174"/>
            <a:chExt cx="3281363" cy="3355975"/>
          </a:xfrm>
        </p:grpSpPr>
        <p:sp>
          <p:nvSpPr>
            <p:cNvPr id="45" name="Oval 26"/>
            <p:cNvSpPr>
              <a:spLocks noChangeArrowheads="1"/>
            </p:cNvSpPr>
            <p:nvPr/>
          </p:nvSpPr>
          <p:spPr bwMode="auto">
            <a:xfrm rot="3359728">
              <a:off x="4164012" y="3524249"/>
              <a:ext cx="1800225" cy="1800225"/>
            </a:xfrm>
            <a:prstGeom prst="ellipse">
              <a:avLst/>
            </a:prstGeom>
            <a:noFill/>
            <a:ln w="25400">
              <a:solidFill>
                <a:schemeClr val="bg2">
                  <a:lumMod val="40000"/>
                  <a:lumOff val="60000"/>
                </a:schemeClr>
              </a:solidFill>
              <a:round/>
              <a:headEnd type="none" w="med" len="lg"/>
              <a:tailEnd/>
            </a:ln>
          </p:spPr>
          <p:txBody>
            <a:bodyPr rot="10800000" vert="eaVert"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46" name="Line 24"/>
            <p:cNvSpPr>
              <a:spLocks noChangeShapeType="1"/>
            </p:cNvSpPr>
            <p:nvPr/>
          </p:nvSpPr>
          <p:spPr bwMode="auto">
            <a:xfrm flipH="1">
              <a:off x="3217862" y="2416174"/>
              <a:ext cx="15875" cy="2220913"/>
            </a:xfrm>
            <a:prstGeom prst="line">
              <a:avLst/>
            </a:prstGeom>
            <a:noFill/>
            <a:ln w="22225">
              <a:solidFill>
                <a:schemeClr val="bg2">
                  <a:lumMod val="40000"/>
                  <a:lumOff val="60000"/>
                </a:schemeClr>
              </a:solidFill>
              <a:round/>
              <a:headEnd type="none" w="med" len="lg"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kumimoji="0" lang="ja-JP" altLang="en-US" sz="2400" b="1">
                <a:solidFill>
                  <a:srgbClr val="FF0000"/>
                </a:solidFill>
                <a:latin typeface="Arial" pitchFamily="-29" charset="0"/>
                <a:ea typeface="ＭＳ Ｐゴシック" pitchFamily="-29" charset="-128"/>
                <a:cs typeface="ＭＳ Ｐゴシック" pitchFamily="-29" charset="-128"/>
              </a:endParaRPr>
            </a:p>
          </p:txBody>
        </p:sp>
        <p:sp>
          <p:nvSpPr>
            <p:cNvPr id="47" name="Oval 25"/>
            <p:cNvSpPr>
              <a:spLocks noChangeArrowheads="1"/>
            </p:cNvSpPr>
            <p:nvPr/>
          </p:nvSpPr>
          <p:spPr bwMode="auto">
            <a:xfrm rot="1430056">
              <a:off x="2682874" y="4638674"/>
              <a:ext cx="1133475" cy="1133475"/>
            </a:xfrm>
            <a:prstGeom prst="ellipse">
              <a:avLst/>
            </a:prstGeom>
            <a:noFill/>
            <a:ln w="25400">
              <a:solidFill>
                <a:schemeClr val="bg2">
                  <a:lumMod val="40000"/>
                  <a:lumOff val="60000"/>
                </a:schemeClr>
              </a:solidFill>
              <a:round/>
              <a:headEnd type="none" w="med" len="lg"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48" name="Line 27"/>
            <p:cNvSpPr>
              <a:spLocks noChangeShapeType="1"/>
            </p:cNvSpPr>
            <p:nvPr/>
          </p:nvSpPr>
          <p:spPr bwMode="auto">
            <a:xfrm>
              <a:off x="3232149" y="2428874"/>
              <a:ext cx="1160463" cy="1390650"/>
            </a:xfrm>
            <a:prstGeom prst="line">
              <a:avLst/>
            </a:prstGeom>
            <a:noFill/>
            <a:ln w="22225">
              <a:solidFill>
                <a:schemeClr val="bg2">
                  <a:lumMod val="40000"/>
                  <a:lumOff val="60000"/>
                </a:schemeClr>
              </a:solidFill>
              <a:round/>
              <a:headEnd type="none" w="med" len="lg"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kumimoji="0" lang="ja-JP" altLang="en-US" sz="2400" b="1">
                <a:solidFill>
                  <a:srgbClr val="FF0000"/>
                </a:solidFill>
                <a:latin typeface="Arial" pitchFamily="-29" charset="0"/>
                <a:ea typeface="ＭＳ Ｐゴシック" pitchFamily="-29" charset="-128"/>
                <a:cs typeface="ＭＳ Ｐゴシック" pitchFamily="-29" charset="-128"/>
              </a:endParaRPr>
            </a:p>
          </p:txBody>
        </p:sp>
        <p:sp>
          <p:nvSpPr>
            <p:cNvPr id="49" name="Oval 28"/>
            <p:cNvSpPr>
              <a:spLocks noChangeAspect="1" noChangeArrowheads="1"/>
            </p:cNvSpPr>
            <p:nvPr/>
          </p:nvSpPr>
          <p:spPr bwMode="auto">
            <a:xfrm rot="1430056">
              <a:off x="5326062" y="3014662"/>
              <a:ext cx="611187" cy="611187"/>
            </a:xfrm>
            <a:prstGeom prst="ellipse">
              <a:avLst/>
            </a:prstGeom>
            <a:noFill/>
            <a:ln w="25400">
              <a:solidFill>
                <a:schemeClr val="bg2">
                  <a:lumMod val="40000"/>
                  <a:lumOff val="60000"/>
                </a:schemeClr>
              </a:solidFill>
              <a:round/>
              <a:headEnd type="none" w="med" len="lg"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50" name="Line 29"/>
            <p:cNvSpPr>
              <a:spLocks noChangeShapeType="1"/>
            </p:cNvSpPr>
            <p:nvPr/>
          </p:nvSpPr>
          <p:spPr bwMode="auto">
            <a:xfrm>
              <a:off x="3230562" y="2425699"/>
              <a:ext cx="2106612" cy="796925"/>
            </a:xfrm>
            <a:prstGeom prst="line">
              <a:avLst/>
            </a:prstGeom>
            <a:noFill/>
            <a:ln w="22225">
              <a:solidFill>
                <a:schemeClr val="bg2">
                  <a:lumMod val="40000"/>
                  <a:lumOff val="60000"/>
                </a:schemeClr>
              </a:solidFill>
              <a:round/>
              <a:headEnd type="none" w="med" len="lg"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kumimoji="0" lang="ja-JP" altLang="en-US" sz="2400" b="1">
                <a:solidFill>
                  <a:srgbClr val="FF0000"/>
                </a:solidFill>
                <a:latin typeface="Arial" pitchFamily="-29" charset="0"/>
                <a:ea typeface="ＭＳ Ｐゴシック" pitchFamily="-29" charset="-128"/>
                <a:cs typeface="ＭＳ Ｐゴシック" pitchFamily="-29" charset="-128"/>
              </a:endParaRPr>
            </a:p>
          </p:txBody>
        </p:sp>
      </p:grpSp>
      <p:grpSp>
        <p:nvGrpSpPr>
          <p:cNvPr id="11" name="図形グループ 49"/>
          <p:cNvGrpSpPr>
            <a:grpSpLocks/>
          </p:cNvGrpSpPr>
          <p:nvPr/>
        </p:nvGrpSpPr>
        <p:grpSpPr bwMode="auto">
          <a:xfrm>
            <a:off x="4011613" y="4289425"/>
            <a:ext cx="1030287" cy="1647824"/>
            <a:chOff x="3617913" y="2454275"/>
            <a:chExt cx="1030287" cy="1647825"/>
          </a:xfrm>
        </p:grpSpPr>
        <p:sp>
          <p:nvSpPr>
            <p:cNvPr id="56" name="Oval 34"/>
            <p:cNvSpPr>
              <a:spLocks noChangeAspect="1" noChangeArrowheads="1"/>
            </p:cNvSpPr>
            <p:nvPr/>
          </p:nvSpPr>
          <p:spPr bwMode="auto">
            <a:xfrm rot="2924734">
              <a:off x="3617913" y="2454275"/>
              <a:ext cx="503238" cy="503237"/>
            </a:xfrm>
            <a:prstGeom prst="ellipse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  <a:round/>
              <a:headEnd type="none" w="med" len="lg"/>
              <a:tailEnd/>
            </a:ln>
          </p:spPr>
          <p:txBody>
            <a:bodyPr rot="10800000" vert="eaVert"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57" name="Line 36"/>
            <p:cNvSpPr>
              <a:spLocks noChangeShapeType="1"/>
            </p:cNvSpPr>
            <p:nvPr/>
          </p:nvSpPr>
          <p:spPr bwMode="auto">
            <a:xfrm flipH="1" flipV="1">
              <a:off x="4013200" y="2921000"/>
              <a:ext cx="635000" cy="1181100"/>
            </a:xfrm>
            <a:prstGeom prst="line">
              <a:avLst/>
            </a:prstGeom>
            <a:noFill/>
            <a:ln w="22225">
              <a:solidFill>
                <a:schemeClr val="bg1">
                  <a:lumMod val="85000"/>
                </a:schemeClr>
              </a:solidFill>
              <a:round/>
              <a:headEnd type="none" w="med" len="lg"/>
              <a:tailEnd/>
            </a:ln>
          </p:spPr>
          <p:txBody>
            <a:bodyPr/>
            <a:lstStyle/>
            <a:p>
              <a:pPr algn="ctr">
                <a:spcBef>
                  <a:spcPct val="50000"/>
                </a:spcBef>
                <a:defRPr/>
              </a:pPr>
              <a:endParaRPr kumimoji="0" lang="ja-JP" altLang="en-US" sz="2400" b="1">
                <a:solidFill>
                  <a:srgbClr val="FF0000"/>
                </a:solidFill>
                <a:latin typeface="Arial" pitchFamily="-29" charset="0"/>
                <a:ea typeface="ＭＳ Ｐゴシック" pitchFamily="-29" charset="-128"/>
                <a:cs typeface="ＭＳ Ｐゴシック" pitchFamily="-29" charset="-128"/>
              </a:endParaRPr>
            </a:p>
          </p:txBody>
        </p:sp>
      </p:grp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EV Safety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633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0173" y="2286000"/>
            <a:ext cx="4475163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79" name="Text Box 74"/>
          <p:cNvSpPr txBox="1">
            <a:spLocks noChangeArrowheads="1"/>
          </p:cNvSpPr>
          <p:nvPr/>
        </p:nvSpPr>
        <p:spPr bwMode="auto">
          <a:xfrm>
            <a:off x="331788" y="1123950"/>
            <a:ext cx="889158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Clr>
                <a:srgbClr val="CC0000"/>
              </a:buClr>
              <a:buFont typeface="Wingdings" pitchFamily="2" charset="2"/>
              <a:buChar char="n"/>
            </a:pPr>
            <a:r>
              <a:rPr kumimoji="0" lang="en-US" altLang="ja-JP" sz="2000">
                <a:latin typeface="+mn-lt"/>
                <a:ea typeface="HGP創英角ｺﾞｼｯｸUB" pitchFamily="50" charset="-128"/>
              </a:rPr>
              <a:t>Triple protection structure</a:t>
            </a:r>
          </a:p>
        </p:txBody>
      </p:sp>
      <p:sp>
        <p:nvSpPr>
          <p:cNvPr id="52229" name="AutoShape 19"/>
          <p:cNvSpPr>
            <a:spLocks/>
          </p:cNvSpPr>
          <p:nvPr/>
        </p:nvSpPr>
        <p:spPr bwMode="auto">
          <a:xfrm>
            <a:off x="1201738" y="5424488"/>
            <a:ext cx="1195387" cy="227755"/>
          </a:xfrm>
          <a:prstGeom prst="borderCallout2">
            <a:avLst>
              <a:gd name="adj1" fmla="val 43375"/>
              <a:gd name="adj2" fmla="val 106375"/>
              <a:gd name="adj3" fmla="val 43375"/>
              <a:gd name="adj4" fmla="val 145153"/>
              <a:gd name="adj5" fmla="val -382532"/>
              <a:gd name="adj6" fmla="val 158435"/>
            </a:avLst>
          </a:prstGeom>
          <a:solidFill>
            <a:srgbClr val="6BC400"/>
          </a:solidFill>
          <a:ln w="25400">
            <a:solidFill>
              <a:srgbClr val="6BC400"/>
            </a:solidFill>
            <a:miter lim="800000"/>
            <a:headEnd/>
            <a:tailEnd type="oval" w="med" len="med"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kumimoji="0" lang="en-US" altLang="ja-JP" sz="1100">
                <a:latin typeface="+mn-lt"/>
                <a:ea typeface="HGP創英角ｺﾞｼｯｸUB" pitchFamily="50" charset="-128"/>
              </a:rPr>
              <a:t>Battery pack</a:t>
            </a:r>
          </a:p>
        </p:txBody>
      </p:sp>
      <p:pic>
        <p:nvPicPr>
          <p:cNvPr id="52230" name="Picture 20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14988" y="3489325"/>
            <a:ext cx="2625725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1" name="AutoShape 21"/>
          <p:cNvSpPr>
            <a:spLocks/>
          </p:cNvSpPr>
          <p:nvPr/>
        </p:nvSpPr>
        <p:spPr bwMode="auto">
          <a:xfrm>
            <a:off x="6969125" y="3128963"/>
            <a:ext cx="1323975" cy="227755"/>
          </a:xfrm>
          <a:prstGeom prst="borderCallout2">
            <a:avLst>
              <a:gd name="adj1" fmla="val 43375"/>
              <a:gd name="adj2" fmla="val -5755"/>
              <a:gd name="adj3" fmla="val 43375"/>
              <a:gd name="adj4" fmla="val -35852"/>
              <a:gd name="adj5" fmla="val 446384"/>
              <a:gd name="adj6" fmla="val -43764"/>
            </a:avLst>
          </a:prstGeom>
          <a:solidFill>
            <a:srgbClr val="6BC400"/>
          </a:solidFill>
          <a:ln w="25400">
            <a:solidFill>
              <a:srgbClr val="6BC400"/>
            </a:solidFill>
            <a:miter lim="800000"/>
            <a:headEnd/>
            <a:tailEnd type="oval" w="med" len="med"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kumimoji="0" lang="en-US" altLang="ja-JP" sz="1100">
                <a:latin typeface="+mn-lt"/>
                <a:ea typeface="HGP創英角ｺﾞｼｯｸUB" pitchFamily="50" charset="-128"/>
              </a:rPr>
              <a:t>Battery module</a:t>
            </a:r>
          </a:p>
        </p:txBody>
      </p:sp>
      <p:grpSp>
        <p:nvGrpSpPr>
          <p:cNvPr id="2" name="図形グループ 30"/>
          <p:cNvGrpSpPr>
            <a:grpSpLocks/>
          </p:cNvGrpSpPr>
          <p:nvPr/>
        </p:nvGrpSpPr>
        <p:grpSpPr bwMode="auto">
          <a:xfrm>
            <a:off x="636588" y="2039938"/>
            <a:ext cx="3586162" cy="3028950"/>
            <a:chOff x="736600" y="1695450"/>
            <a:chExt cx="3586163" cy="3028950"/>
          </a:xfrm>
        </p:grpSpPr>
        <p:sp>
          <p:nvSpPr>
            <p:cNvPr id="52233" name="Rectangle 22"/>
            <p:cNvSpPr>
              <a:spLocks noChangeArrowheads="1"/>
            </p:cNvSpPr>
            <p:nvPr/>
          </p:nvSpPr>
          <p:spPr bwMode="auto">
            <a:xfrm>
              <a:off x="1081088" y="1793875"/>
              <a:ext cx="3057525" cy="749300"/>
            </a:xfrm>
            <a:prstGeom prst="rect">
              <a:avLst/>
            </a:prstGeom>
            <a:noFill/>
            <a:ln w="19050">
              <a:noFill/>
              <a:miter lim="800000"/>
              <a:headEnd type="none" w="med" len="lg"/>
              <a:tailEnd/>
            </a:ln>
          </p:spPr>
          <p:txBody>
            <a:bodyPr/>
            <a:lstStyle/>
            <a:p>
              <a:pPr>
                <a:tabLst>
                  <a:tab pos="222250" algn="l"/>
                </a:tabLst>
              </a:pPr>
              <a:r>
                <a:rPr kumimoji="0" lang="en-US" altLang="ja-JP" sz="1200" b="1" dirty="0">
                  <a:latin typeface="+mn-lt"/>
                  <a:ea typeface="HGP創英角ｺﾞｼｯｸUB" pitchFamily="50" charset="-128"/>
                </a:rPr>
                <a:t>1st Protection Structure</a:t>
              </a:r>
            </a:p>
            <a:p>
              <a:pPr>
                <a:tabLst>
                  <a:tab pos="222250" algn="l"/>
                </a:tabLst>
              </a:pPr>
              <a:r>
                <a:rPr kumimoji="0" lang="en-US" altLang="ja-JP" sz="1200" b="1" dirty="0">
                  <a:latin typeface="+mn-lt"/>
                  <a:ea typeface="HGP創英角ｺﾞｼｯｸUB" pitchFamily="50" charset="-128"/>
                </a:rPr>
                <a:t>Suppress body deforming with impact energy absorbing vehicle body</a:t>
              </a:r>
            </a:p>
          </p:txBody>
        </p:sp>
        <p:sp>
          <p:nvSpPr>
            <p:cNvPr id="52234" name="Line 26"/>
            <p:cNvSpPr>
              <a:spLocks noChangeShapeType="1"/>
            </p:cNvSpPr>
            <p:nvPr/>
          </p:nvSpPr>
          <p:spPr bwMode="auto">
            <a:xfrm>
              <a:off x="2176463" y="2605088"/>
              <a:ext cx="674687" cy="10525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52235" name="Line 30"/>
            <p:cNvSpPr>
              <a:spLocks noChangeShapeType="1"/>
            </p:cNvSpPr>
            <p:nvPr/>
          </p:nvSpPr>
          <p:spPr bwMode="auto">
            <a:xfrm>
              <a:off x="2184400" y="2616200"/>
              <a:ext cx="2138363" cy="2108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  <p:grpSp>
          <p:nvGrpSpPr>
            <p:cNvPr id="3" name="Group 34"/>
            <p:cNvGrpSpPr>
              <a:grpSpLocks/>
            </p:cNvGrpSpPr>
            <p:nvPr/>
          </p:nvGrpSpPr>
          <p:grpSpPr bwMode="auto">
            <a:xfrm>
              <a:off x="909638" y="1828802"/>
              <a:ext cx="215900" cy="228600"/>
              <a:chOff x="491" y="1116"/>
              <a:chExt cx="136" cy="144"/>
            </a:xfrm>
          </p:grpSpPr>
          <p:sp>
            <p:nvSpPr>
              <p:cNvPr id="52237" name="Oval 32"/>
              <p:cNvSpPr>
                <a:spLocks noChangeArrowheads="1"/>
              </p:cNvSpPr>
              <p:nvPr/>
            </p:nvSpPr>
            <p:spPr bwMode="auto">
              <a:xfrm>
                <a:off x="491" y="1119"/>
                <a:ext cx="136" cy="136"/>
              </a:xfrm>
              <a:prstGeom prst="ellipse">
                <a:avLst/>
              </a:prstGeom>
              <a:solidFill>
                <a:srgbClr val="13A2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kumimoji="0" lang="en-US" sz="2400" b="1">
                  <a:solidFill>
                    <a:srgbClr val="FF0000"/>
                  </a:solidFill>
                  <a:latin typeface="HGP創英角ｺﾞｼｯｸUB" pitchFamily="50" charset="-128"/>
                  <a:ea typeface="HGP創英角ｺﾞｼｯｸUB" pitchFamily="50" charset="-128"/>
                </a:endParaRPr>
              </a:p>
            </p:txBody>
          </p:sp>
          <p:sp>
            <p:nvSpPr>
              <p:cNvPr id="52238" name="Text Box 33"/>
              <p:cNvSpPr txBox="1">
                <a:spLocks noChangeArrowheads="1"/>
              </p:cNvSpPr>
              <p:nvPr/>
            </p:nvSpPr>
            <p:spPr bwMode="auto">
              <a:xfrm>
                <a:off x="493" y="1116"/>
                <a:ext cx="128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36000" tIns="0" rIns="36000" bIns="0" anchor="ctr">
                <a:spAutoFit/>
              </a:bodyPr>
              <a:lstStyle/>
              <a:p>
                <a:pPr algn="ctr"/>
                <a:r>
                  <a:rPr kumimoji="0" lang="en-US" altLang="ja-JP" sz="1500" b="1">
                    <a:solidFill>
                      <a:schemeClr val="bg1"/>
                    </a:solidFill>
                    <a:latin typeface="HGP創英角ｺﾞｼｯｸUB" pitchFamily="50" charset="-128"/>
                    <a:ea typeface="HGP創英角ｺﾞｼｯｸUB" pitchFamily="50" charset="-128"/>
                  </a:rPr>
                  <a:t>1</a:t>
                </a:r>
              </a:p>
            </p:txBody>
          </p:sp>
        </p:grpSp>
        <p:sp>
          <p:nvSpPr>
            <p:cNvPr id="52239" name="AutoShape 6"/>
            <p:cNvSpPr>
              <a:spLocks noChangeAspect="1" noChangeArrowheads="1"/>
            </p:cNvSpPr>
            <p:nvPr/>
          </p:nvSpPr>
          <p:spPr bwMode="auto">
            <a:xfrm>
              <a:off x="736600" y="1695450"/>
              <a:ext cx="3349625" cy="906463"/>
            </a:xfrm>
            <a:prstGeom prst="roundRect">
              <a:avLst>
                <a:gd name="adj" fmla="val 5102"/>
              </a:avLst>
            </a:prstGeom>
            <a:noFill/>
            <a:ln w="28575">
              <a:solidFill>
                <a:srgbClr val="6BC4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</p:grpSp>
      <p:sp>
        <p:nvSpPr>
          <p:cNvPr id="52241" name="Rectangle 23"/>
          <p:cNvSpPr>
            <a:spLocks noChangeArrowheads="1"/>
          </p:cNvSpPr>
          <p:nvPr/>
        </p:nvSpPr>
        <p:spPr bwMode="auto">
          <a:xfrm>
            <a:off x="5192712" y="1902183"/>
            <a:ext cx="3265488" cy="479425"/>
          </a:xfrm>
          <a:prstGeom prst="rect">
            <a:avLst/>
          </a:prstGeom>
          <a:noFill/>
          <a:ln w="19050">
            <a:noFill/>
            <a:miter lim="800000"/>
            <a:headEnd type="none" w="med" len="lg"/>
            <a:tailEnd/>
          </a:ln>
        </p:spPr>
        <p:txBody>
          <a:bodyPr/>
          <a:lstStyle/>
          <a:p>
            <a:pPr eaLnBrk="0" hangingPunct="0">
              <a:tabLst>
                <a:tab pos="196850" algn="l"/>
              </a:tabLst>
            </a:pPr>
            <a:r>
              <a:rPr kumimoji="0" lang="en-US" altLang="ja-JP" sz="1200" b="1" dirty="0">
                <a:latin typeface="+mn-lt"/>
                <a:ea typeface="HGP創英角ｺﾞｼｯｸUB" pitchFamily="50" charset="-128"/>
              </a:rPr>
              <a:t>2nd </a:t>
            </a:r>
            <a:r>
              <a:rPr kumimoji="0" lang="en-US" altLang="ja-JP" sz="1200" b="1" dirty="0">
                <a:solidFill>
                  <a:srgbClr val="333333"/>
                </a:solidFill>
                <a:latin typeface="+mn-lt"/>
                <a:ea typeface="HGP創英角ｺﾞｼｯｸUB" pitchFamily="50" charset="-128"/>
              </a:rPr>
              <a:t>Protection Structure</a:t>
            </a:r>
            <a:r>
              <a:rPr kumimoji="0" lang="en-US" altLang="ja-JP" sz="1200" b="1" dirty="0">
                <a:latin typeface="+mn-lt"/>
                <a:ea typeface="HGP創英角ｺﾞｼｯｸUB" pitchFamily="50" charset="-128"/>
              </a:rPr>
              <a:t> </a:t>
            </a:r>
          </a:p>
          <a:p>
            <a:pPr eaLnBrk="0" hangingPunct="0">
              <a:tabLst>
                <a:tab pos="196850" algn="l"/>
              </a:tabLst>
            </a:pPr>
            <a:r>
              <a:rPr kumimoji="0" lang="en-US" altLang="ja-JP" sz="1200" b="1" dirty="0">
                <a:latin typeface="+mn-lt"/>
                <a:ea typeface="HGP創英角ｺﾞｼｯｸUB" pitchFamily="50" charset="-128"/>
              </a:rPr>
              <a:t>Protect battery pack with body </a:t>
            </a:r>
            <a:r>
              <a:rPr kumimoji="0" lang="en-US" altLang="ja-JP" sz="1200" b="1" dirty="0" smtClean="0">
                <a:latin typeface="+mn-lt"/>
                <a:ea typeface="HGP創英角ｺﾞｼｯｸUB" pitchFamily="50" charset="-128"/>
              </a:rPr>
              <a:t>skeleton</a:t>
            </a:r>
            <a:endParaRPr kumimoji="0" lang="en-US" altLang="ja-JP" sz="1200" b="1" dirty="0">
              <a:latin typeface="+mn-lt"/>
              <a:ea typeface="HGP創英角ｺﾞｼｯｸUB" pitchFamily="50" charset="-128"/>
            </a:endParaRPr>
          </a:p>
        </p:txBody>
      </p:sp>
      <p:sp>
        <p:nvSpPr>
          <p:cNvPr id="52242" name="Line 27"/>
          <p:cNvSpPr>
            <a:spLocks noChangeShapeType="1"/>
          </p:cNvSpPr>
          <p:nvPr/>
        </p:nvSpPr>
        <p:spPr bwMode="auto">
          <a:xfrm flipH="1">
            <a:off x="4306887" y="2584451"/>
            <a:ext cx="1389063" cy="22939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0" tIns="0" rIns="0" bIns="0">
            <a:spAutoFit/>
          </a:bodyPr>
          <a:lstStyle/>
          <a:p>
            <a:endParaRPr lang="en-US"/>
          </a:p>
        </p:txBody>
      </p:sp>
      <p:sp>
        <p:nvSpPr>
          <p:cNvPr id="52243" name="Line 28"/>
          <p:cNvSpPr>
            <a:spLocks noChangeShapeType="1"/>
          </p:cNvSpPr>
          <p:nvPr/>
        </p:nvSpPr>
        <p:spPr bwMode="auto">
          <a:xfrm flipH="1">
            <a:off x="3184525" y="2584451"/>
            <a:ext cx="2506662" cy="1443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0" tIns="0" rIns="0" bIns="0">
            <a:spAutoFit/>
          </a:bodyPr>
          <a:lstStyle/>
          <a:p>
            <a:endParaRPr lang="en-US"/>
          </a:p>
        </p:txBody>
      </p: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5018087" y="1937110"/>
            <a:ext cx="215900" cy="228600"/>
            <a:chOff x="627" y="1250"/>
            <a:chExt cx="136" cy="144"/>
          </a:xfrm>
        </p:grpSpPr>
        <p:sp>
          <p:nvSpPr>
            <p:cNvPr id="52245" name="Oval 32"/>
            <p:cNvSpPr>
              <a:spLocks noChangeArrowheads="1"/>
            </p:cNvSpPr>
            <p:nvPr/>
          </p:nvSpPr>
          <p:spPr bwMode="auto">
            <a:xfrm>
              <a:off x="627" y="1255"/>
              <a:ext cx="136" cy="136"/>
            </a:xfrm>
            <a:prstGeom prst="ellipse">
              <a:avLst/>
            </a:prstGeom>
            <a:solidFill>
              <a:srgbClr val="13A2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  <p:sp>
          <p:nvSpPr>
            <p:cNvPr id="52246" name="Text Box 33"/>
            <p:cNvSpPr txBox="1">
              <a:spLocks noChangeArrowheads="1"/>
            </p:cNvSpPr>
            <p:nvPr/>
          </p:nvSpPr>
          <p:spPr bwMode="auto">
            <a:xfrm>
              <a:off x="631" y="1250"/>
              <a:ext cx="128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6000" tIns="0" rIns="36000" bIns="0" anchor="ctr">
              <a:spAutoFit/>
            </a:bodyPr>
            <a:lstStyle/>
            <a:p>
              <a:pPr algn="ctr"/>
              <a:r>
                <a:rPr kumimoji="0" lang="en-US" altLang="ja-JP" sz="1500" b="1">
                  <a:solidFill>
                    <a:schemeClr val="bg1"/>
                  </a:solidFill>
                  <a:latin typeface="HGP創英角ｺﾞｼｯｸUB" pitchFamily="50" charset="-128"/>
                  <a:ea typeface="HGP創英角ｺﾞｼｯｸUB" pitchFamily="50" charset="-128"/>
                </a:rPr>
                <a:t>2</a:t>
              </a:r>
            </a:p>
          </p:txBody>
        </p:sp>
      </p:grpSp>
      <p:sp>
        <p:nvSpPr>
          <p:cNvPr id="52247" name="AutoShape 6"/>
          <p:cNvSpPr>
            <a:spLocks noChangeAspect="1" noChangeArrowheads="1"/>
          </p:cNvSpPr>
          <p:nvPr/>
        </p:nvSpPr>
        <p:spPr bwMode="auto">
          <a:xfrm>
            <a:off x="4865687" y="1778358"/>
            <a:ext cx="3592513" cy="792162"/>
          </a:xfrm>
          <a:prstGeom prst="roundRect">
            <a:avLst>
              <a:gd name="adj" fmla="val 5102"/>
            </a:avLst>
          </a:prstGeom>
          <a:noFill/>
          <a:ln w="28575">
            <a:solidFill>
              <a:srgbClr val="6BC4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kumimoji="0" lang="en-US" sz="2400" b="1">
              <a:solidFill>
                <a:srgbClr val="FF0000"/>
              </a:solidFill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grpSp>
        <p:nvGrpSpPr>
          <p:cNvPr id="6" name="図形グループ 32"/>
          <p:cNvGrpSpPr>
            <a:grpSpLocks/>
          </p:cNvGrpSpPr>
          <p:nvPr/>
        </p:nvGrpSpPr>
        <p:grpSpPr bwMode="auto">
          <a:xfrm>
            <a:off x="3887788" y="4651375"/>
            <a:ext cx="4865687" cy="1749425"/>
            <a:chOff x="3987800" y="4306888"/>
            <a:chExt cx="4865688" cy="1749425"/>
          </a:xfrm>
        </p:grpSpPr>
        <p:sp>
          <p:nvSpPr>
            <p:cNvPr id="52249" name="Rectangle 24"/>
            <p:cNvSpPr>
              <a:spLocks noChangeArrowheads="1"/>
            </p:cNvSpPr>
            <p:nvPr/>
          </p:nvSpPr>
          <p:spPr bwMode="auto">
            <a:xfrm>
              <a:off x="5413375" y="5270500"/>
              <a:ext cx="3440113" cy="749300"/>
            </a:xfrm>
            <a:prstGeom prst="rect">
              <a:avLst/>
            </a:prstGeom>
            <a:noFill/>
            <a:ln w="19050">
              <a:noFill/>
              <a:miter lim="800000"/>
              <a:headEnd type="none" w="med" len="lg"/>
              <a:tailEnd/>
            </a:ln>
          </p:spPr>
          <p:txBody>
            <a:bodyPr anchor="ctr"/>
            <a:lstStyle/>
            <a:p>
              <a:r>
                <a:rPr kumimoji="0" lang="en-US" altLang="ja-JP" sz="1200" b="1" dirty="0">
                  <a:latin typeface="+mn-lt"/>
                  <a:ea typeface="HGP創英角ｺﾞｼｯｸUB" pitchFamily="50" charset="-128"/>
                </a:rPr>
                <a:t>3rd </a:t>
              </a:r>
              <a:r>
                <a:rPr kumimoji="0" lang="en-US" altLang="ja-JP" sz="1200" b="1" dirty="0">
                  <a:solidFill>
                    <a:srgbClr val="333333"/>
                  </a:solidFill>
                  <a:latin typeface="+mn-lt"/>
                  <a:ea typeface="HGP創英角ｺﾞｼｯｸUB" pitchFamily="50" charset="-128"/>
                </a:rPr>
                <a:t>Protection Structure</a:t>
              </a:r>
            </a:p>
            <a:p>
              <a:r>
                <a:rPr kumimoji="0" lang="en-US" altLang="ja-JP" sz="1200" b="1" dirty="0">
                  <a:latin typeface="+mn-lt"/>
                  <a:ea typeface="HGP創英角ｺﾞｼｯｸUB" pitchFamily="50" charset="-128"/>
                </a:rPr>
                <a:t>Protect battery modules </a:t>
              </a:r>
              <a:r>
                <a:rPr kumimoji="0" lang="en-US" altLang="ja-JP" sz="1200" b="1" dirty="0" smtClean="0">
                  <a:latin typeface="+mn-lt"/>
                  <a:ea typeface="HGP創英角ｺﾞｼｯｸUB" pitchFamily="50" charset="-128"/>
                </a:rPr>
                <a:t>with</a:t>
              </a:r>
            </a:p>
            <a:p>
              <a:r>
                <a:rPr kumimoji="0" lang="en-US" altLang="ja-JP" sz="1200" b="1" dirty="0" smtClean="0">
                  <a:latin typeface="+mn-lt"/>
                  <a:ea typeface="HGP創英角ｺﾞｼｯｸUB" pitchFamily="50" charset="-128"/>
                </a:rPr>
                <a:t>high-strength </a:t>
              </a:r>
              <a:r>
                <a:rPr kumimoji="0" lang="en-US" altLang="ja-JP" sz="1200" b="1" dirty="0">
                  <a:latin typeface="+mn-lt"/>
                  <a:ea typeface="HGP創英角ｺﾞｼｯｸUB" pitchFamily="50" charset="-128"/>
                </a:rPr>
                <a:t>battery frame</a:t>
              </a:r>
            </a:p>
          </p:txBody>
        </p:sp>
        <p:sp>
          <p:nvSpPr>
            <p:cNvPr id="52250" name="Line 25"/>
            <p:cNvSpPr>
              <a:spLocks noChangeShapeType="1"/>
            </p:cNvSpPr>
            <p:nvPr/>
          </p:nvSpPr>
          <p:spPr bwMode="auto">
            <a:xfrm flipV="1">
              <a:off x="4762500" y="4306888"/>
              <a:ext cx="1300163" cy="90487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  <p:sp>
          <p:nvSpPr>
            <p:cNvPr id="52251" name="Line 29"/>
            <p:cNvSpPr>
              <a:spLocks noChangeShapeType="1"/>
            </p:cNvSpPr>
            <p:nvPr/>
          </p:nvSpPr>
          <p:spPr bwMode="auto">
            <a:xfrm flipH="1" flipV="1">
              <a:off x="3987800" y="4672013"/>
              <a:ext cx="1100138" cy="7731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0" tIns="0" rIns="0" bIns="0">
              <a:spAutoFit/>
            </a:bodyPr>
            <a:lstStyle/>
            <a:p>
              <a:endParaRPr lang="en-US"/>
            </a:p>
          </p:txBody>
        </p:sp>
        <p:grpSp>
          <p:nvGrpSpPr>
            <p:cNvPr id="7" name="Group 36"/>
            <p:cNvGrpSpPr>
              <a:grpSpLocks/>
            </p:cNvGrpSpPr>
            <p:nvPr/>
          </p:nvGrpSpPr>
          <p:grpSpPr bwMode="auto">
            <a:xfrm>
              <a:off x="5229225" y="5332415"/>
              <a:ext cx="215900" cy="228600"/>
              <a:chOff x="763" y="1386"/>
              <a:chExt cx="136" cy="144"/>
            </a:xfrm>
          </p:grpSpPr>
          <p:sp>
            <p:nvSpPr>
              <p:cNvPr id="52253" name="Oval 32"/>
              <p:cNvSpPr>
                <a:spLocks noChangeArrowheads="1"/>
              </p:cNvSpPr>
              <p:nvPr/>
            </p:nvSpPr>
            <p:spPr bwMode="auto">
              <a:xfrm>
                <a:off x="763" y="1391"/>
                <a:ext cx="136" cy="136"/>
              </a:xfrm>
              <a:prstGeom prst="ellipse">
                <a:avLst/>
              </a:prstGeom>
              <a:solidFill>
                <a:srgbClr val="13A2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kumimoji="0" lang="en-US" sz="2400" b="1">
                  <a:solidFill>
                    <a:srgbClr val="FF0000"/>
                  </a:solidFill>
                  <a:latin typeface="HGP創英角ｺﾞｼｯｸUB" pitchFamily="50" charset="-128"/>
                  <a:ea typeface="HGP創英角ｺﾞｼｯｸUB" pitchFamily="50" charset="-128"/>
                </a:endParaRPr>
              </a:p>
            </p:txBody>
          </p:sp>
          <p:sp>
            <p:nvSpPr>
              <p:cNvPr id="52254" name="Text Box 33"/>
              <p:cNvSpPr txBox="1">
                <a:spLocks noChangeArrowheads="1"/>
              </p:cNvSpPr>
              <p:nvPr/>
            </p:nvSpPr>
            <p:spPr bwMode="auto">
              <a:xfrm>
                <a:off x="767" y="1386"/>
                <a:ext cx="128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36000" tIns="0" rIns="36000" bIns="0" anchor="ctr">
                <a:spAutoFit/>
              </a:bodyPr>
              <a:lstStyle/>
              <a:p>
                <a:pPr algn="ctr"/>
                <a:r>
                  <a:rPr kumimoji="0" lang="en-US" altLang="ja-JP" sz="1500" b="1">
                    <a:solidFill>
                      <a:schemeClr val="bg1"/>
                    </a:solidFill>
                    <a:latin typeface="HGP創英角ｺﾞｼｯｸUB" pitchFamily="50" charset="-128"/>
                    <a:ea typeface="HGP創英角ｺﾞｼｯｸUB" pitchFamily="50" charset="-128"/>
                  </a:rPr>
                  <a:t>3</a:t>
                </a:r>
              </a:p>
            </p:txBody>
          </p:sp>
        </p:grpSp>
        <p:sp>
          <p:nvSpPr>
            <p:cNvPr id="52255" name="AutoShape 6"/>
            <p:cNvSpPr>
              <a:spLocks noChangeAspect="1" noChangeArrowheads="1"/>
            </p:cNvSpPr>
            <p:nvPr/>
          </p:nvSpPr>
          <p:spPr bwMode="auto">
            <a:xfrm>
              <a:off x="5080000" y="5213350"/>
              <a:ext cx="3146425" cy="842963"/>
            </a:xfrm>
            <a:prstGeom prst="roundRect">
              <a:avLst>
                <a:gd name="adj" fmla="val 5102"/>
              </a:avLst>
            </a:prstGeom>
            <a:noFill/>
            <a:ln w="28575">
              <a:solidFill>
                <a:srgbClr val="6BC400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>
                <a:spcBef>
                  <a:spcPct val="50000"/>
                </a:spcBef>
              </a:pPr>
              <a:endParaRPr kumimoji="0" lang="en-US" sz="2400" b="1">
                <a:solidFill>
                  <a:srgbClr val="FF0000"/>
                </a:solidFill>
                <a:latin typeface="HGP創英角ｺﾞｼｯｸUB" pitchFamily="50" charset="-128"/>
                <a:ea typeface="HGP創英角ｺﾞｼｯｸUB" pitchFamily="50" charset="-128"/>
              </a:endParaRPr>
            </a:p>
          </p:txBody>
        </p:sp>
      </p:grpSp>
      <p:grpSp>
        <p:nvGrpSpPr>
          <p:cNvPr id="9" name="図形グループ 14"/>
          <p:cNvGrpSpPr>
            <a:grpSpLocks/>
          </p:cNvGrpSpPr>
          <p:nvPr/>
        </p:nvGrpSpPr>
        <p:grpSpPr bwMode="auto">
          <a:xfrm>
            <a:off x="809626" y="2173294"/>
            <a:ext cx="3413124" cy="2895594"/>
            <a:chOff x="909638" y="1828806"/>
            <a:chExt cx="3413125" cy="2895594"/>
          </a:xfrm>
        </p:grpSpPr>
        <p:sp>
          <p:nvSpPr>
            <p:cNvPr id="88" name="Line 26"/>
            <p:cNvSpPr>
              <a:spLocks noChangeShapeType="1"/>
            </p:cNvSpPr>
            <p:nvPr/>
          </p:nvSpPr>
          <p:spPr bwMode="auto">
            <a:xfrm>
              <a:off x="2176462" y="2605087"/>
              <a:ext cx="674688" cy="1052513"/>
            </a:xfrm>
            <a:prstGeom prst="line">
              <a:avLst/>
            </a:prstGeom>
            <a:noFill/>
            <a:ln w="12700">
              <a:solidFill>
                <a:schemeClr val="accent3">
                  <a:lumMod val="75000"/>
                </a:schemeClr>
              </a:solidFill>
              <a:round/>
              <a:headEnd/>
              <a:tailEnd type="triangle" w="med" len="med"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kumimoji="0" lang="ja-JP" altLang="en-US" sz="2400" b="1">
                <a:solidFill>
                  <a:srgbClr val="FF0000"/>
                </a:solidFill>
                <a:latin typeface="Arial" pitchFamily="-29" charset="0"/>
                <a:ea typeface="ＭＳ Ｐゴシック" pitchFamily="-29" charset="-128"/>
                <a:cs typeface="ＭＳ Ｐゴシック" pitchFamily="-29" charset="-128"/>
              </a:endParaRPr>
            </a:p>
          </p:txBody>
        </p:sp>
        <p:sp>
          <p:nvSpPr>
            <p:cNvPr id="89" name="Line 30"/>
            <p:cNvSpPr>
              <a:spLocks noChangeShapeType="1"/>
            </p:cNvSpPr>
            <p:nvPr/>
          </p:nvSpPr>
          <p:spPr bwMode="auto">
            <a:xfrm>
              <a:off x="2184400" y="2616200"/>
              <a:ext cx="2138363" cy="210820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round/>
              <a:headEnd/>
              <a:tailEnd type="triangle" w="med" len="med"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kumimoji="0" lang="ja-JP" altLang="en-US" sz="2400" b="1">
                <a:solidFill>
                  <a:srgbClr val="FF0000"/>
                </a:solidFill>
                <a:latin typeface="Arial" pitchFamily="-29" charset="0"/>
                <a:ea typeface="ＭＳ Ｐゴシック" pitchFamily="-29" charset="-128"/>
                <a:cs typeface="ＭＳ Ｐゴシック" pitchFamily="-29" charset="-128"/>
              </a:endParaRPr>
            </a:p>
          </p:txBody>
        </p:sp>
        <p:grpSp>
          <p:nvGrpSpPr>
            <p:cNvPr id="10" name="Group 34"/>
            <p:cNvGrpSpPr>
              <a:grpSpLocks/>
            </p:cNvGrpSpPr>
            <p:nvPr/>
          </p:nvGrpSpPr>
          <p:grpSpPr bwMode="auto">
            <a:xfrm>
              <a:off x="909638" y="1828806"/>
              <a:ext cx="215900" cy="228600"/>
              <a:chOff x="491" y="1116"/>
              <a:chExt cx="136" cy="144"/>
            </a:xfrm>
          </p:grpSpPr>
          <p:sp>
            <p:nvSpPr>
              <p:cNvPr id="52262" name="Oval 32"/>
              <p:cNvSpPr>
                <a:spLocks noChangeArrowheads="1"/>
              </p:cNvSpPr>
              <p:nvPr/>
            </p:nvSpPr>
            <p:spPr bwMode="auto">
              <a:xfrm>
                <a:off x="491" y="1119"/>
                <a:ext cx="136" cy="136"/>
              </a:xfrm>
              <a:prstGeom prst="ellipse">
                <a:avLst/>
              </a:prstGeom>
              <a:solidFill>
                <a:srgbClr val="13A200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spcBef>
                    <a:spcPct val="50000"/>
                  </a:spcBef>
                </a:pPr>
                <a:endParaRPr kumimoji="0" lang="en-US" sz="2400" b="1">
                  <a:solidFill>
                    <a:srgbClr val="FF0000"/>
                  </a:solidFill>
                  <a:latin typeface="HGP創英角ｺﾞｼｯｸUB" pitchFamily="50" charset="-128"/>
                  <a:ea typeface="HGP創英角ｺﾞｼｯｸUB" pitchFamily="50" charset="-128"/>
                </a:endParaRPr>
              </a:p>
            </p:txBody>
          </p:sp>
          <p:sp>
            <p:nvSpPr>
              <p:cNvPr id="52263" name="Text Box 33"/>
              <p:cNvSpPr txBox="1">
                <a:spLocks noChangeArrowheads="1"/>
              </p:cNvSpPr>
              <p:nvPr/>
            </p:nvSpPr>
            <p:spPr bwMode="auto">
              <a:xfrm>
                <a:off x="493" y="1116"/>
                <a:ext cx="128" cy="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36000" tIns="0" rIns="36000" bIns="0" anchor="ctr">
                <a:spAutoFit/>
              </a:bodyPr>
              <a:lstStyle/>
              <a:p>
                <a:pPr algn="ctr"/>
                <a:r>
                  <a:rPr kumimoji="0" lang="en-US" altLang="ja-JP" sz="1500" b="1" dirty="0" smtClean="0">
                    <a:solidFill>
                      <a:schemeClr val="bg1"/>
                    </a:solidFill>
                    <a:latin typeface="HGP創英角ｺﾞｼｯｸUB" pitchFamily="50" charset="-128"/>
                    <a:ea typeface="HGP創英角ｺﾞｼｯｸUB" pitchFamily="50" charset="-128"/>
                  </a:rPr>
                  <a:t>1</a:t>
                </a:r>
                <a:endParaRPr kumimoji="0" lang="en-US" altLang="ja-JP" sz="1500" b="1" dirty="0">
                  <a:solidFill>
                    <a:schemeClr val="bg1"/>
                  </a:solidFill>
                  <a:latin typeface="HGP創英角ｺﾞｼｯｸUB" pitchFamily="50" charset="-128"/>
                  <a:ea typeface="HGP創英角ｺﾞｼｯｸUB" pitchFamily="50" charset="-128"/>
                </a:endParaRPr>
              </a:p>
            </p:txBody>
          </p:sp>
        </p:grpSp>
      </p:grpSp>
      <p:sp>
        <p:nvSpPr>
          <p:cNvPr id="96" name="Line 27"/>
          <p:cNvSpPr>
            <a:spLocks noChangeShapeType="1"/>
          </p:cNvSpPr>
          <p:nvPr/>
        </p:nvSpPr>
        <p:spPr bwMode="auto">
          <a:xfrm flipH="1">
            <a:off x="4306888" y="2584450"/>
            <a:ext cx="1389062" cy="2293938"/>
          </a:xfrm>
          <a:prstGeom prst="line">
            <a:avLst/>
          </a:prstGeom>
          <a:noFill/>
          <a:ln w="12700">
            <a:solidFill>
              <a:schemeClr val="accent3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kumimoji="0" lang="ja-JP" altLang="en-US" sz="2400" b="1">
              <a:solidFill>
                <a:srgbClr val="FF0000"/>
              </a:solidFill>
              <a:latin typeface="Arial" pitchFamily="-29" charset="0"/>
              <a:ea typeface="ＭＳ Ｐゴシック" pitchFamily="-29" charset="-128"/>
              <a:cs typeface="ＭＳ Ｐゴシック" pitchFamily="-29" charset="-128"/>
            </a:endParaRPr>
          </a:p>
        </p:txBody>
      </p:sp>
      <p:sp>
        <p:nvSpPr>
          <p:cNvPr id="97" name="Line 28"/>
          <p:cNvSpPr>
            <a:spLocks noChangeShapeType="1"/>
          </p:cNvSpPr>
          <p:nvPr/>
        </p:nvSpPr>
        <p:spPr bwMode="auto">
          <a:xfrm flipH="1">
            <a:off x="3184525" y="2584450"/>
            <a:ext cx="2506663" cy="1443038"/>
          </a:xfrm>
          <a:prstGeom prst="line">
            <a:avLst/>
          </a:prstGeom>
          <a:noFill/>
          <a:ln w="12700">
            <a:solidFill>
              <a:schemeClr val="accent3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kumimoji="0" lang="ja-JP" altLang="en-US" sz="2400" b="1">
              <a:solidFill>
                <a:srgbClr val="FF0000"/>
              </a:solidFill>
              <a:latin typeface="Arial" pitchFamily="-29" charset="0"/>
              <a:ea typeface="ＭＳ Ｐゴシック" pitchFamily="-29" charset="-128"/>
              <a:cs typeface="ＭＳ Ｐゴシック" pitchFamily="-29" charset="-128"/>
            </a:endParaRPr>
          </a:p>
        </p:txBody>
      </p:sp>
      <p:sp>
        <p:nvSpPr>
          <p:cNvPr id="47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EV Crash Safety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376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74"/>
          <p:cNvSpPr txBox="1">
            <a:spLocks noChangeArrowheads="1"/>
          </p:cNvSpPr>
          <p:nvPr/>
        </p:nvSpPr>
        <p:spPr bwMode="auto">
          <a:xfrm>
            <a:off x="331788" y="1143000"/>
            <a:ext cx="841375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Clr>
                <a:srgbClr val="CC0000"/>
              </a:buClr>
              <a:buFont typeface="Wingdings" pitchFamily="2" charset="2"/>
              <a:buChar char="n"/>
            </a:pP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EV is tested according to </a:t>
            </a:r>
            <a:r>
              <a:rPr kumimoji="0" lang="en-US" altLang="ja-JP" sz="2000" dirty="0" smtClean="0">
                <a:latin typeface="+mn-lt"/>
                <a:ea typeface="HGP創英角ｺﾞｼｯｸUB" pitchFamily="50" charset="-128"/>
              </a:rPr>
              <a:t>the regulatory </a:t>
            </a: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and non-regulatory requirements </a:t>
            </a:r>
            <a:r>
              <a:rPr kumimoji="0" lang="en-US" altLang="ja-JP" sz="2000" dirty="0" smtClean="0">
                <a:latin typeface="+mn-lt"/>
                <a:ea typeface="HGP創英角ｺﾞｼｯｸUB" pitchFamily="50" charset="-128"/>
              </a:rPr>
              <a:t>for all </a:t>
            </a: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markets </a:t>
            </a:r>
            <a:r>
              <a:rPr kumimoji="0" lang="en-US" altLang="ja-JP" sz="2000" dirty="0" smtClean="0">
                <a:latin typeface="+mn-lt"/>
                <a:ea typeface="HGP創英角ｺﾞｼｯｸUB" pitchFamily="50" charset="-128"/>
              </a:rPr>
              <a:t>where it </a:t>
            </a: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is </a:t>
            </a:r>
            <a:r>
              <a:rPr kumimoji="0" lang="en-US" altLang="ja-JP" sz="2000" dirty="0" smtClean="0">
                <a:latin typeface="+mn-lt"/>
                <a:ea typeface="HGP創英角ｺﾞｼｯｸUB" pitchFamily="50" charset="-128"/>
              </a:rPr>
              <a:t>sold</a:t>
            </a:r>
            <a:endParaRPr kumimoji="0" lang="en-US" altLang="ja-JP" sz="2000" dirty="0">
              <a:latin typeface="+mn-lt"/>
              <a:ea typeface="HGP創英角ｺﾞｼｯｸUB" pitchFamily="50" charset="-128"/>
            </a:endParaRPr>
          </a:p>
        </p:txBody>
      </p:sp>
      <p:pic>
        <p:nvPicPr>
          <p:cNvPr id="58371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51450" y="3300412"/>
            <a:ext cx="3316288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7200" y="3287712"/>
            <a:ext cx="3670300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AutoShape 7"/>
          <p:cNvSpPr>
            <a:spLocks noChangeArrowheads="1"/>
          </p:cNvSpPr>
          <p:nvPr/>
        </p:nvSpPr>
        <p:spPr bwMode="auto">
          <a:xfrm>
            <a:off x="1998663" y="3348037"/>
            <a:ext cx="1919287" cy="1609725"/>
          </a:xfrm>
          <a:prstGeom prst="roundRect">
            <a:avLst>
              <a:gd name="adj" fmla="val 8644"/>
            </a:avLst>
          </a:prstGeom>
          <a:noFill/>
          <a:ln w="34925" algn="ctr">
            <a:solidFill>
              <a:srgbClr val="00FF00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kumimoji="0" lang="en-US" sz="3200" b="1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58374" name="AutoShape 9"/>
          <p:cNvSpPr>
            <a:spLocks noChangeArrowheads="1"/>
          </p:cNvSpPr>
          <p:nvPr/>
        </p:nvSpPr>
        <p:spPr bwMode="auto">
          <a:xfrm>
            <a:off x="4419600" y="3781425"/>
            <a:ext cx="719138" cy="649287"/>
          </a:xfrm>
          <a:prstGeom prst="rightArrow">
            <a:avLst>
              <a:gd name="adj1" fmla="val 50000"/>
              <a:gd name="adj2" fmla="val 66645"/>
            </a:avLst>
          </a:prstGeom>
          <a:solidFill>
            <a:schemeClr val="tx1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endParaRPr kumimoji="0" lang="en-US" sz="3200" b="1">
              <a:latin typeface="HGP創英角ｺﾞｼｯｸUB" pitchFamily="50" charset="-128"/>
              <a:ea typeface="HGP創英角ｺﾞｼｯｸUB" pitchFamily="50" charset="-128"/>
            </a:endParaRPr>
          </a:p>
        </p:txBody>
      </p:sp>
      <p:sp>
        <p:nvSpPr>
          <p:cNvPr id="26634" name="Text Box 6"/>
          <p:cNvSpPr txBox="1">
            <a:spLocks noChangeArrowheads="1"/>
          </p:cNvSpPr>
          <p:nvPr/>
        </p:nvSpPr>
        <p:spPr bwMode="auto">
          <a:xfrm>
            <a:off x="-107950" y="2559050"/>
            <a:ext cx="525938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8650" lvl="1" indent="-228600">
              <a:spcBef>
                <a:spcPct val="50000"/>
              </a:spcBef>
              <a:buClr>
                <a:schemeClr val="bg2"/>
              </a:buClr>
            </a:pPr>
            <a:r>
              <a:rPr kumimoji="0" lang="en-US" altLang="ja-JP" sz="1600" b="1" dirty="0">
                <a:latin typeface="+mn-lt"/>
                <a:ea typeface="HGP創英角ｺﾞｼｯｸUB" pitchFamily="50" charset="-128"/>
              </a:rPr>
              <a:t>Example: 40 mph offset frontal impact</a:t>
            </a:r>
          </a:p>
        </p:txBody>
      </p:sp>
      <p:sp>
        <p:nvSpPr>
          <p:cNvPr id="26635" name="Text Box 6"/>
          <p:cNvSpPr txBox="1">
            <a:spLocks noChangeArrowheads="1"/>
          </p:cNvSpPr>
          <p:nvPr/>
        </p:nvSpPr>
        <p:spPr bwMode="auto">
          <a:xfrm>
            <a:off x="4892566" y="4919662"/>
            <a:ext cx="3738562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28650" lvl="1" indent="-228600">
              <a:spcBef>
                <a:spcPct val="50000"/>
              </a:spcBef>
              <a:buClr>
                <a:schemeClr val="bg2"/>
              </a:buClr>
            </a:pPr>
            <a:r>
              <a:rPr kumimoji="0" lang="en-US" altLang="ja-JP" sz="1600" b="1" dirty="0">
                <a:latin typeface="+mn-lt"/>
                <a:ea typeface="HGP創英角ｺﾞｼｯｸUB" pitchFamily="50" charset="-128"/>
              </a:rPr>
              <a:t>No damage to battery pack</a:t>
            </a:r>
          </a:p>
        </p:txBody>
      </p:sp>
      <p:sp>
        <p:nvSpPr>
          <p:cNvPr id="10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EV Crash Safety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92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65163" y="2324100"/>
            <a:ext cx="2895600" cy="183673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7063" y="4562475"/>
            <a:ext cx="2971800" cy="1881188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059363" y="4562475"/>
            <a:ext cx="2971800" cy="191452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62470" name="Picture 6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084763" y="2324100"/>
            <a:ext cx="2819400" cy="17780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1046163" y="1903383"/>
            <a:ext cx="2246128" cy="40011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0" hangingPunct="0"/>
            <a:r>
              <a:rPr kumimoji="0" lang="en-US" altLang="ja-JP" sz="2000" b="1">
                <a:latin typeface="+mn-lt"/>
                <a:ea typeface="HGP創英角ｺﾞｼｯｸUB" pitchFamily="50" charset="-128"/>
              </a:rPr>
              <a:t>Cold area Test</a:t>
            </a:r>
          </a:p>
        </p:txBody>
      </p:sp>
      <p:sp>
        <p:nvSpPr>
          <p:cNvPr id="62472" name="Rectangle 8"/>
          <p:cNvSpPr>
            <a:spLocks noChangeArrowheads="1"/>
          </p:cNvSpPr>
          <p:nvPr/>
        </p:nvSpPr>
        <p:spPr bwMode="auto">
          <a:xfrm>
            <a:off x="4995863" y="1928783"/>
            <a:ext cx="3772186" cy="40011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0" hangingPunct="0"/>
            <a:r>
              <a:rPr kumimoji="0" lang="en-US" altLang="ja-JP" sz="2000" b="1">
                <a:latin typeface="+mn-lt"/>
                <a:ea typeface="HGP創英角ｺﾞｼｯｸUB" pitchFamily="50" charset="-128"/>
              </a:rPr>
              <a:t>Water-covered road Test</a:t>
            </a:r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1027113" y="4103658"/>
            <a:ext cx="2799164" cy="40011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0" hangingPunct="0"/>
            <a:r>
              <a:rPr kumimoji="0" lang="en-US" altLang="ja-JP" sz="2000" b="1">
                <a:latin typeface="+mn-lt"/>
                <a:ea typeface="HGP創英角ｺﾞｼｯｸUB" pitchFamily="50" charset="-128"/>
              </a:rPr>
              <a:t>Uneven road Test </a:t>
            </a:r>
          </a:p>
        </p:txBody>
      </p:sp>
      <p:sp>
        <p:nvSpPr>
          <p:cNvPr id="62474" name="Rectangle 10"/>
          <p:cNvSpPr>
            <a:spLocks noChangeArrowheads="1"/>
          </p:cNvSpPr>
          <p:nvPr/>
        </p:nvSpPr>
        <p:spPr bwMode="auto">
          <a:xfrm>
            <a:off x="4932363" y="4103658"/>
            <a:ext cx="4288353" cy="40011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 eaLnBrk="0" hangingPunct="0"/>
            <a:r>
              <a:rPr kumimoji="0" lang="en-US" altLang="ja-JP" sz="2000" b="1">
                <a:latin typeface="+mn-lt"/>
                <a:ea typeface="HGP創英角ｺﾞｼｯｸUB" pitchFamily="50" charset="-128"/>
              </a:rPr>
              <a:t>High pressure washers Test </a:t>
            </a:r>
          </a:p>
        </p:txBody>
      </p:sp>
      <p:sp>
        <p:nvSpPr>
          <p:cNvPr id="26627" name="Text Box 74"/>
          <p:cNvSpPr txBox="1">
            <a:spLocks noChangeArrowheads="1"/>
          </p:cNvSpPr>
          <p:nvPr/>
        </p:nvSpPr>
        <p:spPr bwMode="auto">
          <a:xfrm>
            <a:off x="228600" y="1127125"/>
            <a:ext cx="876300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Clr>
                <a:srgbClr val="CC0000"/>
              </a:buClr>
              <a:buFont typeface="Wingdings" pitchFamily="2" charset="2"/>
              <a:buChar char="n"/>
            </a:pP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Safety </a:t>
            </a:r>
            <a:r>
              <a:rPr kumimoji="0" lang="en-US" altLang="ja-JP" sz="2000" dirty="0" smtClean="0">
                <a:latin typeface="+mn-lt"/>
                <a:ea typeface="HGP創英角ｺﾞｼｯｸUB" pitchFamily="50" charset="-128"/>
              </a:rPr>
              <a:t>is evaluated by </a:t>
            </a:r>
            <a:r>
              <a:rPr kumimoji="0" lang="en-US" altLang="ja-JP" sz="2000" dirty="0">
                <a:latin typeface="+mn-lt"/>
                <a:ea typeface="HGP創英角ｺﾞｼｯｸUB" pitchFamily="50" charset="-128"/>
              </a:rPr>
              <a:t>testing under a variety of </a:t>
            </a:r>
            <a:r>
              <a:rPr kumimoji="0" lang="en-US" altLang="ja-JP" sz="2000" dirty="0" smtClean="0">
                <a:latin typeface="+mn-lt"/>
                <a:ea typeface="HGP創英角ｺﾞｼｯｸUB" pitchFamily="50" charset="-128"/>
              </a:rPr>
              <a:t>situations and environments</a:t>
            </a:r>
            <a:endParaRPr kumimoji="0" lang="en-US" altLang="ja-JP" sz="2000" dirty="0">
              <a:latin typeface="+mn-lt"/>
              <a:ea typeface="HGP創英角ｺﾞｼｯｸUB" pitchFamily="50" charset="-128"/>
            </a:endParaRPr>
          </a:p>
        </p:txBody>
      </p:sp>
      <p:sp>
        <p:nvSpPr>
          <p:cNvPr id="12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EV Safety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698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73"/>
          <p:cNvSpPr txBox="1">
            <a:spLocks noChangeArrowheads="1"/>
          </p:cNvSpPr>
          <p:nvPr/>
        </p:nvSpPr>
        <p:spPr bwMode="auto">
          <a:xfrm>
            <a:off x="1219200" y="3234154"/>
            <a:ext cx="6400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en-US" altLang="ja-JP" sz="4400" b="1" dirty="0" smtClean="0">
                <a:latin typeface="+mn-lt"/>
                <a:ea typeface="HGP創英角ｺﾞｼｯｸUB" pitchFamily="50" charset="-128"/>
              </a:rPr>
              <a:t>Thank You</a:t>
            </a:r>
            <a:endParaRPr kumimoji="0" lang="en-US" altLang="ja-JP" sz="4400" b="1" dirty="0">
              <a:latin typeface="+mn-lt"/>
              <a:ea typeface="HGP創英角ｺﾞｼｯｸUB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108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Box 47"/>
          <p:cNvSpPr txBox="1">
            <a:spLocks noChangeArrowheads="1"/>
          </p:cNvSpPr>
          <p:nvPr/>
        </p:nvSpPr>
        <p:spPr bwMode="auto">
          <a:xfrm>
            <a:off x="533400" y="1828800"/>
            <a:ext cx="8077200" cy="16804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accent2"/>
                </a:solidFill>
                <a:latin typeface="+mn-lt"/>
                <a:ea typeface="HGP創英角ｺﾞｼｯｸUB" pitchFamily="50" charset="-128"/>
              </a:rPr>
              <a:t>1.</a:t>
            </a:r>
            <a:r>
              <a:rPr kumimoji="0" lang="en-US" altLang="ja-JP" sz="2400" dirty="0">
                <a:latin typeface="+mn-lt"/>
                <a:ea typeface="HGP創英角ｺﾞｼｯｸUB" pitchFamily="50" charset="-128"/>
              </a:rPr>
              <a:t>  </a:t>
            </a:r>
            <a:r>
              <a:rPr kumimoji="0" lang="en-US" altLang="ja-JP" sz="2400" dirty="0" smtClean="0">
                <a:latin typeface="+mn-lt"/>
                <a:ea typeface="HGP創英角ｺﾞｼｯｸUB" pitchFamily="50" charset="-128"/>
              </a:rPr>
              <a:t>LEAF Overview</a:t>
            </a:r>
            <a:endParaRPr kumimoji="0" lang="en-US" altLang="ja-JP" sz="2400" dirty="0">
              <a:latin typeface="+mn-lt"/>
              <a:ea typeface="HGP創英角ｺﾞｼｯｸUB" pitchFamily="50" charset="-128"/>
            </a:endParaRPr>
          </a:p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2.  </a:t>
            </a:r>
            <a:r>
              <a:rPr kumimoji="0" lang="en-US" altLang="ja-JP" sz="240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Lithium Battery Development at Nissan</a:t>
            </a:r>
            <a:endParaRPr kumimoji="0" lang="en-US" altLang="ja-JP" sz="2400" dirty="0">
              <a:solidFill>
                <a:schemeClr val="bg1">
                  <a:lumMod val="75000"/>
                </a:schemeClr>
              </a:solidFill>
              <a:latin typeface="+mn-lt"/>
              <a:ea typeface="HGP創英角ｺﾞｼｯｸUB" pitchFamily="50" charset="-128"/>
            </a:endParaRPr>
          </a:p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3.  </a:t>
            </a:r>
            <a:r>
              <a:rPr kumimoji="0" lang="en-US" altLang="ja-JP" sz="240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Lithium Battery System Design and Safety</a:t>
            </a:r>
            <a:endParaRPr kumimoji="0" lang="en-US" altLang="ja-JP" sz="2400" dirty="0">
              <a:solidFill>
                <a:schemeClr val="bg1">
                  <a:lumMod val="75000"/>
                </a:schemeClr>
              </a:solidFill>
              <a:latin typeface="+mn-lt"/>
              <a:ea typeface="HGP創英角ｺﾞｼｯｸUB" pitchFamily="50" charset="-128"/>
            </a:endParaRPr>
          </a:p>
        </p:txBody>
      </p:sp>
      <p:sp>
        <p:nvSpPr>
          <p:cNvPr id="62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Agenda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Group 2"/>
          <p:cNvGraphicFramePr>
            <a:graphicFrameLocks noGrp="1"/>
          </p:cNvGraphicFramePr>
          <p:nvPr/>
        </p:nvGraphicFramePr>
        <p:xfrm>
          <a:off x="250825" y="1981200"/>
          <a:ext cx="8664575" cy="4479102"/>
        </p:xfrm>
        <a:graphic>
          <a:graphicData uri="http://schemas.openxmlformats.org/drawingml/2006/table">
            <a:tbl>
              <a:tblPr/>
              <a:tblGrid>
                <a:gridCol w="1951038"/>
                <a:gridCol w="6713537"/>
              </a:tblGrid>
              <a:tr h="390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Dimensions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4,450mm X 1,770mm X 1,545mm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Seating Capacity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5 passengers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Powertrain layout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Front motor, front drive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Electric Motor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High response AC synchronizing motor (80kw, 280Nm)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Battery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Laminate-type thin lithium-ion battery (approximately 24kWh)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Brakes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Regenerative braking, mechanical disk brakes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Top speed 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Over 140km/h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0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Cruising range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160km </a:t>
                      </a:r>
                      <a:r>
                        <a:rPr kumimoji="1" lang="ja-JP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（</a:t>
                      </a: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@ US LA4 mode</a:t>
                      </a:r>
                      <a:r>
                        <a:rPr kumimoji="1" lang="ja-JP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）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953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Charging times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Normal charge:</a:t>
                      </a:r>
                    </a:p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JPN approximately 8 hours(200V)</a:t>
                      </a:r>
                    </a:p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US/EUR approximately 7 hours(240V/230V)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Quick charge:</a:t>
                      </a:r>
                    </a:p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1" lang="en-US" altLang="ja-JP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Approximately 30minutes (@50kW SOC0% to 80%)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324" name="Rectangle 36"/>
          <p:cNvSpPr>
            <a:spLocks noChangeArrowheads="1"/>
          </p:cNvSpPr>
          <p:nvPr/>
        </p:nvSpPr>
        <p:spPr bwMode="auto">
          <a:xfrm>
            <a:off x="250825" y="1677988"/>
            <a:ext cx="18827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r>
              <a:rPr lang="en-US" altLang="ja-JP" b="1" i="1" dirty="0">
                <a:latin typeface="+mn-lt"/>
                <a:ea typeface="HGP創英角ｺﾞｼｯｸUB" pitchFamily="50" charset="-128"/>
              </a:rPr>
              <a:t>Specifications</a:t>
            </a:r>
          </a:p>
        </p:txBody>
      </p:sp>
      <p:pic>
        <p:nvPicPr>
          <p:cNvPr id="12325" name="Picture 3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391400" y="5296437"/>
            <a:ext cx="1371600" cy="1006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2326" name="Text Box 47"/>
          <p:cNvSpPr txBox="1">
            <a:spLocks noChangeArrowheads="1"/>
          </p:cNvSpPr>
          <p:nvPr/>
        </p:nvSpPr>
        <p:spPr bwMode="auto">
          <a:xfrm>
            <a:off x="90488" y="1176338"/>
            <a:ext cx="9053512" cy="4238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266700" indent="-266700">
              <a:lnSpc>
                <a:spcPct val="90000"/>
              </a:lnSpc>
              <a:spcBef>
                <a:spcPct val="20000"/>
              </a:spcBef>
              <a:buClr>
                <a:srgbClr val="CC0000"/>
              </a:buClr>
              <a:buFont typeface="Wingdings" pitchFamily="2" charset="2"/>
              <a:buChar char="n"/>
            </a:pPr>
            <a:r>
              <a:rPr lang="en-US" altLang="ja-JP" sz="2000" b="1" dirty="0">
                <a:latin typeface="+mn-lt"/>
                <a:ea typeface="HGP創英角ｺﾞｼｯｸUB" pitchFamily="50" charset="-128"/>
              </a:rPr>
              <a:t>Launched Dec. 2010 in </a:t>
            </a:r>
            <a:r>
              <a:rPr lang="en-US" altLang="ja-JP" sz="2000" b="1" dirty="0" smtClean="0">
                <a:latin typeface="+mn-lt"/>
                <a:ea typeface="HGP創英角ｺﾞｼｯｸUB" pitchFamily="50" charset="-128"/>
              </a:rPr>
              <a:t>JP, </a:t>
            </a:r>
            <a:r>
              <a:rPr lang="en-US" altLang="ja-JP" sz="2000" b="1" dirty="0">
                <a:latin typeface="+mn-lt"/>
                <a:ea typeface="HGP創英角ｺﾞｼｯｸUB" pitchFamily="50" charset="-128"/>
              </a:rPr>
              <a:t>US, EU</a:t>
            </a:r>
          </a:p>
        </p:txBody>
      </p:sp>
      <p:sp>
        <p:nvSpPr>
          <p:cNvPr id="8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Nissan LEAF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0" y="1098768"/>
            <a:ext cx="3267075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40" name="Group 4"/>
          <p:cNvGraphicFramePr>
            <a:graphicFrameLocks noGrp="1"/>
          </p:cNvGraphicFramePr>
          <p:nvPr/>
        </p:nvGraphicFramePr>
        <p:xfrm>
          <a:off x="3805239" y="4632007"/>
          <a:ext cx="4805361" cy="1082993"/>
        </p:xfrm>
        <a:graphic>
          <a:graphicData uri="http://schemas.openxmlformats.org/drawingml/2006/table">
            <a:tbl>
              <a:tblPr/>
              <a:tblGrid>
                <a:gridCol w="2519361"/>
                <a:gridCol w="2286000"/>
              </a:tblGrid>
              <a:tr h="215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de-DE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Maximum torque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de-DE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280 Nm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de-DE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Maximum power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de-DE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80 kW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de-DE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Top Motor speed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de-DE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10,390 rpm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de-DE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Motor weight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de-DE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 58 kg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57" name="Rectangle 21"/>
          <p:cNvSpPr>
            <a:spLocks noChangeArrowheads="1"/>
          </p:cNvSpPr>
          <p:nvPr/>
        </p:nvSpPr>
        <p:spPr bwMode="auto">
          <a:xfrm>
            <a:off x="3805238" y="4295001"/>
            <a:ext cx="264014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r>
              <a:rPr lang="de-DE" altLang="ja-JP" b="1" dirty="0">
                <a:latin typeface="+mn-lt"/>
                <a:ea typeface="HGP創英角ｺﾞｼｯｸUB" pitchFamily="50" charset="-128"/>
              </a:rPr>
              <a:t>Motor </a:t>
            </a:r>
            <a:r>
              <a:rPr lang="de-DE" altLang="ja-JP" b="1" dirty="0" smtClean="0">
                <a:latin typeface="+mn-lt"/>
                <a:ea typeface="HGP創英角ｺﾞｼｯｸUB" pitchFamily="50" charset="-128"/>
              </a:rPr>
              <a:t>Specifications</a:t>
            </a:r>
            <a:endParaRPr lang="de-DE" altLang="ja-JP" b="1" dirty="0">
              <a:latin typeface="+mn-lt"/>
              <a:ea typeface="HGP創英角ｺﾞｼｯｸUB" pitchFamily="50" charset="-128"/>
            </a:endParaRPr>
          </a:p>
        </p:txBody>
      </p:sp>
      <p:pic>
        <p:nvPicPr>
          <p:cNvPr id="14358" name="Picture 22" descr="B12G_INVERTER_3_10052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4823" y="1612390"/>
            <a:ext cx="2655916" cy="177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359" name="Group 23"/>
          <p:cNvGraphicFramePr>
            <a:graphicFrameLocks noGrp="1"/>
          </p:cNvGraphicFramePr>
          <p:nvPr/>
        </p:nvGraphicFramePr>
        <p:xfrm>
          <a:off x="3805238" y="1711007"/>
          <a:ext cx="4805362" cy="1706880"/>
        </p:xfrm>
        <a:graphic>
          <a:graphicData uri="http://schemas.openxmlformats.org/drawingml/2006/table">
            <a:tbl>
              <a:tblPr/>
              <a:tblGrid>
                <a:gridCol w="2519362"/>
                <a:gridCol w="2286000"/>
              </a:tblGrid>
              <a:tr h="57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Dimensions</a:t>
                      </a:r>
                    </a:p>
                  </a:txBody>
                  <a:tcPr marL="0" marR="0" marT="0" marB="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304 × 256.5 × 144.5mm</a:t>
                      </a:r>
                      <a:endParaRPr kumimoji="1" lang="ja-JP" alt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HGP創英角ｺﾞｼｯｸUB" pitchFamily="50" charset="-128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Weight</a:t>
                      </a:r>
                    </a:p>
                  </a:txBody>
                  <a:tcPr marL="0" marR="0" marT="0" marB="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16.8kg</a:t>
                      </a:r>
                      <a:endParaRPr kumimoji="1" lang="ja-JP" alt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HGP創英角ｺﾞｼｯｸUB" pitchFamily="50" charset="-128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Max. AC Current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(Coolant temp. : 65</a:t>
                      </a:r>
                      <a:r>
                        <a:rPr kumimoji="1" lang="ja-JP" alt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℃</a:t>
                      </a:r>
                      <a:r>
                        <a:rPr kumimoji="1" lang="en-GB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0" marR="0" marT="0" marB="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425 A RMS (4 sec)</a:t>
                      </a:r>
                      <a:endParaRPr kumimoji="1" lang="ja-JP" alt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HGP創英角ｺﾞｼｯｸUB" pitchFamily="50" charset="-128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8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340 A RMS</a:t>
                      </a:r>
                    </a:p>
                  </a:txBody>
                  <a:tcPr marL="0" marR="0" marT="0" marB="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DC Voltage</a:t>
                      </a:r>
                    </a:p>
                  </a:txBody>
                  <a:tcPr marL="0" marR="0" marT="0" marB="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240 - 403V</a:t>
                      </a:r>
                    </a:p>
                  </a:txBody>
                  <a:tcPr marL="0" marR="0" marT="0" marB="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Carrier Frequency</a:t>
                      </a:r>
                    </a:p>
                  </a:txBody>
                  <a:tcPr marL="0" marR="0" marT="0" marB="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GB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  <a:cs typeface="Times New Roman" pitchFamily="18" charset="0"/>
                        </a:rPr>
                        <a:t>5kHz</a:t>
                      </a:r>
                    </a:p>
                  </a:txBody>
                  <a:tcPr marL="0" marR="0" marT="0" marB="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81" name="Rectangle 45"/>
          <p:cNvSpPr>
            <a:spLocks noChangeArrowheads="1"/>
          </p:cNvSpPr>
          <p:nvPr/>
        </p:nvSpPr>
        <p:spPr bwMode="auto">
          <a:xfrm>
            <a:off x="3733800" y="1401852"/>
            <a:ext cx="31274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r>
              <a:rPr lang="en-GB" altLang="ja-JP" b="1" dirty="0">
                <a:latin typeface="+mn-lt"/>
                <a:ea typeface="HGP創英角ｺﾞｼｯｸUB" pitchFamily="50" charset="-128"/>
              </a:rPr>
              <a:t> Inverter </a:t>
            </a:r>
            <a:r>
              <a:rPr lang="en-GB" altLang="ja-JP" b="1" dirty="0" smtClean="0">
                <a:latin typeface="+mn-lt"/>
                <a:ea typeface="HGP創英角ｺﾞｼｯｸUB" pitchFamily="50" charset="-128"/>
              </a:rPr>
              <a:t>Specifications </a:t>
            </a:r>
            <a:endParaRPr lang="en-GB" altLang="ja-JP" b="1" dirty="0">
              <a:latin typeface="+mn-lt"/>
              <a:ea typeface="HGP創英角ｺﾞｼｯｸUB" pitchFamily="50" charset="-128"/>
            </a:endParaRPr>
          </a:p>
        </p:txBody>
      </p:sp>
      <p:sp>
        <p:nvSpPr>
          <p:cNvPr id="10" name="Rectangle 58"/>
          <p:cNvSpPr>
            <a:spLocks noChangeArrowheads="1"/>
          </p:cNvSpPr>
          <p:nvPr/>
        </p:nvSpPr>
        <p:spPr bwMode="auto">
          <a:xfrm>
            <a:off x="3352801" y="226368"/>
            <a:ext cx="5791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LEAF </a:t>
            </a:r>
            <a:r>
              <a:rPr kumimoji="0" lang="en-US" altLang="ja-JP" sz="2400" b="1" u="sng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Powertrain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  <p:pic>
        <p:nvPicPr>
          <p:cNvPr id="8499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78830" y="3050521"/>
            <a:ext cx="3902075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04800" y="1109662"/>
            <a:ext cx="4095750" cy="2459038"/>
          </a:xfrm>
          <a:prstGeom prst="rect">
            <a:avLst/>
          </a:prstGeom>
          <a:gradFill rotWithShape="1">
            <a:gsLst>
              <a:gs pos="0">
                <a:srgbClr val="4F96FF"/>
              </a:gs>
              <a:gs pos="100000">
                <a:srgbClr val="4F96FF">
                  <a:gamma/>
                  <a:tint val="40000"/>
                  <a:invGamma/>
                </a:srgbClr>
              </a:gs>
            </a:gsLst>
            <a:lin ang="189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06388" y="1109662"/>
            <a:ext cx="4084637" cy="330200"/>
          </a:xfrm>
          <a:prstGeom prst="rect">
            <a:avLst/>
          </a:prstGeom>
          <a:gradFill rotWithShape="1">
            <a:gsLst>
              <a:gs pos="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381000" y="1066800"/>
            <a:ext cx="1055097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Chassis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311150" y="3790950"/>
            <a:ext cx="3201988" cy="2713037"/>
          </a:xfrm>
          <a:prstGeom prst="rect">
            <a:avLst/>
          </a:prstGeom>
          <a:gradFill rotWithShape="1">
            <a:gsLst>
              <a:gs pos="0">
                <a:srgbClr val="4F96FF"/>
              </a:gs>
              <a:gs pos="100000">
                <a:srgbClr val="4F96FF">
                  <a:gamma/>
                  <a:tint val="40000"/>
                  <a:invGamma/>
                </a:srgbClr>
              </a:gs>
            </a:gsLst>
            <a:lin ang="189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3603625" y="3776662"/>
            <a:ext cx="2654300" cy="2713038"/>
          </a:xfrm>
          <a:prstGeom prst="rect">
            <a:avLst/>
          </a:prstGeom>
          <a:gradFill rotWithShape="1">
            <a:gsLst>
              <a:gs pos="0">
                <a:srgbClr val="4F96FF"/>
              </a:gs>
              <a:gs pos="100000">
                <a:srgbClr val="4F96FF">
                  <a:gamma/>
                  <a:tint val="40000"/>
                  <a:invGamma/>
                </a:srgbClr>
              </a:gs>
            </a:gsLst>
            <a:lin ang="189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6334125" y="3776662"/>
            <a:ext cx="2654300" cy="2713038"/>
          </a:xfrm>
          <a:prstGeom prst="rect">
            <a:avLst/>
          </a:prstGeom>
          <a:gradFill rotWithShape="1">
            <a:gsLst>
              <a:gs pos="0">
                <a:srgbClr val="4F96FF"/>
              </a:gs>
              <a:gs pos="100000">
                <a:srgbClr val="4F96FF">
                  <a:gamma/>
                  <a:tint val="40000"/>
                  <a:invGamma/>
                </a:srgbClr>
              </a:gs>
            </a:gsLst>
            <a:lin ang="189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998" name="Rectangle 14"/>
          <p:cNvSpPr>
            <a:spLocks noChangeArrowheads="1"/>
          </p:cNvSpPr>
          <p:nvPr/>
        </p:nvSpPr>
        <p:spPr bwMode="auto">
          <a:xfrm>
            <a:off x="312738" y="3776662"/>
            <a:ext cx="3200400" cy="330200"/>
          </a:xfrm>
          <a:prstGeom prst="rect">
            <a:avLst/>
          </a:prstGeom>
          <a:gradFill rotWithShape="1">
            <a:gsLst>
              <a:gs pos="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325438" y="3733800"/>
            <a:ext cx="165622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Battery pack</a:t>
            </a:r>
          </a:p>
        </p:txBody>
      </p:sp>
      <p:sp>
        <p:nvSpPr>
          <p:cNvPr id="42000" name="Rectangle 16"/>
          <p:cNvSpPr>
            <a:spLocks noChangeArrowheads="1"/>
          </p:cNvSpPr>
          <p:nvPr/>
        </p:nvSpPr>
        <p:spPr bwMode="auto">
          <a:xfrm>
            <a:off x="3606800" y="3776662"/>
            <a:ext cx="2646363" cy="330200"/>
          </a:xfrm>
          <a:prstGeom prst="rect">
            <a:avLst/>
          </a:prstGeom>
          <a:gradFill rotWithShape="1">
            <a:gsLst>
              <a:gs pos="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3654425" y="3733800"/>
            <a:ext cx="101021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Module</a:t>
            </a:r>
          </a:p>
        </p:txBody>
      </p:sp>
      <p:sp>
        <p:nvSpPr>
          <p:cNvPr id="42002" name="Rectangle 18"/>
          <p:cNvSpPr>
            <a:spLocks noChangeArrowheads="1"/>
          </p:cNvSpPr>
          <p:nvPr/>
        </p:nvSpPr>
        <p:spPr bwMode="auto">
          <a:xfrm>
            <a:off x="6332538" y="3776662"/>
            <a:ext cx="2646362" cy="330200"/>
          </a:xfrm>
          <a:prstGeom prst="rect">
            <a:avLst/>
          </a:prstGeom>
          <a:gradFill rotWithShape="1">
            <a:gsLst>
              <a:gs pos="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6351588" y="3733800"/>
            <a:ext cx="61266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Cell</a:t>
            </a:r>
          </a:p>
        </p:txBody>
      </p:sp>
      <p:sp>
        <p:nvSpPr>
          <p:cNvPr id="42004" name="Rectangle 20"/>
          <p:cNvSpPr>
            <a:spLocks noChangeArrowheads="1"/>
          </p:cNvSpPr>
          <p:nvPr/>
        </p:nvSpPr>
        <p:spPr bwMode="auto">
          <a:xfrm>
            <a:off x="371475" y="4154487"/>
            <a:ext cx="3048000" cy="15113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2005" name="Rectangle 21"/>
          <p:cNvSpPr>
            <a:spLocks noChangeArrowheads="1"/>
          </p:cNvSpPr>
          <p:nvPr/>
        </p:nvSpPr>
        <p:spPr bwMode="auto">
          <a:xfrm>
            <a:off x="3665538" y="4154487"/>
            <a:ext cx="2532062" cy="15113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4859338" y="4791075"/>
            <a:ext cx="1203325" cy="865187"/>
            <a:chOff x="862" y="2987"/>
            <a:chExt cx="926" cy="615"/>
          </a:xfrm>
        </p:grpSpPr>
        <p:pic>
          <p:nvPicPr>
            <p:cNvPr id="42007" name="Picture 23" descr="Lithium_Ion_Battery_13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862" y="2987"/>
              <a:ext cx="926" cy="615"/>
            </a:xfrm>
            <a:prstGeom prst="rect">
              <a:avLst/>
            </a:prstGeom>
            <a:noFill/>
          </p:spPr>
        </p:pic>
        <p:sp>
          <p:nvSpPr>
            <p:cNvPr id="42008" name="Freeform 24"/>
            <p:cNvSpPr>
              <a:spLocks/>
            </p:cNvSpPr>
            <p:nvPr/>
          </p:nvSpPr>
          <p:spPr bwMode="auto">
            <a:xfrm>
              <a:off x="1078" y="3292"/>
              <a:ext cx="530" cy="148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2" y="58"/>
                </a:cxn>
                <a:cxn ang="0">
                  <a:pos x="0" y="88"/>
                </a:cxn>
                <a:cxn ang="0">
                  <a:pos x="494" y="148"/>
                </a:cxn>
                <a:cxn ang="0">
                  <a:pos x="530" y="80"/>
                </a:cxn>
                <a:cxn ang="0">
                  <a:pos x="530" y="58"/>
                </a:cxn>
                <a:cxn ang="0">
                  <a:pos x="64" y="0"/>
                </a:cxn>
              </a:cxnLst>
              <a:rect l="0" t="0" r="r" b="b"/>
              <a:pathLst>
                <a:path w="530" h="148">
                  <a:moveTo>
                    <a:pt x="64" y="0"/>
                  </a:moveTo>
                  <a:lnTo>
                    <a:pt x="2" y="58"/>
                  </a:lnTo>
                  <a:lnTo>
                    <a:pt x="0" y="88"/>
                  </a:lnTo>
                  <a:lnTo>
                    <a:pt x="494" y="148"/>
                  </a:lnTo>
                  <a:lnTo>
                    <a:pt x="530" y="80"/>
                  </a:lnTo>
                  <a:lnTo>
                    <a:pt x="530" y="58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FFF00">
                <a:alpha val="30000"/>
              </a:srgbClr>
            </a:solidFill>
            <a:ln w="9525" cap="flat" cmpd="sng">
              <a:solidFill>
                <a:srgbClr val="FFFF00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42009" name="Picture 25" descr="Lithium_Ion_Battery_01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8" y="4213225"/>
            <a:ext cx="1363662" cy="982662"/>
          </a:xfrm>
          <a:prstGeom prst="rect">
            <a:avLst/>
          </a:prstGeom>
          <a:noFill/>
        </p:spPr>
      </p:pic>
      <p:sp>
        <p:nvSpPr>
          <p:cNvPr id="42010" name="Rectangle 26"/>
          <p:cNvSpPr>
            <a:spLocks noChangeArrowheads="1"/>
          </p:cNvSpPr>
          <p:nvPr/>
        </p:nvSpPr>
        <p:spPr bwMode="auto">
          <a:xfrm>
            <a:off x="6397625" y="4154487"/>
            <a:ext cx="2532063" cy="15113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prstShdw prst="shdw18" dist="17961" dir="135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endParaRPr lang="en-US"/>
          </a:p>
        </p:txBody>
      </p:sp>
      <p:pic>
        <p:nvPicPr>
          <p:cNvPr id="42011" name="Picture 27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37388" y="4357687"/>
            <a:ext cx="158750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013" name="Text Box 29"/>
          <p:cNvSpPr txBox="1">
            <a:spLocks noChangeArrowheads="1"/>
          </p:cNvSpPr>
          <p:nvPr/>
        </p:nvSpPr>
        <p:spPr bwMode="auto">
          <a:xfrm>
            <a:off x="381000" y="5715000"/>
            <a:ext cx="3077958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 dirty="0">
                <a:latin typeface="+mn-lt"/>
                <a:ea typeface="HGP創英角ｺﾞｼｯｸUB" pitchFamily="50" charset="-128"/>
              </a:rPr>
              <a:t>Battery Management System</a:t>
            </a:r>
          </a:p>
          <a:p>
            <a:r>
              <a:rPr lang="en-US" altLang="ja-JP" sz="1400" dirty="0">
                <a:latin typeface="+mn-lt"/>
                <a:ea typeface="HGP創英角ｺﾞｼｯｸUB" pitchFamily="50" charset="-128"/>
              </a:rPr>
              <a:t>Junction Box</a:t>
            </a:r>
          </a:p>
          <a:p>
            <a:r>
              <a:rPr lang="en-US" altLang="ja-JP" sz="1400" dirty="0">
                <a:latin typeface="+mn-lt"/>
                <a:ea typeface="HGP創英角ｺﾞｼｯｸUB" pitchFamily="50" charset="-128"/>
              </a:rPr>
              <a:t>Service Disconnect </a:t>
            </a:r>
            <a:r>
              <a:rPr lang="en-US" altLang="ja-JP" sz="1400" dirty="0" smtClean="0">
                <a:latin typeface="+mn-lt"/>
                <a:ea typeface="HGP創英角ｺﾞｼｯｸUB" pitchFamily="50" charset="-128"/>
              </a:rPr>
              <a:t>Switch    Etc</a:t>
            </a:r>
            <a:endParaRPr lang="en-US" altLang="ja-JP" sz="1400" dirty="0">
              <a:latin typeface="+mn-lt"/>
              <a:ea typeface="HGP創英角ｺﾞｼｯｸUB" pitchFamily="50" charset="-128"/>
            </a:endParaRPr>
          </a:p>
        </p:txBody>
      </p:sp>
      <p:sp>
        <p:nvSpPr>
          <p:cNvPr id="42014" name="Text Box 30"/>
          <p:cNvSpPr txBox="1">
            <a:spLocks noChangeArrowheads="1"/>
          </p:cNvSpPr>
          <p:nvPr/>
        </p:nvSpPr>
        <p:spPr bwMode="auto">
          <a:xfrm>
            <a:off x="3657600" y="5927744"/>
            <a:ext cx="25146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>
                <a:latin typeface="+mn-lt"/>
                <a:ea typeface="HGP創英角ｺﾞｼｯｸUB" pitchFamily="50" charset="-128"/>
              </a:rPr>
              <a:t>48 modules / vehicle</a:t>
            </a:r>
          </a:p>
        </p:txBody>
      </p:sp>
      <p:sp>
        <p:nvSpPr>
          <p:cNvPr id="42015" name="Text Box 31"/>
          <p:cNvSpPr txBox="1">
            <a:spLocks noChangeArrowheads="1"/>
          </p:cNvSpPr>
          <p:nvPr/>
        </p:nvSpPr>
        <p:spPr bwMode="auto">
          <a:xfrm>
            <a:off x="6804025" y="5788025"/>
            <a:ext cx="1813317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ja-JP" sz="1400" dirty="0">
                <a:latin typeface="+mn-lt"/>
                <a:ea typeface="HGP創英角ｺﾞｼｯｸUB" pitchFamily="50" charset="-128"/>
              </a:rPr>
              <a:t>192 cells / vehicle</a:t>
            </a:r>
          </a:p>
          <a:p>
            <a:pPr algn="ctr"/>
            <a:r>
              <a:rPr lang="en-US" altLang="ja-JP" sz="1400" dirty="0">
                <a:latin typeface="+mn-lt"/>
                <a:ea typeface="HGP創英角ｺﾞｼｯｸUB" pitchFamily="50" charset="-128"/>
              </a:rPr>
              <a:t>4 cells / module</a:t>
            </a:r>
          </a:p>
        </p:txBody>
      </p:sp>
      <p:sp>
        <p:nvSpPr>
          <p:cNvPr id="42016" name="Freeform 32"/>
          <p:cNvSpPr>
            <a:spLocks/>
          </p:cNvSpPr>
          <p:nvPr/>
        </p:nvSpPr>
        <p:spPr bwMode="auto">
          <a:xfrm rot="-8695155">
            <a:off x="2617788" y="4276725"/>
            <a:ext cx="1077912" cy="1246187"/>
          </a:xfrm>
          <a:custGeom>
            <a:avLst/>
            <a:gdLst/>
            <a:ahLst/>
            <a:cxnLst>
              <a:cxn ang="0">
                <a:pos x="976" y="0"/>
              </a:cxn>
              <a:cxn ang="0">
                <a:pos x="84" y="764"/>
              </a:cxn>
              <a:cxn ang="0">
                <a:pos x="23" y="728"/>
              </a:cxn>
              <a:cxn ang="0">
                <a:pos x="0" y="984"/>
              </a:cxn>
              <a:cxn ang="0">
                <a:pos x="264" y="881"/>
              </a:cxn>
              <a:cxn ang="0">
                <a:pos x="208" y="837"/>
              </a:cxn>
              <a:cxn ang="0">
                <a:pos x="1028" y="17"/>
              </a:cxn>
              <a:cxn ang="0">
                <a:pos x="976" y="0"/>
              </a:cxn>
            </a:cxnLst>
            <a:rect l="0" t="0" r="r" b="b"/>
            <a:pathLst>
              <a:path w="1028" h="984">
                <a:moveTo>
                  <a:pt x="976" y="0"/>
                </a:moveTo>
                <a:lnTo>
                  <a:pt x="84" y="764"/>
                </a:lnTo>
                <a:lnTo>
                  <a:pt x="23" y="728"/>
                </a:lnTo>
                <a:lnTo>
                  <a:pt x="0" y="984"/>
                </a:lnTo>
                <a:lnTo>
                  <a:pt x="264" y="881"/>
                </a:lnTo>
                <a:lnTo>
                  <a:pt x="208" y="837"/>
                </a:lnTo>
                <a:lnTo>
                  <a:pt x="1028" y="17"/>
                </a:lnTo>
                <a:lnTo>
                  <a:pt x="976" y="0"/>
                </a:lnTo>
                <a:close/>
              </a:path>
            </a:pathLst>
          </a:custGeom>
          <a:gradFill rotWithShape="1">
            <a:gsLst>
              <a:gs pos="0">
                <a:srgbClr val="0066FF">
                  <a:gamma/>
                  <a:shade val="80000"/>
                  <a:invGamma/>
                </a:srgbClr>
              </a:gs>
              <a:gs pos="100000">
                <a:srgbClr val="0066FF"/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2017" name="Freeform 33"/>
          <p:cNvSpPr>
            <a:spLocks/>
          </p:cNvSpPr>
          <p:nvPr/>
        </p:nvSpPr>
        <p:spPr bwMode="auto">
          <a:xfrm rot="-8695155">
            <a:off x="5899150" y="4573587"/>
            <a:ext cx="962025" cy="1158875"/>
          </a:xfrm>
          <a:custGeom>
            <a:avLst/>
            <a:gdLst/>
            <a:ahLst/>
            <a:cxnLst>
              <a:cxn ang="0">
                <a:pos x="976" y="0"/>
              </a:cxn>
              <a:cxn ang="0">
                <a:pos x="84" y="764"/>
              </a:cxn>
              <a:cxn ang="0">
                <a:pos x="23" y="728"/>
              </a:cxn>
              <a:cxn ang="0">
                <a:pos x="0" y="984"/>
              </a:cxn>
              <a:cxn ang="0">
                <a:pos x="264" y="881"/>
              </a:cxn>
              <a:cxn ang="0">
                <a:pos x="208" y="837"/>
              </a:cxn>
              <a:cxn ang="0">
                <a:pos x="1028" y="17"/>
              </a:cxn>
              <a:cxn ang="0">
                <a:pos x="976" y="0"/>
              </a:cxn>
            </a:cxnLst>
            <a:rect l="0" t="0" r="r" b="b"/>
            <a:pathLst>
              <a:path w="1028" h="984">
                <a:moveTo>
                  <a:pt x="976" y="0"/>
                </a:moveTo>
                <a:lnTo>
                  <a:pt x="84" y="764"/>
                </a:lnTo>
                <a:lnTo>
                  <a:pt x="23" y="728"/>
                </a:lnTo>
                <a:lnTo>
                  <a:pt x="0" y="984"/>
                </a:lnTo>
                <a:lnTo>
                  <a:pt x="264" y="881"/>
                </a:lnTo>
                <a:lnTo>
                  <a:pt x="208" y="837"/>
                </a:lnTo>
                <a:lnTo>
                  <a:pt x="1028" y="17"/>
                </a:lnTo>
                <a:lnTo>
                  <a:pt x="976" y="0"/>
                </a:lnTo>
                <a:close/>
              </a:path>
            </a:pathLst>
          </a:custGeom>
          <a:gradFill rotWithShape="1">
            <a:gsLst>
              <a:gs pos="0">
                <a:srgbClr val="0066FF">
                  <a:gamma/>
                  <a:shade val="80000"/>
                  <a:invGamma/>
                </a:srgbClr>
              </a:gs>
              <a:gs pos="100000">
                <a:srgbClr val="0066FF"/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LEAF Vehicle Structure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  <p:sp>
        <p:nvSpPr>
          <p:cNvPr id="40" name="Freeform 32"/>
          <p:cNvSpPr>
            <a:spLocks/>
          </p:cNvSpPr>
          <p:nvPr/>
        </p:nvSpPr>
        <p:spPr bwMode="auto">
          <a:xfrm rot="18998559">
            <a:off x="1601179" y="3420687"/>
            <a:ext cx="1077912" cy="1097280"/>
          </a:xfrm>
          <a:custGeom>
            <a:avLst/>
            <a:gdLst/>
            <a:ahLst/>
            <a:cxnLst>
              <a:cxn ang="0">
                <a:pos x="976" y="0"/>
              </a:cxn>
              <a:cxn ang="0">
                <a:pos x="84" y="764"/>
              </a:cxn>
              <a:cxn ang="0">
                <a:pos x="23" y="728"/>
              </a:cxn>
              <a:cxn ang="0">
                <a:pos x="0" y="984"/>
              </a:cxn>
              <a:cxn ang="0">
                <a:pos x="264" y="881"/>
              </a:cxn>
              <a:cxn ang="0">
                <a:pos x="208" y="837"/>
              </a:cxn>
              <a:cxn ang="0">
                <a:pos x="1028" y="17"/>
              </a:cxn>
              <a:cxn ang="0">
                <a:pos x="976" y="0"/>
              </a:cxn>
            </a:cxnLst>
            <a:rect l="0" t="0" r="r" b="b"/>
            <a:pathLst>
              <a:path w="1028" h="984">
                <a:moveTo>
                  <a:pt x="976" y="0"/>
                </a:moveTo>
                <a:lnTo>
                  <a:pt x="84" y="764"/>
                </a:lnTo>
                <a:lnTo>
                  <a:pt x="23" y="728"/>
                </a:lnTo>
                <a:lnTo>
                  <a:pt x="0" y="984"/>
                </a:lnTo>
                <a:lnTo>
                  <a:pt x="264" y="881"/>
                </a:lnTo>
                <a:lnTo>
                  <a:pt x="208" y="837"/>
                </a:lnTo>
                <a:lnTo>
                  <a:pt x="1028" y="17"/>
                </a:lnTo>
                <a:lnTo>
                  <a:pt x="976" y="0"/>
                </a:lnTo>
                <a:close/>
              </a:path>
            </a:pathLst>
          </a:custGeom>
          <a:gradFill rotWithShape="1">
            <a:gsLst>
              <a:gs pos="0">
                <a:srgbClr val="0066FF">
                  <a:gamma/>
                  <a:shade val="80000"/>
                  <a:invGamma/>
                </a:srgbClr>
              </a:gs>
              <a:gs pos="100000">
                <a:srgbClr val="0066FF"/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0" y="1098768"/>
            <a:ext cx="3267075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945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1541462"/>
            <a:ext cx="3932238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995" name="Freeform 11"/>
          <p:cNvSpPr>
            <a:spLocks/>
          </p:cNvSpPr>
          <p:nvPr/>
        </p:nvSpPr>
        <p:spPr bwMode="auto">
          <a:xfrm>
            <a:off x="1459548" y="2194529"/>
            <a:ext cx="1306512" cy="587760"/>
          </a:xfrm>
          <a:custGeom>
            <a:avLst/>
            <a:gdLst/>
            <a:ahLst/>
            <a:cxnLst>
              <a:cxn ang="0">
                <a:pos x="48" y="432"/>
              </a:cxn>
              <a:cxn ang="0">
                <a:pos x="960" y="432"/>
              </a:cxn>
              <a:cxn ang="0">
                <a:pos x="864" y="0"/>
              </a:cxn>
              <a:cxn ang="0">
                <a:pos x="240" y="0"/>
              </a:cxn>
              <a:cxn ang="0">
                <a:pos x="0" y="432"/>
              </a:cxn>
              <a:cxn ang="0">
                <a:pos x="48" y="432"/>
              </a:cxn>
            </a:cxnLst>
            <a:rect l="0" t="0" r="r" b="b"/>
            <a:pathLst>
              <a:path w="960" h="432">
                <a:moveTo>
                  <a:pt x="48" y="432"/>
                </a:moveTo>
                <a:lnTo>
                  <a:pt x="960" y="432"/>
                </a:lnTo>
                <a:lnTo>
                  <a:pt x="864" y="0"/>
                </a:lnTo>
                <a:lnTo>
                  <a:pt x="240" y="0"/>
                </a:lnTo>
                <a:lnTo>
                  <a:pt x="0" y="432"/>
                </a:lnTo>
                <a:lnTo>
                  <a:pt x="48" y="432"/>
                </a:lnTo>
                <a:close/>
              </a:path>
            </a:pathLst>
          </a:custGeom>
          <a:noFill/>
          <a:ln w="19050" cap="flat" cmpd="sng">
            <a:solidFill>
              <a:srgbClr val="FFFF00"/>
            </a:solidFill>
            <a:prstDash val="dash"/>
            <a:round/>
            <a:headEnd/>
            <a:tailEnd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</p:spPr>
        <p:txBody>
          <a:bodyPr/>
          <a:lstStyle/>
          <a:p>
            <a:endParaRPr lang="en-US"/>
          </a:p>
        </p:txBody>
      </p: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1749425" y="2868612"/>
            <a:ext cx="1035861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Battery</a:t>
            </a:r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6536" y="4327634"/>
            <a:ext cx="2292350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020" name="Freeform 36"/>
          <p:cNvSpPr>
            <a:spLocks/>
          </p:cNvSpPr>
          <p:nvPr/>
        </p:nvSpPr>
        <p:spPr bwMode="auto">
          <a:xfrm>
            <a:off x="1706563" y="4991100"/>
            <a:ext cx="573087" cy="347662"/>
          </a:xfrm>
          <a:custGeom>
            <a:avLst/>
            <a:gdLst/>
            <a:ahLst/>
            <a:cxnLst>
              <a:cxn ang="0">
                <a:pos x="0" y="100"/>
              </a:cxn>
              <a:cxn ang="0">
                <a:pos x="0" y="140"/>
              </a:cxn>
              <a:cxn ang="0">
                <a:pos x="170" y="204"/>
              </a:cxn>
              <a:cxn ang="0">
                <a:pos x="364" y="98"/>
              </a:cxn>
              <a:cxn ang="0">
                <a:pos x="364" y="56"/>
              </a:cxn>
              <a:cxn ang="0">
                <a:pos x="186" y="0"/>
              </a:cxn>
              <a:cxn ang="0">
                <a:pos x="0" y="100"/>
              </a:cxn>
            </a:cxnLst>
            <a:rect l="0" t="0" r="r" b="b"/>
            <a:pathLst>
              <a:path w="364" h="204">
                <a:moveTo>
                  <a:pt x="0" y="100"/>
                </a:moveTo>
                <a:lnTo>
                  <a:pt x="0" y="140"/>
                </a:lnTo>
                <a:lnTo>
                  <a:pt x="170" y="204"/>
                </a:lnTo>
                <a:lnTo>
                  <a:pt x="364" y="98"/>
                </a:lnTo>
                <a:lnTo>
                  <a:pt x="364" y="56"/>
                </a:lnTo>
                <a:lnTo>
                  <a:pt x="186" y="0"/>
                </a:lnTo>
                <a:lnTo>
                  <a:pt x="0" y="100"/>
                </a:lnTo>
                <a:close/>
              </a:path>
            </a:pathLst>
          </a:custGeom>
          <a:solidFill>
            <a:srgbClr val="FFFF00">
              <a:alpha val="30000"/>
            </a:srgbClr>
          </a:solidFill>
          <a:ln w="9525" cap="flat" cmpd="sng">
            <a:solidFill>
              <a:srgbClr val="FFFF00"/>
            </a:solidFill>
            <a:prstDash val="solid"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19713" y="752475"/>
            <a:ext cx="3260725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 descr="Lithium_Ion_Battery_01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62300" y="1285875"/>
            <a:ext cx="1706563" cy="1135063"/>
          </a:xfrm>
          <a:prstGeom prst="rect">
            <a:avLst/>
          </a:prstGeom>
          <a:noFill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6775" y="1389063"/>
            <a:ext cx="1719263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814513" y="2279650"/>
            <a:ext cx="5619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+mn-lt"/>
                <a:ea typeface="HGP創英角ｺﾞｼｯｸUB" pitchFamily="50" charset="-128"/>
              </a:rPr>
              <a:t>Cell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848100" y="2292350"/>
            <a:ext cx="9191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+mn-lt"/>
                <a:ea typeface="HGP創英角ｺﾞｼｯｸUB" pitchFamily="50" charset="-128"/>
              </a:rPr>
              <a:t>Module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5830888" y="2317750"/>
            <a:ext cx="6556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+mn-lt"/>
                <a:ea typeface="HGP創英角ｺﾞｼｯｸUB" pitchFamily="50" charset="-128"/>
              </a:rPr>
              <a:t>Pack</a:t>
            </a:r>
          </a:p>
        </p:txBody>
      </p:sp>
      <p:graphicFrame>
        <p:nvGraphicFramePr>
          <p:cNvPr id="16393" name="Group 9"/>
          <p:cNvGraphicFramePr>
            <a:graphicFrameLocks noGrp="1"/>
          </p:cNvGraphicFramePr>
          <p:nvPr/>
        </p:nvGraphicFramePr>
        <p:xfrm>
          <a:off x="457200" y="2749550"/>
          <a:ext cx="8153400" cy="3352800"/>
        </p:xfrm>
        <a:graphic>
          <a:graphicData uri="http://schemas.openxmlformats.org/drawingml/2006/table">
            <a:tbl>
              <a:tblPr/>
              <a:tblGrid>
                <a:gridCol w="1187450"/>
                <a:gridCol w="3403600"/>
                <a:gridCol w="3562350"/>
              </a:tblGrid>
              <a:tr h="180975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Cell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Structure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Laminated type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Capacity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33Ah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Cathode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Original blended (LMO based)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Anode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Graphite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Module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Consist of Cell numbers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4 cells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Cell connection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2 parallel-2series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0825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Pack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Consist of Module numbers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48 Modules (in series)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Total Energy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24 kWh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Max. Power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&gt;90kW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Power/Energy ratio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HGP創英角ｺﾞｼｯｸUB" pitchFamily="50" charset="-128"/>
                        </a:rPr>
                        <a:t>≒4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LEAF Battery Specifications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Box 47"/>
          <p:cNvSpPr txBox="1">
            <a:spLocks noChangeArrowheads="1"/>
          </p:cNvSpPr>
          <p:nvPr/>
        </p:nvSpPr>
        <p:spPr bwMode="auto">
          <a:xfrm>
            <a:off x="533400" y="1828800"/>
            <a:ext cx="8077200" cy="16804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1.  </a:t>
            </a:r>
            <a:r>
              <a:rPr kumimoji="0" lang="en-US" altLang="ja-JP" sz="240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LEAF Overview</a:t>
            </a:r>
            <a:endParaRPr kumimoji="0" lang="en-US" altLang="ja-JP" sz="2400" dirty="0">
              <a:solidFill>
                <a:schemeClr val="bg1">
                  <a:lumMod val="75000"/>
                </a:schemeClr>
              </a:solidFill>
              <a:latin typeface="+mn-lt"/>
              <a:ea typeface="HGP創英角ｺﾞｼｯｸUB" pitchFamily="50" charset="-128"/>
            </a:endParaRPr>
          </a:p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accent2"/>
                </a:solidFill>
                <a:latin typeface="+mn-lt"/>
                <a:ea typeface="HGP創英角ｺﾞｼｯｸUB" pitchFamily="50" charset="-128"/>
              </a:rPr>
              <a:t>2.</a:t>
            </a:r>
            <a:r>
              <a:rPr kumimoji="0" lang="en-US" altLang="ja-JP" sz="2400" dirty="0">
                <a:latin typeface="+mn-lt"/>
                <a:ea typeface="HGP創英角ｺﾞｼｯｸUB" pitchFamily="50" charset="-128"/>
              </a:rPr>
              <a:t>  </a:t>
            </a:r>
            <a:r>
              <a:rPr kumimoji="0" lang="en-US" altLang="ja-JP" sz="2400" dirty="0" smtClean="0">
                <a:latin typeface="+mn-lt"/>
                <a:ea typeface="HGP創英角ｺﾞｼｯｸUB" pitchFamily="50" charset="-128"/>
              </a:rPr>
              <a:t>Lithium Battery Development at Nissan</a:t>
            </a:r>
            <a:endParaRPr kumimoji="0" lang="en-US" altLang="ja-JP" sz="2400" dirty="0">
              <a:latin typeface="+mn-lt"/>
              <a:ea typeface="HGP創英角ｺﾞｼｯｸUB" pitchFamily="50" charset="-128"/>
            </a:endParaRPr>
          </a:p>
          <a:p>
            <a:pPr marL="609600" indent="-609600">
              <a:lnSpc>
                <a:spcPct val="110000"/>
              </a:lnSpc>
              <a:spcBef>
                <a:spcPct val="50000"/>
              </a:spcBef>
              <a:buClr>
                <a:srgbClr val="CC0000"/>
              </a:buClr>
              <a:buFont typeface="Wingdings" pitchFamily="2" charset="2"/>
              <a:buNone/>
            </a:pPr>
            <a:r>
              <a:rPr kumimoji="0" lang="en-US" altLang="ja-JP" sz="2400" dirty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3.  </a:t>
            </a:r>
            <a:r>
              <a:rPr kumimoji="0" lang="en-US" altLang="ja-JP" sz="2400" dirty="0" smtClean="0">
                <a:solidFill>
                  <a:schemeClr val="bg1">
                    <a:lumMod val="75000"/>
                  </a:schemeClr>
                </a:solidFill>
                <a:latin typeface="+mn-lt"/>
                <a:ea typeface="HGP創英角ｺﾞｼｯｸUB" pitchFamily="50" charset="-128"/>
              </a:rPr>
              <a:t>Lithium Battery System Design and Safety</a:t>
            </a:r>
            <a:endParaRPr kumimoji="0" lang="en-US" altLang="ja-JP" sz="2400" dirty="0">
              <a:solidFill>
                <a:schemeClr val="bg1">
                  <a:lumMod val="75000"/>
                </a:schemeClr>
              </a:solidFill>
              <a:latin typeface="+mn-lt"/>
              <a:ea typeface="HGP創英角ｺﾞｼｯｸUB" pitchFamily="50" charset="-128"/>
            </a:endParaRPr>
          </a:p>
        </p:txBody>
      </p:sp>
      <p:sp>
        <p:nvSpPr>
          <p:cNvPr id="4" name="Rectangle 58"/>
          <p:cNvSpPr>
            <a:spLocks noChangeArrowheads="1"/>
          </p:cNvSpPr>
          <p:nvPr/>
        </p:nvSpPr>
        <p:spPr bwMode="auto">
          <a:xfrm>
            <a:off x="3352801" y="2286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Agenda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192213" y="2176463"/>
            <a:ext cx="7861300" cy="341312"/>
          </a:xfrm>
          <a:prstGeom prst="rect">
            <a:avLst/>
          </a:prstGeom>
          <a:gradFill rotWithShape="1">
            <a:gsLst>
              <a:gs pos="0">
                <a:srgbClr val="6699FF"/>
              </a:gs>
              <a:gs pos="100000">
                <a:srgbClr val="6699FF">
                  <a:gamma/>
                  <a:shade val="76078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00013" y="2519363"/>
            <a:ext cx="8953500" cy="3863975"/>
          </a:xfrm>
          <a:prstGeom prst="rect">
            <a:avLst/>
          </a:prstGeom>
          <a:gradFill rotWithShape="1">
            <a:gsLst>
              <a:gs pos="0">
                <a:srgbClr val="BADEFC"/>
              </a:gs>
              <a:gs pos="100000">
                <a:srgbClr val="89B0F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100013" y="2519363"/>
            <a:ext cx="1092200" cy="3848100"/>
          </a:xfrm>
          <a:prstGeom prst="rect">
            <a:avLst/>
          </a:prstGeom>
          <a:gradFill rotWithShape="1">
            <a:gsLst>
              <a:gs pos="0">
                <a:srgbClr val="6699FF"/>
              </a:gs>
              <a:gs pos="100000">
                <a:srgbClr val="6699FF">
                  <a:gamma/>
                  <a:shade val="76078"/>
                  <a:invGamma/>
                </a:srgb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741488" y="2466975"/>
            <a:ext cx="6489700" cy="3906838"/>
            <a:chOff x="1088" y="1560"/>
            <a:chExt cx="4088" cy="2392"/>
          </a:xfrm>
        </p:grpSpPr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>
              <a:off x="1088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79" name="Line 7"/>
            <p:cNvSpPr>
              <a:spLocks noChangeShapeType="1"/>
            </p:cNvSpPr>
            <p:nvPr/>
          </p:nvSpPr>
          <p:spPr bwMode="auto">
            <a:xfrm>
              <a:off x="1315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>
              <a:off x="1542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81" name="Line 9"/>
            <p:cNvSpPr>
              <a:spLocks noChangeShapeType="1"/>
            </p:cNvSpPr>
            <p:nvPr/>
          </p:nvSpPr>
          <p:spPr bwMode="auto">
            <a:xfrm>
              <a:off x="1769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82" name="Line 10"/>
            <p:cNvSpPr>
              <a:spLocks noChangeShapeType="1"/>
            </p:cNvSpPr>
            <p:nvPr/>
          </p:nvSpPr>
          <p:spPr bwMode="auto">
            <a:xfrm>
              <a:off x="1996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83" name="Line 11"/>
            <p:cNvSpPr>
              <a:spLocks noChangeShapeType="1"/>
            </p:cNvSpPr>
            <p:nvPr/>
          </p:nvSpPr>
          <p:spPr bwMode="auto">
            <a:xfrm>
              <a:off x="2223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84" name="Line 12"/>
            <p:cNvSpPr>
              <a:spLocks noChangeShapeType="1"/>
            </p:cNvSpPr>
            <p:nvPr/>
          </p:nvSpPr>
          <p:spPr bwMode="auto">
            <a:xfrm>
              <a:off x="2450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85" name="Line 13"/>
            <p:cNvSpPr>
              <a:spLocks noChangeShapeType="1"/>
            </p:cNvSpPr>
            <p:nvPr/>
          </p:nvSpPr>
          <p:spPr bwMode="auto">
            <a:xfrm>
              <a:off x="2677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86" name="Line 14"/>
            <p:cNvSpPr>
              <a:spLocks noChangeShapeType="1"/>
            </p:cNvSpPr>
            <p:nvPr/>
          </p:nvSpPr>
          <p:spPr bwMode="auto">
            <a:xfrm>
              <a:off x="2904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87" name="Line 15"/>
            <p:cNvSpPr>
              <a:spLocks noChangeShapeType="1"/>
            </p:cNvSpPr>
            <p:nvPr/>
          </p:nvSpPr>
          <p:spPr bwMode="auto">
            <a:xfrm>
              <a:off x="3132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88" name="Line 16"/>
            <p:cNvSpPr>
              <a:spLocks noChangeShapeType="1"/>
            </p:cNvSpPr>
            <p:nvPr/>
          </p:nvSpPr>
          <p:spPr bwMode="auto">
            <a:xfrm>
              <a:off x="3359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89" name="Line 17"/>
            <p:cNvSpPr>
              <a:spLocks noChangeShapeType="1"/>
            </p:cNvSpPr>
            <p:nvPr/>
          </p:nvSpPr>
          <p:spPr bwMode="auto">
            <a:xfrm>
              <a:off x="3586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90" name="Line 18"/>
            <p:cNvSpPr>
              <a:spLocks noChangeShapeType="1"/>
            </p:cNvSpPr>
            <p:nvPr/>
          </p:nvSpPr>
          <p:spPr bwMode="auto">
            <a:xfrm>
              <a:off x="3813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91" name="Line 19"/>
            <p:cNvSpPr>
              <a:spLocks noChangeShapeType="1"/>
            </p:cNvSpPr>
            <p:nvPr/>
          </p:nvSpPr>
          <p:spPr bwMode="auto">
            <a:xfrm>
              <a:off x="4040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92" name="Line 20"/>
            <p:cNvSpPr>
              <a:spLocks noChangeShapeType="1"/>
            </p:cNvSpPr>
            <p:nvPr/>
          </p:nvSpPr>
          <p:spPr bwMode="auto">
            <a:xfrm>
              <a:off x="4267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93" name="Line 21"/>
            <p:cNvSpPr>
              <a:spLocks noChangeShapeType="1"/>
            </p:cNvSpPr>
            <p:nvPr/>
          </p:nvSpPr>
          <p:spPr bwMode="auto">
            <a:xfrm>
              <a:off x="4494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94" name="Line 22"/>
            <p:cNvSpPr>
              <a:spLocks noChangeShapeType="1"/>
            </p:cNvSpPr>
            <p:nvPr/>
          </p:nvSpPr>
          <p:spPr bwMode="auto">
            <a:xfrm>
              <a:off x="4721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95" name="Line 23"/>
            <p:cNvSpPr>
              <a:spLocks noChangeShapeType="1"/>
            </p:cNvSpPr>
            <p:nvPr/>
          </p:nvSpPr>
          <p:spPr bwMode="auto">
            <a:xfrm>
              <a:off x="4948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28696" name="Line 24"/>
            <p:cNvSpPr>
              <a:spLocks noChangeShapeType="1"/>
            </p:cNvSpPr>
            <p:nvPr/>
          </p:nvSpPr>
          <p:spPr bwMode="auto">
            <a:xfrm>
              <a:off x="5176" y="1560"/>
              <a:ext cx="0" cy="2392"/>
            </a:xfrm>
            <a:prstGeom prst="line">
              <a:avLst/>
            </a:prstGeom>
            <a:noFill/>
            <a:ln w="9525" cap="rnd">
              <a:solidFill>
                <a:schemeClr val="bg1"/>
              </a:solidFill>
              <a:prstDash val="sysDot"/>
              <a:round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</p:grpSp>
      <p:sp>
        <p:nvSpPr>
          <p:cNvPr id="28697" name="AutoShape 25"/>
          <p:cNvSpPr>
            <a:spLocks noChangeArrowheads="1"/>
          </p:cNvSpPr>
          <p:nvPr/>
        </p:nvSpPr>
        <p:spPr bwMode="auto">
          <a:xfrm>
            <a:off x="1911350" y="5764213"/>
            <a:ext cx="6907213" cy="300037"/>
          </a:xfrm>
          <a:prstGeom prst="homePlate">
            <a:avLst>
              <a:gd name="adj" fmla="val 575530"/>
            </a:avLst>
          </a:prstGeom>
          <a:solidFill>
            <a:schemeClr val="accent1">
              <a:alpha val="7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698" name="AutoShape 26"/>
          <p:cNvSpPr>
            <a:spLocks noChangeArrowheads="1"/>
          </p:cNvSpPr>
          <p:nvPr/>
        </p:nvSpPr>
        <p:spPr bwMode="auto">
          <a:xfrm>
            <a:off x="1911350" y="5013325"/>
            <a:ext cx="6907213" cy="300038"/>
          </a:xfrm>
          <a:prstGeom prst="homePlate">
            <a:avLst>
              <a:gd name="adj" fmla="val 575528"/>
            </a:avLst>
          </a:prstGeom>
          <a:solidFill>
            <a:schemeClr val="accent1">
              <a:alpha val="7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699" name="Text Box 27"/>
          <p:cNvSpPr txBox="1">
            <a:spLocks noChangeArrowheads="1"/>
          </p:cNvSpPr>
          <p:nvPr/>
        </p:nvSpPr>
        <p:spPr bwMode="auto">
          <a:xfrm>
            <a:off x="22225" y="1143000"/>
            <a:ext cx="896937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73050" indent="-273050">
              <a:spcBef>
                <a:spcPct val="30000"/>
              </a:spcBef>
              <a:buClr>
                <a:srgbClr val="CC0000"/>
              </a:buClr>
              <a:buFont typeface="Wingdings" pitchFamily="2" charset="2"/>
              <a:buChar char="n"/>
            </a:pPr>
            <a:r>
              <a:rPr lang="en-US" altLang="en-US" sz="2000" dirty="0">
                <a:latin typeface="+mn-lt"/>
                <a:ea typeface="HGP創英角ｺﾞｼｯｸUB" pitchFamily="50" charset="-128"/>
              </a:rPr>
              <a:t>In 1992, </a:t>
            </a:r>
            <a:r>
              <a:rPr lang="en-US" altLang="en-US" sz="2000" dirty="0" smtClean="0">
                <a:latin typeface="+mn-lt"/>
                <a:ea typeface="HGP創英角ｺﾞｼｯｸUB" pitchFamily="50" charset="-128"/>
              </a:rPr>
              <a:t>R&amp;D began </a:t>
            </a:r>
            <a:r>
              <a:rPr lang="en-US" altLang="en-US" sz="2000" dirty="0">
                <a:latin typeface="+mn-lt"/>
                <a:ea typeface="HGP創英角ｺﾞｼｯｸUB" pitchFamily="50" charset="-128"/>
              </a:rPr>
              <a:t>on </a:t>
            </a: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lithium batteries </a:t>
            </a:r>
            <a:r>
              <a:rPr lang="en-US" altLang="en-US" sz="2000" dirty="0" smtClean="0">
                <a:latin typeface="+mn-lt"/>
                <a:ea typeface="HGP創英角ｺﾞｼｯｸUB" pitchFamily="50" charset="-128"/>
              </a:rPr>
              <a:t>for automobile applications</a:t>
            </a:r>
            <a:r>
              <a:rPr lang="en-US" altLang="ja-JP" sz="2000" dirty="0" smtClean="0">
                <a:latin typeface="+mn-lt"/>
                <a:ea typeface="HGP創英角ｺﾞｼｯｸUB" pitchFamily="50" charset="-128"/>
              </a:rPr>
              <a:t>.</a:t>
            </a:r>
            <a:endParaRPr lang="en-US" altLang="ja-JP" sz="2000" dirty="0">
              <a:latin typeface="+mn-lt"/>
              <a:ea typeface="HGP創英角ｺﾞｼｯｸUB" pitchFamily="50" charset="-128"/>
            </a:endParaRPr>
          </a:p>
        </p:txBody>
      </p:sp>
      <p:sp>
        <p:nvSpPr>
          <p:cNvPr id="28700" name="Text Box 28"/>
          <p:cNvSpPr txBox="1">
            <a:spLocks noChangeArrowheads="1"/>
          </p:cNvSpPr>
          <p:nvPr/>
        </p:nvSpPr>
        <p:spPr bwMode="auto">
          <a:xfrm>
            <a:off x="79375" y="3475038"/>
            <a:ext cx="104868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altLang="ja-JP" dirty="0" smtClean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Lithium</a:t>
            </a:r>
          </a:p>
          <a:p>
            <a:pPr algn="ctr"/>
            <a:r>
              <a:rPr lang="en-US" altLang="ja-JP" dirty="0" smtClean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Battery</a:t>
            </a:r>
            <a:endParaRPr lang="en-US" altLang="ja-JP" dirty="0">
              <a:solidFill>
                <a:schemeClr val="bg1"/>
              </a:solidFill>
              <a:latin typeface="+mn-lt"/>
              <a:ea typeface="HGP創英角ｺﾞｼｯｸUB" pitchFamily="50" charset="-128"/>
            </a:endParaRPr>
          </a:p>
        </p:txBody>
      </p:sp>
      <p:sp>
        <p:nvSpPr>
          <p:cNvPr id="28701" name="Text Box 29"/>
          <p:cNvSpPr txBox="1">
            <a:spLocks noChangeArrowheads="1"/>
          </p:cNvSpPr>
          <p:nvPr/>
        </p:nvSpPr>
        <p:spPr bwMode="auto">
          <a:xfrm>
            <a:off x="79375" y="5256213"/>
            <a:ext cx="1000530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Vehicle</a:t>
            </a:r>
          </a:p>
        </p:txBody>
      </p:sp>
      <p:sp>
        <p:nvSpPr>
          <p:cNvPr id="28702" name="Oval 30"/>
          <p:cNvSpPr>
            <a:spLocks noChangeArrowheads="1"/>
          </p:cNvSpPr>
          <p:nvPr/>
        </p:nvSpPr>
        <p:spPr bwMode="auto">
          <a:xfrm>
            <a:off x="1360488" y="2703513"/>
            <a:ext cx="203200" cy="203200"/>
          </a:xfrm>
          <a:prstGeom prst="ellipse">
            <a:avLst/>
          </a:prstGeom>
          <a:solidFill>
            <a:schemeClr val="bg2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703" name="Text Box 31"/>
          <p:cNvSpPr txBox="1">
            <a:spLocks noChangeArrowheads="1"/>
          </p:cNvSpPr>
          <p:nvPr/>
        </p:nvSpPr>
        <p:spPr bwMode="auto">
          <a:xfrm>
            <a:off x="1535113" y="2563813"/>
            <a:ext cx="230063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>
                <a:latin typeface="+mn-lt"/>
                <a:ea typeface="HGP創英角ｺﾞｼｯｸUB" pitchFamily="50" charset="-128"/>
              </a:rPr>
              <a:t>‘91 The world’s first LB</a:t>
            </a:r>
          </a:p>
          <a:p>
            <a:r>
              <a:rPr lang="en-US" altLang="ja-JP" sz="1400">
                <a:latin typeface="+mn-lt"/>
                <a:ea typeface="HGP創英角ｺﾞｼｯｸUB" pitchFamily="50" charset="-128"/>
              </a:rPr>
              <a:t>      (for cellular phone)</a:t>
            </a:r>
          </a:p>
        </p:txBody>
      </p:sp>
      <p:sp>
        <p:nvSpPr>
          <p:cNvPr id="28704" name="Freeform 32"/>
          <p:cNvSpPr>
            <a:spLocks/>
          </p:cNvSpPr>
          <p:nvPr/>
        </p:nvSpPr>
        <p:spPr bwMode="auto">
          <a:xfrm>
            <a:off x="1735138" y="3095625"/>
            <a:ext cx="346075" cy="152400"/>
          </a:xfrm>
          <a:custGeom>
            <a:avLst/>
            <a:gdLst/>
            <a:ahLst/>
            <a:cxnLst>
              <a:cxn ang="0">
                <a:pos x="0" y="126"/>
              </a:cxn>
              <a:cxn ang="0">
                <a:pos x="348" y="126"/>
              </a:cxn>
              <a:cxn ang="0">
                <a:pos x="198" y="0"/>
              </a:cxn>
              <a:cxn ang="0">
                <a:pos x="174" y="72"/>
              </a:cxn>
              <a:cxn ang="0">
                <a:pos x="0" y="126"/>
              </a:cxn>
            </a:cxnLst>
            <a:rect l="0" t="0" r="r" b="b"/>
            <a:pathLst>
              <a:path w="348" h="126">
                <a:moveTo>
                  <a:pt x="0" y="126"/>
                </a:moveTo>
                <a:lnTo>
                  <a:pt x="348" y="126"/>
                </a:lnTo>
                <a:lnTo>
                  <a:pt x="198" y="0"/>
                </a:lnTo>
                <a:lnTo>
                  <a:pt x="174" y="72"/>
                </a:lnTo>
                <a:lnTo>
                  <a:pt x="0" y="126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8705" name="Text Box 33"/>
          <p:cNvSpPr txBox="1">
            <a:spLocks noChangeArrowheads="1"/>
          </p:cNvSpPr>
          <p:nvPr/>
        </p:nvSpPr>
        <p:spPr bwMode="auto">
          <a:xfrm>
            <a:off x="2017713" y="3021013"/>
            <a:ext cx="182338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 dirty="0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’92 Research start</a:t>
            </a:r>
          </a:p>
        </p:txBody>
      </p:sp>
      <p:sp>
        <p:nvSpPr>
          <p:cNvPr id="28706" name="AutoShape 34"/>
          <p:cNvSpPr>
            <a:spLocks noChangeArrowheads="1"/>
          </p:cNvSpPr>
          <p:nvPr/>
        </p:nvSpPr>
        <p:spPr bwMode="auto">
          <a:xfrm>
            <a:off x="1749425" y="3400425"/>
            <a:ext cx="2157413" cy="207963"/>
          </a:xfrm>
          <a:prstGeom prst="homePlate">
            <a:avLst>
              <a:gd name="adj" fmla="val 180921"/>
            </a:avLst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07" name="AutoShape 35"/>
          <p:cNvSpPr>
            <a:spLocks noChangeArrowheads="1"/>
          </p:cNvSpPr>
          <p:nvPr/>
        </p:nvSpPr>
        <p:spPr bwMode="auto">
          <a:xfrm>
            <a:off x="3905250" y="3400425"/>
            <a:ext cx="5132388" cy="207963"/>
          </a:xfrm>
          <a:prstGeom prst="homePlate">
            <a:avLst>
              <a:gd name="adj" fmla="val 430403"/>
            </a:avLst>
          </a:prstGeom>
          <a:solidFill>
            <a:srgbClr val="3366FF"/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08" name="Text Box 36"/>
          <p:cNvSpPr txBox="1">
            <a:spLocks noChangeArrowheads="1"/>
          </p:cNvSpPr>
          <p:nvPr/>
        </p:nvSpPr>
        <p:spPr bwMode="auto">
          <a:xfrm>
            <a:off x="1735138" y="3333750"/>
            <a:ext cx="87626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 dirty="0">
                <a:latin typeface="+mn-lt"/>
                <a:ea typeface="HGP創英角ｺﾞｼｯｸUB" pitchFamily="50" charset="-128"/>
              </a:rPr>
              <a:t>Co type</a:t>
            </a:r>
          </a:p>
        </p:txBody>
      </p: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3906838" y="3333750"/>
            <a:ext cx="906723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 dirty="0" err="1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Mn</a:t>
            </a:r>
            <a:r>
              <a:rPr lang="en-US" altLang="ja-JP" sz="1400" dirty="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 type</a:t>
            </a:r>
          </a:p>
        </p:txBody>
      </p:sp>
      <p:sp>
        <p:nvSpPr>
          <p:cNvPr id="28710" name="AutoShape 38"/>
          <p:cNvSpPr>
            <a:spLocks noChangeArrowheads="1"/>
          </p:cNvSpPr>
          <p:nvPr/>
        </p:nvSpPr>
        <p:spPr bwMode="auto">
          <a:xfrm>
            <a:off x="1749425" y="3714750"/>
            <a:ext cx="3262313" cy="207963"/>
          </a:xfrm>
          <a:prstGeom prst="homePlate">
            <a:avLst>
              <a:gd name="adj" fmla="val 273578"/>
            </a:avLst>
          </a:prstGeom>
          <a:solidFill>
            <a:srgbClr val="DDDDDD"/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1" name="AutoShape 39"/>
          <p:cNvSpPr>
            <a:spLocks noChangeArrowheads="1"/>
          </p:cNvSpPr>
          <p:nvPr/>
        </p:nvSpPr>
        <p:spPr bwMode="auto">
          <a:xfrm>
            <a:off x="4991100" y="3714750"/>
            <a:ext cx="4024313" cy="207963"/>
          </a:xfrm>
          <a:prstGeom prst="homePlate">
            <a:avLst>
              <a:gd name="adj" fmla="val 337480"/>
            </a:avLst>
          </a:prstGeom>
          <a:solidFill>
            <a:srgbClr val="3366FF"/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8712" name="Text Box 40"/>
          <p:cNvSpPr txBox="1">
            <a:spLocks noChangeArrowheads="1"/>
          </p:cNvSpPr>
          <p:nvPr/>
        </p:nvSpPr>
        <p:spPr bwMode="auto">
          <a:xfrm>
            <a:off x="1735138" y="3651250"/>
            <a:ext cx="147989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 dirty="0">
                <a:latin typeface="+mn-lt"/>
                <a:ea typeface="HGP創英角ｺﾞｼｯｸUB" pitchFamily="50" charset="-128"/>
              </a:rPr>
              <a:t>Cylindrical cell</a:t>
            </a:r>
          </a:p>
        </p:txBody>
      </p:sp>
      <p:sp>
        <p:nvSpPr>
          <p:cNvPr id="28713" name="Text Box 41"/>
          <p:cNvSpPr txBox="1">
            <a:spLocks noChangeArrowheads="1"/>
          </p:cNvSpPr>
          <p:nvPr/>
        </p:nvSpPr>
        <p:spPr bwMode="auto">
          <a:xfrm>
            <a:off x="4983163" y="3648075"/>
            <a:ext cx="148951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Laminated cell</a:t>
            </a:r>
          </a:p>
        </p:txBody>
      </p:sp>
      <p:pic>
        <p:nvPicPr>
          <p:cNvPr id="28714" name="Picture 42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25688" y="3986213"/>
            <a:ext cx="1338262" cy="601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8715" name="Picture 43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0400" y="3657600"/>
            <a:ext cx="738188" cy="492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8716" name="AutoShape 44"/>
          <p:cNvSpPr>
            <a:spLocks noChangeArrowheads="1"/>
          </p:cNvSpPr>
          <p:nvPr/>
        </p:nvSpPr>
        <p:spPr bwMode="auto">
          <a:xfrm>
            <a:off x="3786188" y="4176713"/>
            <a:ext cx="1028700" cy="228600"/>
          </a:xfrm>
          <a:prstGeom prst="rightArrow">
            <a:avLst>
              <a:gd name="adj1" fmla="val 50000"/>
              <a:gd name="adj2" fmla="val 112500"/>
            </a:avLst>
          </a:prstGeom>
          <a:gradFill rotWithShape="1">
            <a:gsLst>
              <a:gs pos="0">
                <a:schemeClr val="bg2">
                  <a:gamma/>
                  <a:shade val="46275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8717" name="AutoShape 45"/>
          <p:cNvSpPr>
            <a:spLocks noChangeArrowheads="1"/>
          </p:cNvSpPr>
          <p:nvPr/>
        </p:nvSpPr>
        <p:spPr bwMode="auto">
          <a:xfrm>
            <a:off x="5894388" y="4176713"/>
            <a:ext cx="1028700" cy="228600"/>
          </a:xfrm>
          <a:prstGeom prst="rightArrow">
            <a:avLst>
              <a:gd name="adj1" fmla="val 50000"/>
              <a:gd name="adj2" fmla="val 112500"/>
            </a:avLst>
          </a:prstGeom>
          <a:gradFill rotWithShape="1">
            <a:gsLst>
              <a:gs pos="0">
                <a:schemeClr val="bg2">
                  <a:gamma/>
                  <a:shade val="46275"/>
                  <a:invGamma/>
                  <a:alpha val="0"/>
                </a:schemeClr>
              </a:gs>
              <a:gs pos="100000">
                <a:schemeClr val="bg2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8718" name="Picture 46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027613" y="4037013"/>
            <a:ext cx="10350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7167563" y="2652713"/>
            <a:ext cx="323850" cy="327025"/>
            <a:chOff x="4515" y="1482"/>
            <a:chExt cx="204" cy="206"/>
          </a:xfrm>
        </p:grpSpPr>
        <p:sp>
          <p:nvSpPr>
            <p:cNvPr id="28720" name="Oval 48"/>
            <p:cNvSpPr>
              <a:spLocks noChangeArrowheads="1"/>
            </p:cNvSpPr>
            <p:nvPr/>
          </p:nvSpPr>
          <p:spPr bwMode="auto">
            <a:xfrm>
              <a:off x="4521" y="1482"/>
              <a:ext cx="198" cy="198"/>
            </a:xfrm>
            <a:prstGeom prst="ellipse">
              <a:avLst/>
            </a:prstGeom>
            <a:solidFill>
              <a:schemeClr val="bg1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pic>
          <p:nvPicPr>
            <p:cNvPr id="28721" name="Picture 49"/>
            <p:cNvPicPr>
              <a:picLocks noChangeAspect="1" noChangeArrowheads="1"/>
            </p:cNvPicPr>
            <p:nvPr/>
          </p:nvPicPr>
          <p:blipFill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15" y="1484"/>
              <a:ext cx="204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8722" name="Text Box 50"/>
          <p:cNvSpPr txBox="1">
            <a:spLocks noChangeArrowheads="1"/>
          </p:cNvSpPr>
          <p:nvPr/>
        </p:nvSpPr>
        <p:spPr bwMode="auto">
          <a:xfrm>
            <a:off x="6515100" y="2970213"/>
            <a:ext cx="180209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>
                <a:latin typeface="+mn-lt"/>
                <a:ea typeface="HGP創英角ｺﾞｼｯｸUB" pitchFamily="50" charset="-128"/>
              </a:rPr>
              <a:t>‘07 AESC founded</a:t>
            </a:r>
          </a:p>
        </p:txBody>
      </p:sp>
      <p:pic>
        <p:nvPicPr>
          <p:cNvPr id="28723" name="Picture 51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19988" y="2673350"/>
            <a:ext cx="48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725" name="Picture 53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5950" y="4819650"/>
            <a:ext cx="854075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8726" name="Picture 54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2779713" y="4919663"/>
            <a:ext cx="755650" cy="4302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8727" name="Text Box 55"/>
          <p:cNvSpPr txBox="1">
            <a:spLocks noChangeArrowheads="1"/>
          </p:cNvSpPr>
          <p:nvPr/>
        </p:nvSpPr>
        <p:spPr bwMode="auto">
          <a:xfrm>
            <a:off x="2627313" y="5334000"/>
            <a:ext cx="932178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200" dirty="0">
                <a:latin typeface="+mn-lt"/>
                <a:ea typeface="HGP創英角ｺﾞｼｯｸUB" pitchFamily="50" charset="-128"/>
              </a:rPr>
              <a:t>Prairie EV</a:t>
            </a:r>
          </a:p>
        </p:txBody>
      </p:sp>
      <p:sp>
        <p:nvSpPr>
          <p:cNvPr id="28728" name="Text Box 56"/>
          <p:cNvSpPr txBox="1">
            <a:spLocks noChangeArrowheads="1"/>
          </p:cNvSpPr>
          <p:nvPr/>
        </p:nvSpPr>
        <p:spPr bwMode="auto">
          <a:xfrm>
            <a:off x="3617913" y="5334000"/>
            <a:ext cx="80714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200">
                <a:latin typeface="+mn-lt"/>
                <a:ea typeface="HGP創英角ｺﾞｼｯｸUB" pitchFamily="50" charset="-128"/>
              </a:rPr>
              <a:t>Altra EV</a:t>
            </a:r>
          </a:p>
        </p:txBody>
      </p:sp>
      <p:sp>
        <p:nvSpPr>
          <p:cNvPr id="28729" name="Text Box 57"/>
          <p:cNvSpPr txBox="1">
            <a:spLocks noChangeArrowheads="1"/>
          </p:cNvSpPr>
          <p:nvPr/>
        </p:nvSpPr>
        <p:spPr bwMode="auto">
          <a:xfrm>
            <a:off x="4405313" y="5334000"/>
            <a:ext cx="101021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200">
                <a:latin typeface="+mn-lt"/>
                <a:ea typeface="HGP創英角ｺﾞｼｯｸUB" pitchFamily="50" charset="-128"/>
              </a:rPr>
              <a:t>Hyper Mini</a:t>
            </a:r>
          </a:p>
        </p:txBody>
      </p:sp>
      <p:graphicFrame>
        <p:nvGraphicFramePr>
          <p:cNvPr id="28730" name="Object 58"/>
          <p:cNvGraphicFramePr>
            <a:graphicFrameLocks noChangeAspect="1"/>
          </p:cNvGraphicFramePr>
          <p:nvPr/>
        </p:nvGraphicFramePr>
        <p:xfrm>
          <a:off x="5553075" y="5661025"/>
          <a:ext cx="76200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hoto Editor Photo" r:id="rId11" imgW="5714286" imgH="4552381" progId="">
                  <p:embed/>
                </p:oleObj>
              </mc:Choice>
              <mc:Fallback>
                <p:oleObj name="Photo Editor Photo" r:id="rId11" imgW="5714286" imgH="455238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9106" b="9106"/>
                      <a:stretch>
                        <a:fillRect/>
                      </a:stretch>
                    </p:blipFill>
                    <p:spPr bwMode="auto">
                      <a:xfrm>
                        <a:off x="5553075" y="5661025"/>
                        <a:ext cx="762000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731" name="Picture 59" descr="Tino_hybrid_01"/>
          <p:cNvPicPr>
            <a:picLocks noChangeAspect="1" noChangeArrowheads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0697">
            <a:off x="4633913" y="5715000"/>
            <a:ext cx="819150" cy="371475"/>
          </a:xfrm>
          <a:prstGeom prst="rect">
            <a:avLst/>
          </a:prstGeom>
          <a:noFill/>
        </p:spPr>
      </p:pic>
      <p:pic>
        <p:nvPicPr>
          <p:cNvPr id="28732" name="Picture 60" descr="fcv2005_01"/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5550" y="5581650"/>
            <a:ext cx="917575" cy="596900"/>
          </a:xfrm>
          <a:prstGeom prst="rect">
            <a:avLst/>
          </a:prstGeom>
          <a:noFill/>
        </p:spPr>
      </p:pic>
      <p:sp>
        <p:nvSpPr>
          <p:cNvPr id="28733" name="Text Box 61"/>
          <p:cNvSpPr txBox="1">
            <a:spLocks noChangeArrowheads="1"/>
          </p:cNvSpPr>
          <p:nvPr/>
        </p:nvSpPr>
        <p:spPr bwMode="auto">
          <a:xfrm>
            <a:off x="1873250" y="4984571"/>
            <a:ext cx="45557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+mn-lt"/>
                <a:ea typeface="HGP創英角ｺﾞｼｯｸUB" pitchFamily="50" charset="-128"/>
              </a:rPr>
              <a:t>EV</a:t>
            </a:r>
          </a:p>
        </p:txBody>
      </p:sp>
      <p:sp>
        <p:nvSpPr>
          <p:cNvPr id="28734" name="Text Box 62"/>
          <p:cNvSpPr txBox="1">
            <a:spLocks noChangeArrowheads="1"/>
          </p:cNvSpPr>
          <p:nvPr/>
        </p:nvSpPr>
        <p:spPr bwMode="auto">
          <a:xfrm>
            <a:off x="1873250" y="5735280"/>
            <a:ext cx="124906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+mn-lt"/>
                <a:ea typeface="HGP創英角ｺﾞｼｯｸUB" pitchFamily="50" charset="-128"/>
              </a:rPr>
              <a:t>HEV / FCV</a:t>
            </a:r>
          </a:p>
        </p:txBody>
      </p:sp>
      <p:sp>
        <p:nvSpPr>
          <p:cNvPr id="28735" name="Text Box 63"/>
          <p:cNvSpPr txBox="1">
            <a:spLocks noChangeArrowheads="1"/>
          </p:cNvSpPr>
          <p:nvPr/>
        </p:nvSpPr>
        <p:spPr bwMode="auto">
          <a:xfrm>
            <a:off x="4618361" y="6070600"/>
            <a:ext cx="885179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ja-JP" sz="1200">
                <a:latin typeface="+mn-lt"/>
                <a:ea typeface="HGP創英角ｺﾞｼｯｸUB" pitchFamily="50" charset="-128"/>
              </a:rPr>
              <a:t>Tino HEV</a:t>
            </a:r>
          </a:p>
        </p:txBody>
      </p:sp>
      <p:sp>
        <p:nvSpPr>
          <p:cNvPr id="28736" name="Text Box 64"/>
          <p:cNvSpPr txBox="1">
            <a:spLocks noChangeArrowheads="1"/>
          </p:cNvSpPr>
          <p:nvPr/>
        </p:nvSpPr>
        <p:spPr bwMode="auto">
          <a:xfrm>
            <a:off x="5539832" y="6070600"/>
            <a:ext cx="7361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ja-JP" sz="1200">
                <a:latin typeface="+mn-lt"/>
                <a:ea typeface="HGP創英角ｺﾞｼｯｸUB" pitchFamily="50" charset="-128"/>
              </a:rPr>
              <a:t>03 FCV</a:t>
            </a:r>
          </a:p>
        </p:txBody>
      </p:sp>
      <p:sp>
        <p:nvSpPr>
          <p:cNvPr id="28737" name="Text Box 65"/>
          <p:cNvSpPr txBox="1">
            <a:spLocks noChangeArrowheads="1"/>
          </p:cNvSpPr>
          <p:nvPr/>
        </p:nvSpPr>
        <p:spPr bwMode="auto">
          <a:xfrm>
            <a:off x="6385969" y="6070600"/>
            <a:ext cx="73610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ja-JP" sz="1200">
                <a:latin typeface="+mn-lt"/>
                <a:ea typeface="HGP創英角ｺﾞｼｯｸUB" pitchFamily="50" charset="-128"/>
              </a:rPr>
              <a:t>05 FCV</a:t>
            </a:r>
          </a:p>
        </p:txBody>
      </p:sp>
      <p:sp>
        <p:nvSpPr>
          <p:cNvPr id="28738" name="Text Box 66"/>
          <p:cNvSpPr txBox="1">
            <a:spLocks noChangeArrowheads="1"/>
          </p:cNvSpPr>
          <p:nvPr/>
        </p:nvSpPr>
        <p:spPr bwMode="auto">
          <a:xfrm>
            <a:off x="1163638" y="2151063"/>
            <a:ext cx="6985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160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1991</a:t>
            </a:r>
          </a:p>
        </p:txBody>
      </p:sp>
      <p:sp>
        <p:nvSpPr>
          <p:cNvPr id="28739" name="Text Box 67"/>
          <p:cNvSpPr txBox="1">
            <a:spLocks noChangeArrowheads="1"/>
          </p:cNvSpPr>
          <p:nvPr/>
        </p:nvSpPr>
        <p:spPr bwMode="auto">
          <a:xfrm>
            <a:off x="8242300" y="2151063"/>
            <a:ext cx="6985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160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2010</a:t>
            </a:r>
          </a:p>
        </p:txBody>
      </p:sp>
      <p:sp>
        <p:nvSpPr>
          <p:cNvPr id="28740" name="Text Box 68"/>
          <p:cNvSpPr txBox="1">
            <a:spLocks noChangeArrowheads="1"/>
          </p:cNvSpPr>
          <p:nvPr/>
        </p:nvSpPr>
        <p:spPr bwMode="auto">
          <a:xfrm>
            <a:off x="4475163" y="2151063"/>
            <a:ext cx="6985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r>
              <a:rPr lang="en-US" altLang="ja-JP" sz="1600">
                <a:solidFill>
                  <a:schemeClr val="bg1"/>
                </a:solidFill>
                <a:latin typeface="+mn-lt"/>
                <a:ea typeface="HGP創英角ｺﾞｼｯｸUB" pitchFamily="50" charset="-128"/>
              </a:rPr>
              <a:t>2000</a:t>
            </a:r>
          </a:p>
        </p:txBody>
      </p:sp>
      <p:sp>
        <p:nvSpPr>
          <p:cNvPr id="28741" name="Line 69"/>
          <p:cNvSpPr>
            <a:spLocks noChangeShapeType="1"/>
          </p:cNvSpPr>
          <p:nvPr/>
        </p:nvSpPr>
        <p:spPr bwMode="auto">
          <a:xfrm>
            <a:off x="85725" y="4733925"/>
            <a:ext cx="89535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8743" name="Text Box 71"/>
          <p:cNvSpPr txBox="1">
            <a:spLocks noChangeArrowheads="1"/>
          </p:cNvSpPr>
          <p:nvPr/>
        </p:nvSpPr>
        <p:spPr bwMode="auto">
          <a:xfrm>
            <a:off x="7859713" y="6388100"/>
            <a:ext cx="133562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FUGA Hybrid</a:t>
            </a:r>
          </a:p>
        </p:txBody>
      </p:sp>
      <p:pic>
        <p:nvPicPr>
          <p:cNvPr id="28744" name="Picture 72"/>
          <p:cNvPicPr>
            <a:picLocks noChangeAspect="1" noChangeArrowheads="1"/>
          </p:cNvPicPr>
          <p:nvPr/>
        </p:nvPicPr>
        <p:blipFill>
          <a:blip r:embed="rId1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19975" y="4360863"/>
            <a:ext cx="1676400" cy="1049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8745" name="Picture 73"/>
          <p:cNvPicPr>
            <a:picLocks noChangeAspect="1" noChangeArrowheads="1"/>
          </p:cNvPicPr>
          <p:nvPr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9950" y="5486400"/>
            <a:ext cx="1828800" cy="1054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28746" name="Picture 74" descr="ZE0-101203-59"/>
          <p:cNvPicPr>
            <a:picLocks noChangeAspect="1" noChangeArrowheads="1"/>
          </p:cNvPicPr>
          <p:nvPr/>
        </p:nvPicPr>
        <p:blipFill>
          <a:blip r:embed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0400" y="4191000"/>
            <a:ext cx="754063" cy="520700"/>
          </a:xfrm>
          <a:prstGeom prst="rect">
            <a:avLst/>
          </a:prstGeom>
          <a:noFill/>
        </p:spPr>
      </p:pic>
      <p:sp>
        <p:nvSpPr>
          <p:cNvPr id="28747" name="Text Box 75"/>
          <p:cNvSpPr txBox="1">
            <a:spLocks noChangeArrowheads="1"/>
          </p:cNvSpPr>
          <p:nvPr/>
        </p:nvSpPr>
        <p:spPr bwMode="auto">
          <a:xfrm>
            <a:off x="8378825" y="5137150"/>
            <a:ext cx="62388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1400">
                <a:solidFill>
                  <a:srgbClr val="FF0000"/>
                </a:solidFill>
                <a:latin typeface="+mn-lt"/>
                <a:ea typeface="HGP創英角ｺﾞｼｯｸUB" pitchFamily="50" charset="-128"/>
              </a:rPr>
              <a:t>LEAF</a:t>
            </a:r>
          </a:p>
        </p:txBody>
      </p:sp>
      <p:sp>
        <p:nvSpPr>
          <p:cNvPr id="76" name="Rectangle 58"/>
          <p:cNvSpPr>
            <a:spLocks noChangeArrowheads="1"/>
          </p:cNvSpPr>
          <p:nvPr/>
        </p:nvSpPr>
        <p:spPr bwMode="auto">
          <a:xfrm>
            <a:off x="3276600" y="226368"/>
            <a:ext cx="58674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Ins="457200" anchor="ctr">
            <a:spAutoFit/>
          </a:bodyPr>
          <a:lstStyle/>
          <a:p>
            <a:pPr marL="185738" indent="-185738" algn="r"/>
            <a:r>
              <a:rPr kumimoji="0" lang="en-US" altLang="ja-JP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HGP創英角ｺﾞｼｯｸUB" pitchFamily="50" charset="-128"/>
              </a:rPr>
              <a:t>Nissan Li Battery History</a:t>
            </a:r>
            <a:endParaRPr kumimoji="0" lang="en-US" altLang="ja-JP" sz="24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ea typeface="HGP創英角ｺﾞｼｯｸUB" pitchFamily="50" charset="-128"/>
            </a:endParaRPr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581400" y="4913312"/>
            <a:ext cx="957263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3123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NA Dual Brand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AAAAAA"/>
      </a:accent1>
      <a:accent2>
        <a:srgbClr val="ED181E"/>
      </a:accent2>
      <a:accent3>
        <a:srgbClr val="FFFFFF"/>
      </a:accent3>
      <a:accent4>
        <a:srgbClr val="000000"/>
      </a:accent4>
      <a:accent5>
        <a:srgbClr val="D2D2D2"/>
      </a:accent5>
      <a:accent6>
        <a:srgbClr val="D7151A"/>
      </a:accent6>
      <a:hlink>
        <a:srgbClr val="777777"/>
      </a:hlink>
      <a:folHlink>
        <a:srgbClr val="AAAAAA"/>
      </a:folHlink>
    </a:clrScheme>
    <a:fontScheme name="NNA Dual Brand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solidFill>
          <a:schemeClr val="accent1"/>
        </a:solidFill>
        <a:ln w="76200" cap="flat" cmpd="sng" algn="ctr">
          <a:solidFill>
            <a:srgbClr val="0070C0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NNA Dual Bra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NA Dual Bran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NA Dual Bran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NA Dual Bran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NA Dual Bran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NA Dual Bran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NA Dual Bran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</TotalTime>
  <Words>1182</Words>
  <Application>Microsoft Office PowerPoint</Application>
  <PresentationFormat>On-screen Show (4:3)</PresentationFormat>
  <Paragraphs>369</Paragraphs>
  <Slides>26</Slides>
  <Notes>26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NNA Dual Brand</vt:lpstr>
      <vt:lpstr>Photo Editor Photo</vt:lpstr>
      <vt:lpstr>EV / HEV Safety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Case, Charlie (NHTSA)</dc:creator>
  <cp:lastModifiedBy>Charlie.Case</cp:lastModifiedBy>
  <cp:revision>123</cp:revision>
  <cp:lastPrinted>1601-01-01T00:00:00Z</cp:lastPrinted>
  <dcterms:created xsi:type="dcterms:W3CDTF">1601-01-01T00:00:00Z</dcterms:created>
  <dcterms:modified xsi:type="dcterms:W3CDTF">2012-05-17T21:16:35Z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