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4"/>
    <p:sldMasterId id="2147483665" r:id="rId5"/>
  </p:sldMasterIdLst>
  <p:notesMasterIdLst>
    <p:notesMasterId r:id="rId31"/>
  </p:notesMasterIdLst>
  <p:handoutMasterIdLst>
    <p:handoutMasterId r:id="rId32"/>
  </p:handoutMasterIdLst>
  <p:sldIdLst>
    <p:sldId id="454" r:id="rId6"/>
    <p:sldId id="493" r:id="rId7"/>
    <p:sldId id="567" r:id="rId8"/>
    <p:sldId id="580" r:id="rId9"/>
    <p:sldId id="568" r:id="rId10"/>
    <p:sldId id="569" r:id="rId11"/>
    <p:sldId id="570" r:id="rId12"/>
    <p:sldId id="514" r:id="rId13"/>
    <p:sldId id="546" r:id="rId14"/>
    <p:sldId id="590" r:id="rId15"/>
    <p:sldId id="556" r:id="rId16"/>
    <p:sldId id="572" r:id="rId17"/>
    <p:sldId id="573" r:id="rId18"/>
    <p:sldId id="576" r:id="rId19"/>
    <p:sldId id="591" r:id="rId20"/>
    <p:sldId id="557" r:id="rId21"/>
    <p:sldId id="592" r:id="rId22"/>
    <p:sldId id="558" r:id="rId23"/>
    <p:sldId id="589" r:id="rId24"/>
    <p:sldId id="597" r:id="rId25"/>
    <p:sldId id="581" r:id="rId26"/>
    <p:sldId id="582" r:id="rId27"/>
    <p:sldId id="583" r:id="rId28"/>
    <p:sldId id="595" r:id="rId29"/>
    <p:sldId id="521" r:id="rId30"/>
  </p:sldIdLst>
  <p:sldSz cx="9144000" cy="6858000" type="screen4x3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66FF"/>
    <a:srgbClr val="00CC00"/>
    <a:srgbClr val="663300"/>
    <a:srgbClr val="800080"/>
    <a:srgbClr val="FF0000"/>
    <a:srgbClr val="FFFF99"/>
    <a:srgbClr val="000066"/>
    <a:srgbClr val="114FFB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2545" autoAdjust="0"/>
    <p:restoredTop sz="86369" autoAdjust="0"/>
  </p:normalViewPr>
  <p:slideViewPr>
    <p:cSldViewPr>
      <p:cViewPr>
        <p:scale>
          <a:sx n="82" d="100"/>
          <a:sy n="82" d="100"/>
        </p:scale>
        <p:origin x="-1974" y="-41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1680" y="-102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htsa-nvsfile.ad.dot.gov\NVS\Users\Tina.Morgan\My%20Documents\DataMod\Unweighted%20CDS%20G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CDS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339869281045752E-3"/>
                  <c:y val="-0.339747906289196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4,963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3494549893260303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5,167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9019607843137254E-3"/>
                  <c:y val="-0.355926378017253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5,200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019607843137254E-3"/>
                  <c:y val="-0.3429836006348075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4,856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679738562091504E-3"/>
                  <c:y val="-0.294448185450636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4,278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339869281045752E-3"/>
                  <c:y val="-0.22649860419279741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3,580</a:t>
                    </a:r>
                    <a:r>
                      <a:rPr lang="en-US" sz="2400" dirty="0"/>
                      <a:t>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6689568215737736E-3"/>
                  <c:y val="-0.1974280561196789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3,100</a:t>
                    </a:r>
                    <a:r>
                      <a:rPr lang="en-US" sz="2400" dirty="0"/>
                      <a:t>**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Sheet1!$A$4:$A$10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Sheet1!$B$4:$B$10</c:f>
              <c:numCache>
                <c:formatCode>General</c:formatCode>
                <c:ptCount val="7"/>
                <c:pt idx="0">
                  <c:v>4963</c:v>
                </c:pt>
                <c:pt idx="1">
                  <c:v>5167</c:v>
                </c:pt>
                <c:pt idx="2">
                  <c:v>5200</c:v>
                </c:pt>
                <c:pt idx="3">
                  <c:v>4856</c:v>
                </c:pt>
                <c:pt idx="4">
                  <c:v>4278</c:v>
                </c:pt>
                <c:pt idx="5">
                  <c:v>3580</c:v>
                </c:pt>
                <c:pt idx="6">
                  <c:v>3100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03175296"/>
        <c:axId val="108863872"/>
      </c:barChart>
      <c:catAx>
        <c:axId val="103175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 dirty="0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08863872"/>
        <c:crosses val="autoZero"/>
        <c:auto val="1"/>
        <c:lblAlgn val="ctr"/>
        <c:lblOffset val="100"/>
        <c:noMultiLvlLbl val="0"/>
      </c:catAx>
      <c:valAx>
        <c:axId val="108863872"/>
        <c:scaling>
          <c:orientation val="minMax"/>
          <c:max val="5500"/>
          <c:min val="1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/>
                  <a:t>Number of cases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103175296"/>
        <c:crosses val="autoZero"/>
        <c:crossBetween val="between"/>
        <c:maj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Types</a:t>
            </a:r>
            <a:r>
              <a:rPr lang="en-US" baseline="0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Commenters</a:t>
            </a:r>
          </a:p>
        </c:rich>
      </c:tx>
      <c:layout>
        <c:manualLayout>
          <c:xMode val="edge"/>
          <c:yMode val="edge"/>
          <c:x val="0.18360671278070551"/>
          <c:y val="0.23639741348871027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533700477566879E-2"/>
          <c:y val="0.15240036460595288"/>
          <c:w val="0.59858171444362107"/>
          <c:h val="0.8449274509771881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 Commenters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FF6699"/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cat>
            <c:strRef>
              <c:f>Sheet1!$A$2:$A$7</c:f>
              <c:strCache>
                <c:ptCount val="6"/>
                <c:pt idx="0">
                  <c:v>Researchers</c:v>
                </c:pt>
                <c:pt idx="1">
                  <c:v>Automakers</c:v>
                </c:pt>
                <c:pt idx="2">
                  <c:v>Medical Community</c:v>
                </c:pt>
                <c:pt idx="3">
                  <c:v>Safety Advocates</c:v>
                </c:pt>
                <c:pt idx="4">
                  <c:v>Suppliers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000" b="1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000" b="1"/>
            </a:pPr>
            <a:endParaRPr lang="en-US"/>
          </a:p>
        </c:txPr>
      </c:legendEntry>
      <c:layout>
        <c:manualLayout>
          <c:xMode val="edge"/>
          <c:yMode val="edge"/>
          <c:x val="0.61981871176954573"/>
          <c:y val="0.28218399275768041"/>
          <c:w val="0.36867894651809457"/>
          <c:h val="0.47815901342649103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618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95" y="4414562"/>
            <a:ext cx="5027414" cy="4185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759" tIns="45075" rIns="91759" bIns="450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775320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711200"/>
            <a:ext cx="4646612" cy="3486150"/>
          </a:xfrm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387" y="4420711"/>
            <a:ext cx="5051227" cy="416401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15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51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About 300 comments from 25 different stakeholders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934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of the comments were related to the NASS</a:t>
            </a:r>
            <a:r>
              <a:rPr lang="en-US" baseline="0" dirty="0" smtClean="0"/>
              <a:t> CDS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74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72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34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9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11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en-US" sz="2400" dirty="0" smtClean="0"/>
              <a:t>CSV </a:t>
            </a:r>
            <a:r>
              <a:rPr lang="en-US" sz="2400" dirty="0" smtClean="0"/>
              <a:t>File: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	Common format</a:t>
            </a:r>
          </a:p>
          <a:p>
            <a:pPr lvl="1">
              <a:buSzPct val="100000"/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021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541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2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7828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588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08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338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20788" y="759768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35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5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23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48680" y="4432176"/>
            <a:ext cx="5027414" cy="41855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64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8720" y="4432176"/>
            <a:ext cx="5027414" cy="418553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93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30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kern="0" dirty="0" smtClean="0">
                <a:solidFill>
                  <a:srgbClr val="000066"/>
                </a:solidFill>
                <a:latin typeface="Arial" charset="0"/>
                <a:ea typeface="+mn-ea"/>
                <a:cs typeface="+mn-cs"/>
              </a:rPr>
              <a:t>The Insurance Institute for Highway Safety states that NASS provides a ‘vital means of understanding injury mechanisms and identifying ways to improve crashworthiness and restraint system performance’.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Safety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researchers and automobile manufacturers also recognize the current NASS sample design created in 1977 is outdated, as data needs and demographics have changed significantly.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kern="0" dirty="0" smtClean="0">
              <a:solidFill>
                <a:srgbClr val="000066"/>
              </a:solidFill>
              <a:latin typeface="Arial" charset="0"/>
              <a:ea typeface="+mn-ea"/>
              <a:cs typeface="+mn-cs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70587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286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81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81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95800" y="19050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81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818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9050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194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785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4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8801"/>
            <a:ext cx="38862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6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228600"/>
            <a:ext cx="8551676" cy="9144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92796"/>
            <a:ext cx="7772400" cy="44270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936" y="1681851"/>
            <a:ext cx="386715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507550"/>
            <a:ext cx="386715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1299" y="1681851"/>
            <a:ext cx="3868340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299" y="2507550"/>
            <a:ext cx="386834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8731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27721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8904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529613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506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530852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34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791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2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28284" y="6177125"/>
            <a:ext cx="1079612" cy="636251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3D3D3"/>
            </a:gs>
            <a:gs pos="50000">
              <a:schemeClr val="bg1"/>
            </a:gs>
            <a:gs pos="100000">
              <a:srgbClr val="D3D3D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98" name="Line 74"/>
          <p:cNvSpPr>
            <a:spLocks noChangeShapeType="1"/>
          </p:cNvSpPr>
          <p:nvPr userDrawn="1"/>
        </p:nvSpPr>
        <p:spPr bwMode="auto">
          <a:xfrm>
            <a:off x="3175" y="1282700"/>
            <a:ext cx="9140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701" name="Text Box 77"/>
          <p:cNvSpPr txBox="1">
            <a:spLocks noChangeArrowheads="1"/>
          </p:cNvSpPr>
          <p:nvPr userDrawn="1"/>
        </p:nvSpPr>
        <p:spPr bwMode="auto">
          <a:xfrm>
            <a:off x="533400" y="6324600"/>
            <a:ext cx="8001000" cy="29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6493" tIns="43247" rIns="86493" bIns="43247">
            <a:spAutoFit/>
          </a:bodyPr>
          <a:lstStyle/>
          <a:p>
            <a:pPr defTabSz="865188">
              <a:spcBef>
                <a:spcPct val="50000"/>
              </a:spcBef>
            </a:pPr>
            <a:r>
              <a:rPr lang="en-US" sz="1400" dirty="0">
                <a:solidFill>
                  <a:srgbClr val="FF0000"/>
                </a:solidFill>
                <a:latin typeface="Arial Black" pitchFamily="34" charset="0"/>
              </a:rPr>
              <a:t>National Center for Statistics &amp; Analysis</a:t>
            </a:r>
          </a:p>
        </p:txBody>
      </p:sp>
      <p:sp>
        <p:nvSpPr>
          <p:cNvPr id="26702" name="Rectangle 78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22860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703" name="Line 79"/>
          <p:cNvSpPr>
            <a:spLocks noChangeShapeType="1"/>
          </p:cNvSpPr>
          <p:nvPr userDrawn="1"/>
        </p:nvSpPr>
        <p:spPr bwMode="auto">
          <a:xfrm>
            <a:off x="0" y="6096000"/>
            <a:ext cx="9140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706" name="Rectangle 82"/>
          <p:cNvSpPr>
            <a:spLocks noChangeArrowheads="1"/>
          </p:cNvSpPr>
          <p:nvPr userDrawn="1"/>
        </p:nvSpPr>
        <p:spPr bwMode="auto">
          <a:xfrm>
            <a:off x="8572500" y="6553200"/>
            <a:ext cx="8763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fld id="{34A977E1-F2EB-4301-A753-B4C3A9FDEA9D}" type="slidenum">
              <a:rPr lang="en-US" sz="1400" b="1" i="1">
                <a:latin typeface="Comic Sans MS" pitchFamily="66" charset="0"/>
              </a:rPr>
              <a:pPr algn="l"/>
              <a:t>‹#›</a:t>
            </a:fld>
            <a:endParaRPr lang="en-US" sz="1400" b="1" i="1" dirty="0">
              <a:latin typeface="Comic Sans MS" pitchFamily="66" charset="0"/>
            </a:endParaRPr>
          </a:p>
        </p:txBody>
      </p:sp>
      <p:pic>
        <p:nvPicPr>
          <p:cNvPr id="26710" name="Picture 86" descr="NHTSA_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95350" y="6200775"/>
            <a:ext cx="981075" cy="568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i="1">
          <a:solidFill>
            <a:srgbClr val="000066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t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SzPct val="75000"/>
        <a:buChar char="o"/>
        <a:defRPr sz="2400" b="1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 b="1">
          <a:solidFill>
            <a:srgbClr val="6699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charset="0"/>
        <a:buChar char="–"/>
        <a:defRPr sz="20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586B75A-687E-405C-8A0B-8D00578BA2C3}" type="datetime1">
              <a:rPr lang="en-US">
                <a:solidFill>
                  <a:prstClr val="white">
                    <a:lumMod val="65000"/>
                    <a:lumOff val="35000"/>
                  </a:prstClr>
                </a:solidFill>
                <a:latin typeface="Georgi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7/29/2013</a:t>
            </a:fld>
            <a:endParaRPr dirty="0">
              <a:solidFill>
                <a:prstClr val="white">
                  <a:lumMod val="65000"/>
                  <a:lumOff val="35000"/>
                </a:prstClr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dirty="0">
              <a:solidFill>
                <a:prstClr val="white">
                  <a:lumMod val="65000"/>
                  <a:lumOff val="35000"/>
                </a:prstClr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>
                <a:solidFill>
                  <a:prstClr val="white">
                    <a:tint val="75000"/>
                  </a:prstClr>
                </a:solidFill>
                <a:latin typeface="Georgi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dirty="0">
              <a:solidFill>
                <a:prstClr val="white">
                  <a:tint val="75000"/>
                </a:prstClr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483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183868" y="-207404"/>
            <a:ext cx="6400800" cy="1131912"/>
          </a:xfrm>
        </p:spPr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July 18, 2013</a:t>
            </a:r>
            <a:endParaRPr lang="en-US" sz="2800" dirty="0"/>
          </a:p>
        </p:txBody>
      </p:sp>
      <p:pic>
        <p:nvPicPr>
          <p:cNvPr id="8" name="Picture 7" descr="8456_DataModernization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9692" y="1376772"/>
            <a:ext cx="5328591" cy="3348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5516" y="4984720"/>
            <a:ext cx="84609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solidFill>
                <a:srgbClr val="FF0000"/>
              </a:solidFill>
            </a:endParaRPr>
          </a:p>
          <a:p>
            <a:pPr algn="r"/>
            <a:r>
              <a:rPr lang="en-US" sz="1600" b="1" dirty="0" smtClean="0">
                <a:solidFill>
                  <a:srgbClr val="FF0000"/>
                </a:solidFill>
              </a:rPr>
              <a:t>Terry Shelton</a:t>
            </a:r>
          </a:p>
          <a:p>
            <a:pPr algn="r"/>
            <a:r>
              <a:rPr lang="en-US" sz="1600" b="1" dirty="0" smtClean="0">
                <a:solidFill>
                  <a:srgbClr val="FF0000"/>
                </a:solidFill>
              </a:rPr>
              <a:t>Associate Administrator, National Center for Statistics and Analysis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4644"/>
            <a:ext cx="8568952" cy="972108"/>
          </a:xfrm>
        </p:spPr>
        <p:txBody>
          <a:bodyPr/>
          <a:lstStyle/>
          <a:p>
            <a:pPr algn="r"/>
            <a:r>
              <a:rPr lang="en-US" sz="3200" dirty="0" smtClean="0"/>
              <a:t>Data Modernization: </a:t>
            </a:r>
            <a:br>
              <a:rPr lang="en-US" sz="3200" dirty="0" smtClean="0"/>
            </a:br>
            <a:r>
              <a:rPr lang="en-US" sz="3200" dirty="0" smtClean="0"/>
              <a:t>Major Project Components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7524" y="2792377"/>
            <a:ext cx="2743200" cy="17235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Survey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Modernization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3239852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bg2"/>
                </a:solidFill>
                <a:latin typeface="Arial Narrow" pitchFamily="34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nformation Technology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 Modernization &amp; Consolidation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185284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2"/>
                </a:solidFill>
                <a:latin typeface="Arial Narrow" pitchFamily="34" charset="0"/>
              </a:rPr>
              <a:t>Implementation &amp; Operations </a:t>
            </a:r>
            <a:br>
              <a:rPr lang="en-US" b="1" dirty="0" smtClean="0">
                <a:solidFill>
                  <a:schemeClr val="bg2"/>
                </a:solidFill>
                <a:latin typeface="Arial Narrow" pitchFamily="34" charset="0"/>
              </a:rPr>
            </a:b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336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5672" cy="914400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Survey Modernization Progress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8800"/>
            <a:ext cx="7772400" cy="4284476"/>
          </a:xfrm>
        </p:spPr>
        <p:txBody>
          <a:bodyPr>
            <a:normAutofit/>
          </a:bodyPr>
          <a:lstStyle/>
          <a:p>
            <a:r>
              <a:rPr lang="en-US" dirty="0"/>
              <a:t>Evaluated external and internal data needs </a:t>
            </a:r>
          </a:p>
          <a:p>
            <a:r>
              <a:rPr lang="en-US" dirty="0" smtClean="0"/>
              <a:t>Developed sample conceptual design</a:t>
            </a:r>
          </a:p>
          <a:p>
            <a:r>
              <a:rPr lang="en-US" dirty="0" smtClean="0"/>
              <a:t>Collected data for site selection</a:t>
            </a:r>
          </a:p>
          <a:p>
            <a:r>
              <a:rPr lang="en-US" dirty="0" smtClean="0"/>
              <a:t>Made decisions </a:t>
            </a:r>
            <a:r>
              <a:rPr lang="en-US" dirty="0"/>
              <a:t>on sample </a:t>
            </a:r>
            <a:r>
              <a:rPr lang="en-US" dirty="0" smtClean="0"/>
              <a:t>design, more to come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493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40" y="228600"/>
            <a:ext cx="840766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Solicited Input From Stakeholders on Data Elements for New System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775378"/>
              </p:ext>
            </p:extLst>
          </p:nvPr>
        </p:nvGraphicFramePr>
        <p:xfrm>
          <a:off x="-360548" y="17125"/>
          <a:ext cx="9937104" cy="7272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32405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443664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Comments From </a:t>
            </a:r>
            <a:r>
              <a:rPr lang="en-US" dirty="0"/>
              <a:t>Stakeholders on Data Elements for New System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592796"/>
            <a:ext cx="7772400" cy="4427004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Sample</a:t>
            </a:r>
            <a:r>
              <a:rPr lang="en-US" dirty="0" smtClean="0"/>
              <a:t> – (expand size, focus on higher severity crashes, newer and older vehicles, improve weights)</a:t>
            </a:r>
          </a:p>
          <a:p>
            <a:r>
              <a:rPr lang="en-US" u="sng" dirty="0" smtClean="0"/>
              <a:t>Scene</a:t>
            </a:r>
            <a:r>
              <a:rPr lang="en-US" dirty="0" smtClean="0"/>
              <a:t> (scaled diagrams, physical evidence, environmental items, terrain)</a:t>
            </a:r>
          </a:p>
          <a:p>
            <a:r>
              <a:rPr lang="en-US" u="sng" dirty="0" smtClean="0"/>
              <a:t>Vehicle</a:t>
            </a:r>
            <a:r>
              <a:rPr lang="en-US" dirty="0" smtClean="0"/>
              <a:t> (detailed event data recorder data, velocities, photos)</a:t>
            </a:r>
          </a:p>
          <a:p>
            <a:r>
              <a:rPr lang="en-US" u="sng" dirty="0" smtClean="0"/>
              <a:t>Other</a:t>
            </a:r>
            <a:r>
              <a:rPr lang="en-US" dirty="0" smtClean="0"/>
              <a:t> (more data in public file, include other vehicles and peds; continue crashworthiness data collection; collect more avoidance data)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144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80" y="228600"/>
            <a:ext cx="8047620" cy="914400"/>
          </a:xfrm>
        </p:spPr>
        <p:txBody>
          <a:bodyPr/>
          <a:lstStyle/>
          <a:p>
            <a:pPr algn="r"/>
            <a:r>
              <a:rPr lang="en-US" dirty="0" smtClean="0"/>
              <a:t>“New NASS” </a:t>
            </a:r>
            <a:br>
              <a:rPr lang="en-US" dirty="0" smtClean="0"/>
            </a:br>
            <a:r>
              <a:rPr lang="en-US" dirty="0" smtClean="0"/>
              <a:t>Sample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20788"/>
            <a:ext cx="8604956" cy="4356484"/>
          </a:xfrm>
        </p:spPr>
        <p:txBody>
          <a:bodyPr>
            <a:noAutofit/>
          </a:bodyPr>
          <a:lstStyle/>
          <a:p>
            <a:r>
              <a:rPr lang="en-US" dirty="0" smtClean="0"/>
              <a:t>Probability-based</a:t>
            </a:r>
          </a:p>
          <a:p>
            <a:r>
              <a:rPr lang="en-US" dirty="0" smtClean="0"/>
              <a:t>Two sample systems to start</a:t>
            </a:r>
          </a:p>
          <a:p>
            <a:r>
              <a:rPr lang="en-US" dirty="0" smtClean="0"/>
              <a:t>No intentional overlap between “old” and “new” data collection sites</a:t>
            </a:r>
          </a:p>
          <a:p>
            <a:r>
              <a:rPr lang="en-US" dirty="0" smtClean="0"/>
              <a:t>Increased </a:t>
            </a:r>
            <a:r>
              <a:rPr lang="en-US" dirty="0"/>
              <a:t>sample scalability </a:t>
            </a:r>
            <a:r>
              <a:rPr lang="en-US" dirty="0" smtClean="0"/>
              <a:t>(up or down)</a:t>
            </a:r>
            <a:endParaRPr lang="en-US" dirty="0"/>
          </a:p>
          <a:p>
            <a:r>
              <a:rPr lang="en-US" dirty="0" smtClean="0"/>
              <a:t>Flexible modular design</a:t>
            </a:r>
          </a:p>
          <a:p>
            <a:r>
              <a:rPr lang="en-US" dirty="0" smtClean="0"/>
              <a:t>More precise estimates</a:t>
            </a:r>
          </a:p>
        </p:txBody>
      </p:sp>
    </p:spTree>
    <p:extLst>
      <p:ext uri="{BB962C8B-B14F-4D97-AF65-F5344CB8AC3E}">
        <p14:creationId xmlns:p14="http://schemas.microsoft.com/office/powerpoint/2010/main" val="26917573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4644"/>
            <a:ext cx="8568952" cy="972108"/>
          </a:xfrm>
        </p:spPr>
        <p:txBody>
          <a:bodyPr/>
          <a:lstStyle/>
          <a:p>
            <a:pPr algn="r"/>
            <a:r>
              <a:rPr lang="en-US" sz="3200" dirty="0" smtClean="0"/>
              <a:t>Data Modernization: </a:t>
            </a:r>
            <a:br>
              <a:rPr lang="en-US" sz="3200" dirty="0" smtClean="0"/>
            </a:br>
            <a:r>
              <a:rPr lang="en-US" sz="3200" dirty="0" smtClean="0"/>
              <a:t>Major Project Components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7524" y="2792377"/>
            <a:ext cx="2743200" cy="17235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Survey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Modernization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3239852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nformation Technology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 Modernization &amp; Consolidation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185284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2"/>
                </a:solidFill>
                <a:latin typeface="Arial Narrow" pitchFamily="34" charset="0"/>
              </a:rPr>
              <a:t>Implementation &amp; Operations </a:t>
            </a:r>
            <a:br>
              <a:rPr lang="en-US" b="1" dirty="0" smtClean="0">
                <a:solidFill>
                  <a:schemeClr val="bg2"/>
                </a:solidFill>
                <a:latin typeface="Arial Narrow" pitchFamily="34" charset="0"/>
              </a:rPr>
            </a:b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115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Progress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5064" cy="4679032"/>
          </a:xfrm>
        </p:spPr>
        <p:txBody>
          <a:bodyPr/>
          <a:lstStyle/>
          <a:p>
            <a:pPr marL="342900" lvl="1" indent="-342900">
              <a:buClr>
                <a:srgbClr val="FF0000"/>
              </a:buClr>
              <a:buSzTx/>
              <a:buFontTx/>
              <a:buChar char="•"/>
            </a:pPr>
            <a:r>
              <a:rPr lang="en-US" sz="3200" dirty="0" smtClean="0">
                <a:solidFill>
                  <a:srgbClr val="000066"/>
                </a:solidFill>
                <a:ea typeface="+mn-ea"/>
                <a:cs typeface="+mn-cs"/>
              </a:rPr>
              <a:t>Completed independent alternative analysis to determine a high-level approach to system design</a:t>
            </a:r>
            <a:endParaRPr lang="en-US" sz="3200" dirty="0">
              <a:solidFill>
                <a:srgbClr val="000066"/>
              </a:solidFill>
              <a:ea typeface="+mn-ea"/>
              <a:cs typeface="+mn-cs"/>
            </a:endParaRPr>
          </a:p>
          <a:p>
            <a:r>
              <a:rPr lang="en-US" dirty="0" smtClean="0"/>
              <a:t>Began consolidation of system components on a shared environment</a:t>
            </a:r>
          </a:p>
          <a:p>
            <a:r>
              <a:rPr lang="en-US" dirty="0" smtClean="0"/>
              <a:t>Launched standardized approach for management of program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709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4644"/>
            <a:ext cx="8568952" cy="972108"/>
          </a:xfrm>
        </p:spPr>
        <p:txBody>
          <a:bodyPr/>
          <a:lstStyle/>
          <a:p>
            <a:pPr algn="r"/>
            <a:r>
              <a:rPr lang="en-US" sz="3200" dirty="0" smtClean="0"/>
              <a:t>Data Modernization: </a:t>
            </a:r>
            <a:br>
              <a:rPr lang="en-US" sz="3200" dirty="0" smtClean="0"/>
            </a:br>
            <a:r>
              <a:rPr lang="en-US" sz="3200" dirty="0" smtClean="0"/>
              <a:t>Major Project Components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7524" y="2792377"/>
            <a:ext cx="2743200" cy="17235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Survey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Modernization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3239852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bg2"/>
                </a:solidFill>
                <a:latin typeface="Arial Narrow" pitchFamily="34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nformation Technology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 Narrow" pitchFamily="34" charset="0"/>
              </a:rPr>
              <a:t> Modernization &amp; Consolidation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185284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Implementation &amp; Operations 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</a:b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115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Implementation and Operations Progress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676964" cy="43924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Completed </a:t>
            </a:r>
            <a:r>
              <a:rPr lang="en-US" dirty="0" smtClean="0"/>
              <a:t>time analysis study</a:t>
            </a: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Developed </a:t>
            </a:r>
            <a:r>
              <a:rPr lang="en-US" dirty="0" smtClean="0"/>
              <a:t>variable repository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Evaluating platforms </a:t>
            </a:r>
            <a:r>
              <a:rPr lang="en-US" dirty="0"/>
              <a:t>for field </a:t>
            </a:r>
            <a:r>
              <a:rPr lang="en-US" dirty="0" smtClean="0"/>
              <a:t>data collection, e.g., laptops, </a:t>
            </a:r>
            <a:r>
              <a:rPr lang="en-US" dirty="0"/>
              <a:t>tablets, toughbooks, </a:t>
            </a:r>
            <a:r>
              <a:rPr lang="en-US" dirty="0" smtClean="0"/>
              <a:t>iPads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Evaluated </a:t>
            </a:r>
            <a:r>
              <a:rPr lang="en-US" dirty="0"/>
              <a:t>and </a:t>
            </a:r>
            <a:r>
              <a:rPr lang="en-US" dirty="0" smtClean="0"/>
              <a:t>field-tested </a:t>
            </a:r>
            <a:r>
              <a:rPr lang="en-US" dirty="0"/>
              <a:t>electronic measurement tools – </a:t>
            </a:r>
            <a:r>
              <a:rPr lang="en-US" dirty="0" smtClean="0"/>
              <a:t>proposing use of Total </a:t>
            </a:r>
            <a:r>
              <a:rPr lang="en-US" dirty="0"/>
              <a:t>Station </a:t>
            </a:r>
          </a:p>
        </p:txBody>
      </p:sp>
    </p:spTree>
    <p:extLst>
      <p:ext uri="{BB962C8B-B14F-4D97-AF65-F5344CB8AC3E}">
        <p14:creationId xmlns:p14="http://schemas.microsoft.com/office/powerpoint/2010/main" val="1223247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i="1" dirty="0" smtClean="0">
                <a:latin typeface="+mj-lt"/>
              </a:rPr>
              <a:t>Total Station Data Collection </a:t>
            </a:r>
            <a:r>
              <a:rPr lang="en-US" i="1" dirty="0">
                <a:latin typeface="+mj-lt"/>
              </a:rPr>
              <a:t>Device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6772"/>
            <a:ext cx="5190727" cy="464451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Benefits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dirty="0" smtClean="0"/>
              <a:t>Time savings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dirty="0" smtClean="0"/>
              <a:t>Accuracy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dirty="0" smtClean="0"/>
              <a:t>Improved safety for field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dirty="0" smtClean="0"/>
              <a:t>Produces scalable diagram</a:t>
            </a:r>
          </a:p>
          <a:p>
            <a:r>
              <a:rPr lang="en-US" dirty="0" smtClean="0"/>
              <a:t>How does it work?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dirty="0" smtClean="0"/>
              <a:t>Electronically measures distance and slope to a point</a:t>
            </a:r>
          </a:p>
          <a:p>
            <a:r>
              <a:rPr lang="en-US" dirty="0" smtClean="0"/>
              <a:t>No PII data retained </a:t>
            </a:r>
          </a:p>
          <a:p>
            <a:r>
              <a:rPr lang="en-US" dirty="0" smtClean="0"/>
              <a:t>Produces standard .CSV file</a:t>
            </a:r>
          </a:p>
        </p:txBody>
      </p:sp>
      <p:pic>
        <p:nvPicPr>
          <p:cNvPr id="1028" name="Picture 4" descr="C:\Users\Mark.Mynatt\Desktop\ARAS Training folder\IMG-20120823-0005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0" t="10548" r="21681"/>
          <a:stretch/>
        </p:blipFill>
        <p:spPr bwMode="auto">
          <a:xfrm>
            <a:off x="5724126" y="2073915"/>
            <a:ext cx="3384377" cy="310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9315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4644"/>
            <a:ext cx="8496944" cy="972108"/>
          </a:xfrm>
        </p:spPr>
        <p:txBody>
          <a:bodyPr/>
          <a:lstStyle/>
          <a:p>
            <a:pPr algn="r"/>
            <a:r>
              <a:rPr lang="en-US" dirty="0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520788"/>
            <a:ext cx="7884876" cy="4428492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4000" dirty="0" smtClean="0"/>
              <a:t>What is Data Modernization (DataMod)?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NASS History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Data Mod Project Progress</a:t>
            </a:r>
          </a:p>
          <a:p>
            <a:pPr>
              <a:spcBef>
                <a:spcPts val="2400"/>
              </a:spcBef>
            </a:pPr>
            <a:r>
              <a:rPr lang="en-US" sz="4000" dirty="0" smtClean="0"/>
              <a:t>Next Steps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508252"/>
            <a:ext cx="4284476" cy="4427004"/>
          </a:xfrm>
        </p:spPr>
        <p:txBody>
          <a:bodyPr/>
          <a:lstStyle/>
          <a:p>
            <a:r>
              <a:rPr lang="en-US" dirty="0" smtClean="0"/>
              <a:t>What does the new GES look like?</a:t>
            </a:r>
          </a:p>
          <a:p>
            <a:r>
              <a:rPr lang="en-US" dirty="0" smtClean="0"/>
              <a:t>What does the new CDS look like?</a:t>
            </a:r>
          </a:p>
          <a:p>
            <a:r>
              <a:rPr lang="en-US" dirty="0" smtClean="0"/>
              <a:t>Anticipated outcomes</a:t>
            </a:r>
          </a:p>
          <a:p>
            <a:r>
              <a:rPr lang="en-US" dirty="0" smtClean="0"/>
              <a:t>Timeline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48780"/>
            <a:ext cx="3201972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3688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676964" cy="914400"/>
          </a:xfrm>
        </p:spPr>
        <p:txBody>
          <a:bodyPr/>
          <a:lstStyle/>
          <a:p>
            <a:pPr algn="l"/>
            <a:r>
              <a:rPr lang="en-US" dirty="0" smtClean="0"/>
              <a:t>“New” General Estimates System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425788"/>
              </p:ext>
            </p:extLst>
          </p:nvPr>
        </p:nvGraphicFramePr>
        <p:xfrm>
          <a:off x="323528" y="1376772"/>
          <a:ext cx="8532948" cy="45447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64396"/>
                <a:gridCol w="4968552"/>
              </a:tblGrid>
              <a:tr h="37991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What’s the Same?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What’s Different?</a:t>
                      </a:r>
                      <a:endParaRPr lang="en-US" sz="2000" b="1" dirty="0"/>
                    </a:p>
                  </a:txBody>
                  <a:tcPr/>
                </a:tc>
              </a:tr>
              <a:tr h="379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Probability-based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Newly selected sites (better reflect</a:t>
                      </a:r>
                      <a:r>
                        <a:rPr lang="en-US" sz="2000" b="1" baseline="0" dirty="0" smtClean="0"/>
                        <a:t> current population and crashes)</a:t>
                      </a:r>
                      <a:endParaRPr lang="en-US" sz="2000" b="1" dirty="0"/>
                    </a:p>
                  </a:txBody>
                  <a:tcPr/>
                </a:tc>
              </a:tr>
              <a:tr h="379912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Possibl</a:t>
                      </a:r>
                      <a:r>
                        <a:rPr lang="en-US" sz="2000" b="1" baseline="0" dirty="0" smtClean="0"/>
                        <a:t>y different size sites</a:t>
                      </a:r>
                      <a:endParaRPr lang="en-US" sz="2000" b="1" dirty="0"/>
                    </a:p>
                  </a:txBody>
                  <a:tcPr/>
                </a:tc>
              </a:tr>
              <a:tr h="672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/>
                        <a:t>All crash severities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Sites with slightly</a:t>
                      </a:r>
                      <a:r>
                        <a:rPr lang="en-US" sz="2000" b="1" baseline="0" dirty="0" smtClean="0"/>
                        <a:t> more injury crashes</a:t>
                      </a:r>
                      <a:endParaRPr lang="en-US" sz="2000" b="1" dirty="0"/>
                    </a:p>
                  </a:txBody>
                  <a:tcPr/>
                </a:tc>
              </a:tr>
              <a:tr h="672153"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All vehicle types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Enhanced</a:t>
                      </a:r>
                      <a:r>
                        <a:rPr lang="en-US" sz="2000" b="1" baseline="0" dirty="0" smtClean="0"/>
                        <a:t> use of technology to sample and capture data from police reports</a:t>
                      </a:r>
                      <a:endParaRPr lang="en-US" sz="2000" b="1" dirty="0"/>
                    </a:p>
                  </a:txBody>
                  <a:tcPr/>
                </a:tc>
              </a:tr>
              <a:tr h="6721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Data from police</a:t>
                      </a:r>
                      <a:r>
                        <a:rPr lang="en-US" sz="2000" b="1" baseline="0" dirty="0" smtClean="0"/>
                        <a:t> crash reports</a:t>
                      </a:r>
                      <a:endParaRPr lang="en-US" sz="2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Possible</a:t>
                      </a:r>
                      <a:r>
                        <a:rPr lang="en-US" sz="2000" b="1" baseline="0" dirty="0" smtClean="0"/>
                        <a:t> use of linked data (e.g., VINs)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672153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Increased precision of estimates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59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“New” Crash Data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033167"/>
              </p:ext>
            </p:extLst>
          </p:nvPr>
        </p:nvGraphicFramePr>
        <p:xfrm>
          <a:off x="251520" y="1484784"/>
          <a:ext cx="8892480" cy="4428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71295"/>
                <a:gridCol w="5021185"/>
              </a:tblGrid>
              <a:tr h="433148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What’s the Same?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What’s Different?</a:t>
                      </a:r>
                      <a:endParaRPr lang="en-US" sz="2000" b="1" dirty="0"/>
                    </a:p>
                  </a:txBody>
                  <a:tcPr/>
                </a:tc>
              </a:tr>
              <a:tr h="43805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Probability based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Newly selected</a:t>
                      </a:r>
                      <a:r>
                        <a:rPr lang="en-US" sz="2000" b="1" baseline="0" dirty="0" smtClean="0"/>
                        <a:t> sites </a:t>
                      </a:r>
                      <a:endParaRPr lang="en-US" sz="2000" b="1" dirty="0"/>
                    </a:p>
                  </a:txBody>
                  <a:tcPr/>
                </a:tc>
              </a:tr>
              <a:tr h="128904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Crashes</a:t>
                      </a:r>
                      <a:r>
                        <a:rPr lang="en-US" sz="2000" b="1" baseline="0" dirty="0" smtClean="0"/>
                        <a:t> involving a towed passenger vehicles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Target sites and crashes with late</a:t>
                      </a:r>
                      <a:r>
                        <a:rPr lang="en-US" sz="2000" b="1" baseline="0" dirty="0" smtClean="0"/>
                        <a:t> model year</a:t>
                      </a:r>
                      <a:r>
                        <a:rPr lang="en-US" sz="2000" b="1" dirty="0" smtClean="0"/>
                        <a:t> passenger vehicles and</a:t>
                      </a:r>
                      <a:r>
                        <a:rPr lang="en-US" sz="2000" b="1" baseline="0" dirty="0" smtClean="0"/>
                        <a:t> injury crashes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</a:tr>
              <a:tr h="9573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0" dirty="0" smtClean="0"/>
                        <a:t>ollect crashworthiness and basic precrash data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Enhanced data collection through new technologies and</a:t>
                      </a:r>
                      <a:r>
                        <a:rPr lang="en-US" sz="2000" b="1" baseline="0" dirty="0" smtClean="0"/>
                        <a:t> linked data</a:t>
                      </a:r>
                      <a:endParaRPr lang="en-US" sz="2000" b="1" dirty="0"/>
                    </a:p>
                  </a:txBody>
                  <a:tcPr/>
                </a:tc>
              </a:tr>
              <a:tr h="12028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Investigation-based</a:t>
                      </a:r>
                      <a:r>
                        <a:rPr lang="en-US" sz="2000" b="1" baseline="0" dirty="0" smtClean="0"/>
                        <a:t> data collection</a:t>
                      </a:r>
                      <a:endParaRPr lang="en-US" sz="2000" b="1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Flexibility f</a:t>
                      </a:r>
                      <a:r>
                        <a:rPr lang="en-US" sz="2000" b="1" baseline="0" dirty="0" smtClean="0"/>
                        <a:t>or transition to special study data  collection  (e.g. trucks, peds, m/c, crash causation, etc.)</a:t>
                      </a:r>
                      <a:endParaRPr lang="en-US" sz="2000" b="1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980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Outcomes from DataMod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516" y="1340768"/>
            <a:ext cx="8712968" cy="4679032"/>
          </a:xfrm>
        </p:spPr>
        <p:txBody>
          <a:bodyPr/>
          <a:lstStyle/>
          <a:p>
            <a:r>
              <a:rPr lang="en-US" dirty="0" smtClean="0"/>
              <a:t>Fresh sample that better represents the national crash experience </a:t>
            </a:r>
          </a:p>
          <a:p>
            <a:r>
              <a:rPr lang="en-US" dirty="0" smtClean="0"/>
              <a:t>Improved data collection efficiency</a:t>
            </a:r>
          </a:p>
          <a:p>
            <a:r>
              <a:rPr lang="en-US" dirty="0" smtClean="0"/>
              <a:t>Better access and more data available to users</a:t>
            </a:r>
          </a:p>
          <a:p>
            <a:r>
              <a:rPr lang="en-US" dirty="0" smtClean="0"/>
              <a:t>Improved IT efficiency and security</a:t>
            </a:r>
          </a:p>
          <a:p>
            <a:r>
              <a:rPr lang="en-US" dirty="0" smtClean="0"/>
              <a:t>Scalable to add sites and cases</a:t>
            </a:r>
          </a:p>
          <a:p>
            <a:r>
              <a:rPr lang="en-US" dirty="0" smtClean="0"/>
              <a:t>Flexible design to increase scope</a:t>
            </a:r>
          </a:p>
        </p:txBody>
      </p:sp>
    </p:spTree>
    <p:extLst>
      <p:ext uri="{BB962C8B-B14F-4D97-AF65-F5344CB8AC3E}">
        <p14:creationId xmlns:p14="http://schemas.microsoft.com/office/powerpoint/2010/main" val="3071046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573" y="80628"/>
            <a:ext cx="8891923" cy="1104094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 Modernization Timeline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otched Right Arrow 2"/>
          <p:cNvSpPr/>
          <p:nvPr/>
        </p:nvSpPr>
        <p:spPr>
          <a:xfrm>
            <a:off x="307092" y="1592796"/>
            <a:ext cx="8682671" cy="1343494"/>
          </a:xfrm>
          <a:prstGeom prst="notched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Group 1"/>
          <p:cNvGrpSpPr/>
          <p:nvPr/>
        </p:nvGrpSpPr>
        <p:grpSpPr>
          <a:xfrm>
            <a:off x="30541" y="975572"/>
            <a:ext cx="1871700" cy="3845711"/>
            <a:chOff x="30541" y="975572"/>
            <a:chExt cx="1871700" cy="3845711"/>
          </a:xfrm>
        </p:grpSpPr>
        <p:sp>
          <p:nvSpPr>
            <p:cNvPr id="11" name="Freeform 10"/>
            <p:cNvSpPr/>
            <p:nvPr/>
          </p:nvSpPr>
          <p:spPr>
            <a:xfrm>
              <a:off x="126596" y="975572"/>
              <a:ext cx="1679591" cy="905256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defTabSz="17780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US" b="1" dirty="0" smtClean="0">
                  <a:solidFill>
                    <a:srgbClr val="0066FF"/>
                  </a:solidFill>
                  <a:latin typeface="Arial" pitchFamily="34" charset="0"/>
                  <a:cs typeface="Arial" pitchFamily="34" charset="0"/>
                </a:rPr>
                <a:t>2012</a:t>
              </a:r>
              <a:endParaRPr lang="en-US" b="1" dirty="0">
                <a:solidFill>
                  <a:srgbClr val="0066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737791" y="2040537"/>
              <a:ext cx="457200" cy="452628"/>
            </a:xfrm>
            <a:prstGeom prst="ellipse">
              <a:avLst/>
            </a:prstGeom>
            <a:solidFill>
              <a:srgbClr val="0066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30541" y="2816932"/>
              <a:ext cx="1871700" cy="2004351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t" anchorCtr="1">
              <a:noAutofit/>
            </a:bodyPr>
            <a:lstStyle/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0066FF"/>
                  </a:solidFill>
                  <a:latin typeface="Arial" pitchFamily="34" charset="0"/>
                  <a:cs typeface="Arial" pitchFamily="34" charset="0"/>
                </a:rPr>
                <a:t>Congress appropriates funds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0066FF"/>
                  </a:solidFill>
                  <a:latin typeface="Arial" pitchFamily="34" charset="0"/>
                  <a:cs typeface="Arial" pitchFamily="34" charset="0"/>
                </a:rPr>
                <a:t>Sample design begins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0066FF"/>
                  </a:solidFill>
                  <a:latin typeface="Arial" pitchFamily="34" charset="0"/>
                  <a:cs typeface="Arial" pitchFamily="34" charset="0"/>
                </a:rPr>
                <a:t>External data needs explored</a:t>
              </a:r>
              <a:endParaRPr lang="en-US" sz="2000" dirty="0">
                <a:solidFill>
                  <a:srgbClr val="0066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691680" y="975572"/>
            <a:ext cx="2055073" cy="3845711"/>
            <a:chOff x="1691680" y="975572"/>
            <a:chExt cx="2055073" cy="3845711"/>
          </a:xfrm>
        </p:grpSpPr>
        <p:sp>
          <p:nvSpPr>
            <p:cNvPr id="14" name="Oval 13"/>
            <p:cNvSpPr/>
            <p:nvPr/>
          </p:nvSpPr>
          <p:spPr>
            <a:xfrm>
              <a:off x="2539746" y="2040537"/>
              <a:ext cx="457200" cy="452628"/>
            </a:xfrm>
            <a:prstGeom prst="ellipse">
              <a:avLst/>
            </a:prstGeom>
            <a:solidFill>
              <a:srgbClr val="FF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2411242"/>
                <a:satOff val="-2167"/>
                <a:lumOff val="-343"/>
                <a:alphaOff val="0"/>
              </a:schemeClr>
            </a:fillRef>
            <a:effectRef idx="2">
              <a:schemeClr val="accent4">
                <a:hueOff val="2411242"/>
                <a:satOff val="-2167"/>
                <a:lumOff val="-3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2039787" y="975572"/>
              <a:ext cx="1457119" cy="905255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defTabSz="17780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2013</a:t>
              </a:r>
              <a:endPara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1691680" y="2816932"/>
              <a:ext cx="2055073" cy="2004351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t" anchorCtr="1">
              <a:noAutofit/>
            </a:bodyPr>
            <a:lstStyle/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Sample design complete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IT project plan complete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IT consolidation and development  begins</a:t>
              </a:r>
              <a:endPara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585113" y="975572"/>
            <a:ext cx="2051385" cy="3845711"/>
            <a:chOff x="3585113" y="975572"/>
            <a:chExt cx="2051385" cy="3845711"/>
          </a:xfrm>
        </p:grpSpPr>
        <p:sp>
          <p:nvSpPr>
            <p:cNvPr id="16" name="Oval 15"/>
            <p:cNvSpPr/>
            <p:nvPr/>
          </p:nvSpPr>
          <p:spPr>
            <a:xfrm>
              <a:off x="4382205" y="2040537"/>
              <a:ext cx="457200" cy="452628"/>
            </a:xfrm>
            <a:prstGeom prst="ellipse">
              <a:avLst/>
            </a:prstGeom>
            <a:solidFill>
              <a:srgbClr val="80008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4822484"/>
                <a:satOff val="-4333"/>
                <a:lumOff val="-686"/>
                <a:alphaOff val="0"/>
              </a:schemeClr>
            </a:fillRef>
            <a:effectRef idx="2">
              <a:schemeClr val="accent4">
                <a:hueOff val="4822484"/>
                <a:satOff val="-4333"/>
                <a:lumOff val="-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3839639" y="975572"/>
              <a:ext cx="1542333" cy="905256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defTabSz="17780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 smtClean="0">
                  <a:solidFill>
                    <a:srgbClr val="800080"/>
                  </a:solidFill>
                  <a:latin typeface="Arial" pitchFamily="34" charset="0"/>
                  <a:cs typeface="Arial" pitchFamily="34" charset="0"/>
                </a:rPr>
                <a:t>2014</a:t>
              </a:r>
              <a:endParaRPr lang="en-US" sz="2800" b="1" dirty="0">
                <a:solidFill>
                  <a:srgbClr val="80008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reeform 25"/>
            <p:cNvSpPr/>
            <p:nvPr/>
          </p:nvSpPr>
          <p:spPr>
            <a:xfrm>
              <a:off x="3585113" y="2816932"/>
              <a:ext cx="2051385" cy="2004351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t" anchorCtr="1">
              <a:noAutofit/>
            </a:bodyPr>
            <a:lstStyle/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800080"/>
                  </a:solidFill>
                  <a:latin typeface="Arial" pitchFamily="34" charset="0"/>
                  <a:cs typeface="Arial" pitchFamily="34" charset="0"/>
                </a:rPr>
                <a:t>IT architecture built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800080"/>
                  </a:solidFill>
                  <a:latin typeface="Arial" pitchFamily="34" charset="0"/>
                  <a:cs typeface="Arial" pitchFamily="34" charset="0"/>
                </a:rPr>
                <a:t>IT testing and validation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800080"/>
                  </a:solidFill>
                  <a:latin typeface="Arial" pitchFamily="34" charset="0"/>
                  <a:cs typeface="Arial" pitchFamily="34" charset="0"/>
                </a:rPr>
                <a:t>Document information on selected sites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endParaRPr lang="en-US" sz="2000" dirty="0">
                <a:solidFill>
                  <a:srgbClr val="80008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37801" y="975572"/>
            <a:ext cx="1875046" cy="3845711"/>
            <a:chOff x="5537801" y="975572"/>
            <a:chExt cx="1875046" cy="3845711"/>
          </a:xfrm>
        </p:grpSpPr>
        <p:sp>
          <p:nvSpPr>
            <p:cNvPr id="18" name="Oval 17"/>
            <p:cNvSpPr/>
            <p:nvPr/>
          </p:nvSpPr>
          <p:spPr>
            <a:xfrm>
              <a:off x="6246724" y="2040537"/>
              <a:ext cx="457200" cy="452628"/>
            </a:xfrm>
            <a:prstGeom prst="ellipse">
              <a:avLst/>
            </a:prstGeom>
            <a:solidFill>
              <a:schemeClr val="bg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7233725"/>
                <a:satOff val="-6500"/>
                <a:lumOff val="-1030"/>
                <a:alphaOff val="0"/>
              </a:schemeClr>
            </a:fillRef>
            <a:effectRef idx="2">
              <a:schemeClr val="accent4">
                <a:hueOff val="7233725"/>
                <a:satOff val="-6500"/>
                <a:lumOff val="-10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5722336" y="975572"/>
              <a:ext cx="1505976" cy="905256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defTabSz="17780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2015</a:t>
              </a:r>
              <a:endPara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5537801" y="2816932"/>
              <a:ext cx="1875046" cy="2004351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t" anchorCtr="1">
              <a:noAutofit/>
            </a:bodyPr>
            <a:lstStyle/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Establish sites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Hire and train collection and coding staff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Pilot test  collection 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Pilot test quality control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212427" y="975572"/>
            <a:ext cx="1800317" cy="3651872"/>
            <a:chOff x="7212427" y="975572"/>
            <a:chExt cx="1800317" cy="3651872"/>
          </a:xfrm>
        </p:grpSpPr>
        <p:sp>
          <p:nvSpPr>
            <p:cNvPr id="20" name="Oval 19"/>
            <p:cNvSpPr/>
            <p:nvPr/>
          </p:nvSpPr>
          <p:spPr>
            <a:xfrm>
              <a:off x="7883985" y="2040537"/>
              <a:ext cx="457200" cy="452628"/>
            </a:xfrm>
            <a:prstGeom prst="ellipse">
              <a:avLst/>
            </a:prstGeom>
            <a:solidFill>
              <a:srgbClr val="0099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9644967"/>
                <a:satOff val="-8667"/>
                <a:lumOff val="-1373"/>
                <a:alphaOff val="0"/>
              </a:schemeClr>
            </a:fillRef>
            <a:effectRef idx="2">
              <a:schemeClr val="accent4">
                <a:hueOff val="9644967"/>
                <a:satOff val="-8667"/>
                <a:lumOff val="-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7382306" y="975572"/>
              <a:ext cx="1460559" cy="905256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4480" tIns="284480" rIns="284480" bIns="284480" numCol="1" spcCol="1270" anchor="b" anchorCtr="0">
              <a:noAutofit/>
            </a:bodyPr>
            <a:lstStyle/>
            <a:p>
              <a:pPr defTabSz="1778000" eaLnBrk="1" fontAlgn="auto" hangingPunct="1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b="1" dirty="0" smtClean="0">
                  <a:solidFill>
                    <a:srgbClr val="00CC00"/>
                  </a:solidFill>
                  <a:latin typeface="Arial" pitchFamily="34" charset="0"/>
                  <a:cs typeface="Arial" pitchFamily="34" charset="0"/>
                </a:rPr>
                <a:t>2016</a:t>
              </a:r>
              <a:endParaRPr lang="en-US" sz="2800" b="1" dirty="0">
                <a:solidFill>
                  <a:srgbClr val="00CC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Freeform 28"/>
            <p:cNvSpPr/>
            <p:nvPr/>
          </p:nvSpPr>
          <p:spPr>
            <a:xfrm>
              <a:off x="7212427" y="2816932"/>
              <a:ext cx="1800317" cy="1810512"/>
            </a:xfrm>
            <a:custGeom>
              <a:avLst/>
              <a:gdLst>
                <a:gd name="connsiteX0" fmla="*/ 0 w 1712466"/>
                <a:gd name="connsiteY0" fmla="*/ 0 h 1810512"/>
                <a:gd name="connsiteX1" fmla="*/ 1712466 w 1712466"/>
                <a:gd name="connsiteY1" fmla="*/ 0 h 1810512"/>
                <a:gd name="connsiteX2" fmla="*/ 1712466 w 1712466"/>
                <a:gd name="connsiteY2" fmla="*/ 1810512 h 1810512"/>
                <a:gd name="connsiteX3" fmla="*/ 0 w 1712466"/>
                <a:gd name="connsiteY3" fmla="*/ 1810512 h 1810512"/>
                <a:gd name="connsiteX4" fmla="*/ 0 w 1712466"/>
                <a:gd name="connsiteY4" fmla="*/ 0 h 1810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12466" h="1810512">
                  <a:moveTo>
                    <a:pt x="0" y="0"/>
                  </a:moveTo>
                  <a:lnTo>
                    <a:pt x="1712466" y="0"/>
                  </a:lnTo>
                  <a:lnTo>
                    <a:pt x="1712466" y="1810512"/>
                  </a:lnTo>
                  <a:lnTo>
                    <a:pt x="0" y="18105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56464" rIns="156464" bIns="156464" numCol="1" spcCol="1270" anchor="t" anchorCtr="1">
              <a:noAutofit/>
            </a:bodyPr>
            <a:lstStyle/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rgbClr val="00CC00"/>
                  </a:solidFill>
                  <a:latin typeface="Arial" pitchFamily="34" charset="0"/>
                  <a:cs typeface="Arial" pitchFamily="34" charset="0"/>
                </a:rPr>
                <a:t>Commence data collection in New NASS system</a:t>
              </a:r>
            </a:p>
            <a:p>
              <a:pPr marL="119063" indent="-119063" algn="l" defTabSz="977900" eaLnBrk="1" fontAlgn="auto" hangingPunct="1">
                <a:lnSpc>
                  <a:spcPct val="90000"/>
                </a:lnSpc>
                <a:spcAft>
                  <a:spcPct val="35000"/>
                </a:spcAft>
                <a:buFont typeface="Arial" pitchFamily="34" charset="0"/>
                <a:buChar char="•"/>
              </a:pPr>
              <a:endParaRPr lang="en-US" sz="2000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543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4657" y="404663"/>
            <a:ext cx="554461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</a:pPr>
            <a:r>
              <a:rPr lang="en-US" sz="3600" b="1" i="1" kern="0" cap="all" dirty="0" smtClean="0">
                <a:solidFill>
                  <a:srgbClr val="000066"/>
                </a:solidFill>
                <a:latin typeface="Arial Black"/>
                <a:ea typeface="+mj-ea"/>
                <a:cs typeface="+mj-cs"/>
              </a:rPr>
              <a:t>         </a:t>
            </a:r>
            <a:endParaRPr lang="en-US" sz="3600" i="1" kern="0" cap="all" dirty="0">
              <a:solidFill>
                <a:srgbClr val="000066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8456_DataModernization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9692" y="1808820"/>
            <a:ext cx="5513113" cy="345638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1800" dirty="0" smtClean="0"/>
              <a:t>	</a:t>
            </a:r>
            <a:endParaRPr lang="en-US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Data Mod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4784"/>
            <a:ext cx="8215064" cy="2268252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NHTSA’s Project to: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Upgrade the National Automotive Sampling System (NASS)</a:t>
            </a:r>
          </a:p>
          <a:p>
            <a:r>
              <a:rPr lang="en-US" sz="2600" dirty="0" smtClean="0"/>
              <a:t>Modernize and consolidate related information technology systems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31540" y="3933056"/>
            <a:ext cx="8172908" cy="198022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t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Pct val="75000"/>
              <a:buChar char="o"/>
              <a:defRPr sz="24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 b="1">
                <a:solidFill>
                  <a:srgbClr val="6699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500" u="sng" kern="0" dirty="0" smtClean="0"/>
              <a:t>Goal</a:t>
            </a:r>
            <a:r>
              <a:rPr lang="en-US" sz="2500" kern="0" dirty="0" smtClean="0"/>
              <a:t>: To affirm NHTSA's position as the leader in motor vehicle crash data collection and analysis, by collecting quality data to keep pace with emerging technology and evolving policy needs</a:t>
            </a:r>
            <a:r>
              <a:rPr lang="en-US" sz="2600" kern="0" dirty="0" smtClean="0"/>
              <a:t>. 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21554099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228600"/>
            <a:ext cx="8623684" cy="914400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NASS History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5940152" y="2194003"/>
            <a:ext cx="3203848" cy="2873514"/>
          </a:xfrm>
          <a:prstGeom prst="rightArrow">
            <a:avLst/>
          </a:prstGeom>
          <a:solidFill>
            <a:schemeClr val="tx2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NHTSA continually</a:t>
            </a:r>
            <a:r>
              <a:rPr kumimoji="0" lang="en-US" sz="2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reassesses its data needs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6012668" cy="4428491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marL="173038" indent="-173038"/>
            <a:r>
              <a:rPr lang="en-US" sz="2800" dirty="0" smtClean="0"/>
              <a:t>Designed in the mid-1970’s</a:t>
            </a:r>
          </a:p>
          <a:p>
            <a:pPr marL="173038" indent="-173038"/>
            <a:r>
              <a:rPr lang="en-US" sz="2800" dirty="0" smtClean="0"/>
              <a:t>Designed as one system</a:t>
            </a:r>
          </a:p>
          <a:p>
            <a:pPr marL="173038" indent="-173038"/>
            <a:r>
              <a:rPr lang="en-US" sz="2800" dirty="0" smtClean="0"/>
              <a:t>75+ planned collection sites </a:t>
            </a:r>
          </a:p>
          <a:p>
            <a:pPr marL="173038" indent="-173038"/>
            <a:r>
              <a:rPr lang="en-US" sz="2800" dirty="0" smtClean="0"/>
              <a:t>20,000+ planned cases</a:t>
            </a:r>
          </a:p>
          <a:p>
            <a:pPr marL="173038" indent="-173038"/>
            <a:r>
              <a:rPr lang="en-US" sz="2800" dirty="0" smtClean="0"/>
              <a:t>Split NASS in 1988: </a:t>
            </a:r>
          </a:p>
          <a:p>
            <a:pPr marL="573088" lvl="1" indent="-173038"/>
            <a:r>
              <a:rPr lang="en-US" dirty="0" smtClean="0"/>
              <a:t>General Estimates System</a:t>
            </a:r>
          </a:p>
          <a:p>
            <a:pPr marL="573088" lvl="1" indent="-173038"/>
            <a:r>
              <a:rPr lang="en-US" dirty="0" smtClean="0"/>
              <a:t>Crashworthiness Data System</a:t>
            </a:r>
          </a:p>
        </p:txBody>
      </p:sp>
    </p:spTree>
    <p:extLst>
      <p:ext uri="{BB962C8B-B14F-4D97-AF65-F5344CB8AC3E}">
        <p14:creationId xmlns:p14="http://schemas.microsoft.com/office/powerpoint/2010/main" val="1585471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260648"/>
            <a:ext cx="8587680" cy="914400"/>
          </a:xfrm>
        </p:spPr>
        <p:txBody>
          <a:bodyPr/>
          <a:lstStyle/>
          <a:p>
            <a:pPr algn="r"/>
            <a:r>
              <a:rPr lang="en-US" sz="3200" dirty="0" smtClean="0"/>
              <a:t>Current NASS General Estimates System 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2888940"/>
            <a:ext cx="7772400" cy="305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2888940"/>
            <a:ext cx="85329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Probability-based design</a:t>
            </a:r>
          </a:p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60 sites in 26 states</a:t>
            </a:r>
          </a:p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About 50,000 sampled crashes annually</a:t>
            </a:r>
          </a:p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100+ variables coded from police crash reports  </a:t>
            </a:r>
          </a:p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All vehicle types and crash severities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23528" y="1448780"/>
            <a:ext cx="8280920" cy="129614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t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Pct val="75000"/>
              <a:buChar char="o"/>
              <a:defRPr sz="24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 b="1">
                <a:solidFill>
                  <a:srgbClr val="6699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800" u="sng" kern="0" dirty="0" smtClean="0"/>
              <a:t>Purpose</a:t>
            </a:r>
            <a:r>
              <a:rPr lang="en-US" sz="2800" kern="0" dirty="0" smtClean="0"/>
              <a:t>: To monitor large scale trends on the characteristics of the nation’s crash experience</a:t>
            </a:r>
            <a:r>
              <a:rPr lang="en-US" sz="2400" kern="0" dirty="0" smtClean="0"/>
              <a:t>. 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2746972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260648"/>
            <a:ext cx="8587680" cy="914400"/>
          </a:xfrm>
        </p:spPr>
        <p:txBody>
          <a:bodyPr/>
          <a:lstStyle/>
          <a:p>
            <a:pPr algn="r"/>
            <a:r>
              <a:rPr lang="en-US" sz="3200" dirty="0" smtClean="0"/>
              <a:t>Current NASS Crashworthiness </a:t>
            </a:r>
            <a:br>
              <a:rPr lang="en-US" sz="3200" dirty="0" smtClean="0"/>
            </a:br>
            <a:r>
              <a:rPr lang="en-US" sz="3200" dirty="0" smtClean="0"/>
              <a:t>Data System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33400" y="2888940"/>
            <a:ext cx="7772400" cy="305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4950" marR="0" lvl="0" indent="-23495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23528" y="2888940"/>
            <a:ext cx="8820472" cy="305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68325" indent="-331788" algn="l"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Probability-based design</a:t>
            </a:r>
          </a:p>
          <a:p>
            <a:pPr marL="568325" indent="-331788" algn="l">
              <a:lnSpc>
                <a:spcPct val="110000"/>
              </a:lnSpc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24 </a:t>
            </a:r>
            <a:r>
              <a:rPr lang="en-US" b="1" kern="0" dirty="0">
                <a:solidFill>
                  <a:srgbClr val="000066"/>
                </a:solidFill>
                <a:latin typeface="+mn-lt"/>
              </a:rPr>
              <a:t>sites in 17 states (subset of GES sites</a:t>
            </a: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)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</a:endParaRPr>
          </a:p>
          <a:p>
            <a:pPr marL="568325" marR="0" lvl="0" indent="-331788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600+ variables coded from investigation-based data</a:t>
            </a:r>
          </a:p>
          <a:p>
            <a:pPr marL="568325" marR="0" lvl="0" indent="-331788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Char char="•"/>
              <a:tabLst/>
              <a:defRPr/>
            </a:pPr>
            <a:r>
              <a:rPr lang="en-US" b="1" kern="0" dirty="0" smtClean="0">
                <a:solidFill>
                  <a:srgbClr val="000066"/>
                </a:solidFill>
                <a:latin typeface="+mn-lt"/>
              </a:rPr>
              <a:t>Towed, passenger vehicle crashes only 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23528" y="1520788"/>
            <a:ext cx="8568952" cy="136815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t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Pct val="75000"/>
              <a:buChar char="o"/>
              <a:defRPr sz="24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 b="1">
                <a:solidFill>
                  <a:srgbClr val="6699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600" u="sng" kern="0" dirty="0" smtClean="0"/>
              <a:t>Purpose</a:t>
            </a:r>
            <a:r>
              <a:rPr lang="en-US" sz="2600" kern="0" dirty="0" smtClean="0"/>
              <a:t>: To aid in the development and evaluation of passenger vehicle crashworthiness and occupant protection systems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098435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Cases in NASS CDS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301100"/>
              </p:ext>
            </p:extLst>
          </p:nvPr>
        </p:nvGraphicFramePr>
        <p:xfrm>
          <a:off x="287524" y="1556792"/>
          <a:ext cx="8060432" cy="4148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55776" y="5505038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*</a:t>
            </a:r>
            <a:r>
              <a:rPr lang="en-US" sz="2000" dirty="0" smtClean="0"/>
              <a:t>2012 Estimated	** 2013 Projected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89463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914400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Direction from Congress – </a:t>
            </a:r>
            <a:br>
              <a:rPr lang="en-US" dirty="0" smtClean="0"/>
            </a:br>
            <a:r>
              <a:rPr lang="en-US" dirty="0" smtClean="0"/>
              <a:t>Modernize NASS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484784"/>
            <a:ext cx="8496944" cy="327636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Considerations:</a:t>
            </a:r>
          </a:p>
          <a:p>
            <a:r>
              <a:rPr lang="en-US" dirty="0" smtClean="0"/>
              <a:t>Is sample size and design sufficient?</a:t>
            </a:r>
          </a:p>
          <a:p>
            <a:r>
              <a:rPr lang="en-US" dirty="0" smtClean="0"/>
              <a:t>Is scope too limited?</a:t>
            </a:r>
          </a:p>
          <a:p>
            <a:r>
              <a:rPr lang="en-US" dirty="0" smtClean="0"/>
              <a:t>What data needs to be collected?</a:t>
            </a:r>
          </a:p>
          <a:p>
            <a:r>
              <a:rPr lang="en-US" dirty="0" smtClean="0"/>
              <a:t>What data do external stakeholders need?</a:t>
            </a: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49288" y="4905164"/>
            <a:ext cx="7772400" cy="1116124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•"/>
              <a:defRPr sz="3200" b="1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t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CC00"/>
              </a:buClr>
              <a:buSzPct val="75000"/>
              <a:buChar char="o"/>
              <a:defRPr sz="2400" b="1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 b="1">
                <a:solidFill>
                  <a:srgbClr val="6699FF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Arial" charset="0"/>
              <a:buChar char="–"/>
              <a:defRPr sz="2000" b="1">
                <a:solidFill>
                  <a:srgbClr val="000066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800" kern="0" dirty="0" smtClean="0"/>
              <a:t>Congress appropriates $25M in FY 2012 to modernize NASS.</a:t>
            </a:r>
            <a:endParaRPr lang="en-US" sz="2800" kern="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4644"/>
            <a:ext cx="8568952" cy="972108"/>
          </a:xfrm>
        </p:spPr>
        <p:txBody>
          <a:bodyPr/>
          <a:lstStyle/>
          <a:p>
            <a:pPr algn="r"/>
            <a:r>
              <a:rPr lang="en-US" sz="3200" dirty="0" smtClean="0"/>
              <a:t>Data Modernization: </a:t>
            </a:r>
            <a:br>
              <a:rPr lang="en-US" sz="3200" dirty="0" smtClean="0"/>
            </a:br>
            <a:r>
              <a:rPr lang="en-US" sz="3200" dirty="0" smtClean="0"/>
              <a:t>Major Project Components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7524" y="2792377"/>
            <a:ext cx="2743200" cy="172354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Survey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Modernization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3239852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nformation Technology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 Modernization &amp; Consolidation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185284" y="2763958"/>
            <a:ext cx="2743200" cy="18158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Implementation &amp; Operations 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</a:b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A Overview">
  <a:themeElements>
    <a:clrScheme name="NCSA Overvi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CSA Overvie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SA Overvi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A Overvie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SA Overvie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A Overvie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A Over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A Over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SA Over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meline 01 16x9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50431CEFFB642BF146E5AA548C25F" ma:contentTypeVersion="0" ma:contentTypeDescription="Create a new document." ma:contentTypeScope="" ma:versionID="208f8c1a786c50ff284efaafc4f182e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056735-F4CE-488F-B0FD-1AD72B5B13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3C1867E-CE31-4443-B408-350F4BBF5728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D32E04E-2B55-438B-B3E0-6D4F62DAA9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Designs\CAARS Conference.pot</Template>
  <TotalTime>12045</TotalTime>
  <Pages>11</Pages>
  <Words>945</Words>
  <Application>Microsoft Office PowerPoint</Application>
  <PresentationFormat>On-screen Show (4:3)</PresentationFormat>
  <Paragraphs>181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NCSA Overview</vt:lpstr>
      <vt:lpstr>Timeline 01 16x9</vt:lpstr>
      <vt:lpstr>PowerPoint Presentation</vt:lpstr>
      <vt:lpstr>Agenda</vt:lpstr>
      <vt:lpstr>What is Data Mod?</vt:lpstr>
      <vt:lpstr>NASS History</vt:lpstr>
      <vt:lpstr>Current NASS General Estimates System </vt:lpstr>
      <vt:lpstr>Current NASS Crashworthiness  Data System</vt:lpstr>
      <vt:lpstr>Number of Cases in NASS CDS</vt:lpstr>
      <vt:lpstr>Direction from Congress –  Modernize NASS </vt:lpstr>
      <vt:lpstr>Data Modernization:  Major Project Components</vt:lpstr>
      <vt:lpstr>Data Modernization:  Major Project Components</vt:lpstr>
      <vt:lpstr> Survey Modernization Progress  </vt:lpstr>
      <vt:lpstr>Solicited Input From Stakeholders on Data Elements for New System</vt:lpstr>
      <vt:lpstr>Comments From Stakeholders on Data Elements for New System</vt:lpstr>
      <vt:lpstr>“New NASS”  Sample Design</vt:lpstr>
      <vt:lpstr>Data Modernization:  Major Project Components</vt:lpstr>
      <vt:lpstr> IT Progress </vt:lpstr>
      <vt:lpstr>Data Modernization:  Major Project Components</vt:lpstr>
      <vt:lpstr> Implementation and Operations Progress  </vt:lpstr>
      <vt:lpstr>Total Station Data Collection Device</vt:lpstr>
      <vt:lpstr>Next Steps</vt:lpstr>
      <vt:lpstr>“New” General Estimates System </vt:lpstr>
      <vt:lpstr>“New” Crash Data System</vt:lpstr>
      <vt:lpstr>Anticipated Outcomes from DataMod</vt:lpstr>
      <vt:lpstr>Data Modernization Timeline</vt:lpstr>
      <vt:lpstr>PowerPoint Presentation</vt:lpstr>
    </vt:vector>
  </TitlesOfParts>
  <Manager>Marilena Amoni</Manager>
  <Company>NHTSA's NCSA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NCSA Overview</dc:title>
  <dc:subject>NCSA Programs</dc:subject>
  <dc:creator>Miller, Heather CTR (NHTSA)</dc:creator>
  <cp:lastModifiedBy>USDOT User</cp:lastModifiedBy>
  <cp:revision>741</cp:revision>
  <cp:lastPrinted>2013-02-28T20:18:53Z</cp:lastPrinted>
  <dcterms:created xsi:type="dcterms:W3CDTF">1999-01-20T11:05:04Z</dcterms:created>
  <dcterms:modified xsi:type="dcterms:W3CDTF">2013-07-29T22:18:16Z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0x010100F7350431CEFFB642BF146E5AA548C25F</vt:lpwstr>
  </property>
  <property fmtid="{D5CDD505-2E9C-101B-9397-08002B2CF9AE}" pid="3" name="_NewReviewCycle">
    <vt:lpwstr/>
  </property>
</Properties>
</file>